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96" r:id="rId3"/>
  </p:sldMasterIdLst>
  <p:notesMasterIdLst>
    <p:notesMasterId r:id="rId21"/>
  </p:notesMasterIdLst>
  <p:sldIdLst>
    <p:sldId id="257" r:id="rId4"/>
    <p:sldId id="443" r:id="rId5"/>
    <p:sldId id="396" r:id="rId6"/>
    <p:sldId id="438" r:id="rId7"/>
    <p:sldId id="437" r:id="rId8"/>
    <p:sldId id="429" r:id="rId9"/>
    <p:sldId id="431" r:id="rId10"/>
    <p:sldId id="425" r:id="rId11"/>
    <p:sldId id="432" r:id="rId12"/>
    <p:sldId id="430" r:id="rId13"/>
    <p:sldId id="427" r:id="rId14"/>
    <p:sldId id="419" r:id="rId15"/>
    <p:sldId id="426" r:id="rId16"/>
    <p:sldId id="428" r:id="rId17"/>
    <p:sldId id="334" r:id="rId18"/>
    <p:sldId id="440" r:id="rId19"/>
    <p:sldId id="44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91" autoAdjust="0"/>
    <p:restoredTop sz="93013"/>
  </p:normalViewPr>
  <p:slideViewPr>
    <p:cSldViewPr snapToGrid="0" snapToObjects="1">
      <p:cViewPr varScale="1">
        <p:scale>
          <a:sx n="84" d="100"/>
          <a:sy n="84" d="100"/>
        </p:scale>
        <p:origin x="874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8.svg"/><Relationship Id="rId1" Type="http://schemas.openxmlformats.org/officeDocument/2006/relationships/image" Target="../media/image23.png"/><Relationship Id="rId6" Type="http://schemas.openxmlformats.org/officeDocument/2006/relationships/image" Target="../media/image32.svg"/><Relationship Id="rId5" Type="http://schemas.openxmlformats.org/officeDocument/2006/relationships/image" Target="../media/image25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8.svg"/><Relationship Id="rId1" Type="http://schemas.openxmlformats.org/officeDocument/2006/relationships/image" Target="../media/image23.png"/><Relationship Id="rId6" Type="http://schemas.openxmlformats.org/officeDocument/2006/relationships/image" Target="../media/image32.svg"/><Relationship Id="rId5" Type="http://schemas.openxmlformats.org/officeDocument/2006/relationships/image" Target="../media/image25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B5D21-035A-4BBA-97ED-1EFBB10C64E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185E124-10A1-4CCA-A968-8670CA86620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Data queries AND visualizations developed for use in the classroom</a:t>
          </a:r>
          <a:br>
            <a:rPr lang="en-US" dirty="0"/>
          </a:br>
          <a:endParaRPr lang="en-US" dirty="0"/>
        </a:p>
      </dgm:t>
    </dgm:pt>
    <dgm:pt modelId="{FAFE18FC-431B-40BF-924C-5D619A999A43}" type="parTrans" cxnId="{6BB99063-5670-4977-B8D6-AFE735E81731}">
      <dgm:prSet/>
      <dgm:spPr/>
      <dgm:t>
        <a:bodyPr/>
        <a:lstStyle/>
        <a:p>
          <a:endParaRPr lang="en-US"/>
        </a:p>
      </dgm:t>
    </dgm:pt>
    <dgm:pt modelId="{23116EB3-FBD2-431D-B873-2D28C8E9B189}" type="sibTrans" cxnId="{6BB99063-5670-4977-B8D6-AFE735E81731}">
      <dgm:prSet/>
      <dgm:spPr/>
      <dgm:t>
        <a:bodyPr/>
        <a:lstStyle/>
        <a:p>
          <a:endParaRPr lang="en-US"/>
        </a:p>
      </dgm:t>
    </dgm:pt>
    <dgm:pt modelId="{44250D7D-3113-4E98-B070-4563A35A563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Case studies with real-world data to illustrate financial topics</a:t>
          </a:r>
          <a:br>
            <a:rPr lang="en-US" dirty="0"/>
          </a:br>
          <a:endParaRPr lang="en-US" dirty="0"/>
        </a:p>
      </dgm:t>
    </dgm:pt>
    <dgm:pt modelId="{3A07418B-1CBF-4A1C-B762-4B86AE45E5C9}" type="parTrans" cxnId="{4059D2C8-F982-4D00-B885-500C39C9858D}">
      <dgm:prSet/>
      <dgm:spPr/>
      <dgm:t>
        <a:bodyPr/>
        <a:lstStyle/>
        <a:p>
          <a:endParaRPr lang="en-US"/>
        </a:p>
      </dgm:t>
    </dgm:pt>
    <dgm:pt modelId="{E79F36F3-4AF9-4E96-8FE6-A556C2207976}" type="sibTrans" cxnId="{4059D2C8-F982-4D00-B885-500C39C9858D}">
      <dgm:prSet/>
      <dgm:spPr/>
      <dgm:t>
        <a:bodyPr/>
        <a:lstStyle/>
        <a:p>
          <a:endParaRPr lang="en-US"/>
        </a:p>
      </dgm:t>
    </dgm:pt>
    <dgm:pt modelId="{1782264B-63DF-4B05-A78A-3AB4CC470B8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valuable for individual use, classroom demonstration of topics, or group lab session</a:t>
          </a:r>
          <a:br>
            <a:rPr lang="en-US" dirty="0"/>
          </a:br>
          <a:endParaRPr lang="en-US" dirty="0"/>
        </a:p>
      </dgm:t>
    </dgm:pt>
    <dgm:pt modelId="{A0F84624-7B1A-4A9D-A771-3CB007BDA6CC}" type="parTrans" cxnId="{9B5B6CDE-B41A-4B49-BCF8-B7A713C8603F}">
      <dgm:prSet/>
      <dgm:spPr/>
      <dgm:t>
        <a:bodyPr/>
        <a:lstStyle/>
        <a:p>
          <a:endParaRPr lang="en-US"/>
        </a:p>
      </dgm:t>
    </dgm:pt>
    <dgm:pt modelId="{93EB126A-F751-40B8-AFFE-79A25C891C68}" type="sibTrans" cxnId="{9B5B6CDE-B41A-4B49-BCF8-B7A713C8603F}">
      <dgm:prSet/>
      <dgm:spPr/>
      <dgm:t>
        <a:bodyPr/>
        <a:lstStyle/>
        <a:p>
          <a:endParaRPr lang="en-US"/>
        </a:p>
      </dgm:t>
    </dgm:pt>
    <dgm:pt modelId="{85D9DB8C-0D26-4A7E-865F-727D5FDE125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Promote hands-on, practical instruction</a:t>
          </a:r>
        </a:p>
      </dgm:t>
    </dgm:pt>
    <dgm:pt modelId="{79F1700C-3E46-420E-9827-071F52443BFD}" type="parTrans" cxnId="{FD893527-5368-41B3-8358-5CFC2420D55B}">
      <dgm:prSet/>
      <dgm:spPr/>
      <dgm:t>
        <a:bodyPr/>
        <a:lstStyle/>
        <a:p>
          <a:endParaRPr lang="en-US"/>
        </a:p>
      </dgm:t>
    </dgm:pt>
    <dgm:pt modelId="{23E18ACD-B72F-43AB-9990-7661C9C9D5AD}" type="sibTrans" cxnId="{FD893527-5368-41B3-8358-5CFC2420D55B}">
      <dgm:prSet/>
      <dgm:spPr/>
      <dgm:t>
        <a:bodyPr/>
        <a:lstStyle/>
        <a:p>
          <a:endParaRPr lang="en-US"/>
        </a:p>
      </dgm:t>
    </dgm:pt>
    <dgm:pt modelId="{9DE5CB63-5BC9-434C-BB10-2D1C5915E0A4}" type="pres">
      <dgm:prSet presAssocID="{5A6B5D21-035A-4BBA-97ED-1EFBB10C64E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82696C-B446-4C70-9903-12B50E63AD1F}" type="pres">
      <dgm:prSet presAssocID="{6185E124-10A1-4CCA-A968-8670CA866200}" presName="compNode" presStyleCnt="0"/>
      <dgm:spPr/>
    </dgm:pt>
    <dgm:pt modelId="{A456DCB6-964B-4C7B-83E2-5A128256C241}" type="pres">
      <dgm:prSet presAssocID="{6185E124-10A1-4CCA-A968-8670CA866200}" presName="iconBgRect" presStyleLbl="bgShp" presStyleIdx="0" presStyleCnt="4"/>
      <dgm:spPr/>
    </dgm:pt>
    <dgm:pt modelId="{E228AEE2-D7A2-449F-A50F-787BC6A84571}" type="pres">
      <dgm:prSet presAssocID="{6185E124-10A1-4CCA-A968-8670CA86620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C8693ED4-0BC8-416B-A7AC-7E08575CC048}" type="pres">
      <dgm:prSet presAssocID="{6185E124-10A1-4CCA-A968-8670CA866200}" presName="spaceRect" presStyleCnt="0"/>
      <dgm:spPr/>
    </dgm:pt>
    <dgm:pt modelId="{A6246A1F-BB48-4167-B789-B8F7B07448DA}" type="pres">
      <dgm:prSet presAssocID="{6185E124-10A1-4CCA-A968-8670CA866200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1E0F8A8-1016-4B5B-A437-9D604CFBC083}" type="pres">
      <dgm:prSet presAssocID="{23116EB3-FBD2-431D-B873-2D28C8E9B189}" presName="sibTrans" presStyleCnt="0"/>
      <dgm:spPr/>
    </dgm:pt>
    <dgm:pt modelId="{EC25A9A5-6306-4E74-8C95-EF983655C86B}" type="pres">
      <dgm:prSet presAssocID="{44250D7D-3113-4E98-B070-4563A35A5639}" presName="compNode" presStyleCnt="0"/>
      <dgm:spPr/>
    </dgm:pt>
    <dgm:pt modelId="{DF079BA2-720B-463D-9814-676BCED8E43E}" type="pres">
      <dgm:prSet presAssocID="{44250D7D-3113-4E98-B070-4563A35A5639}" presName="iconBgRect" presStyleLbl="bgShp" presStyleIdx="1" presStyleCnt="4"/>
      <dgm:spPr/>
    </dgm:pt>
    <dgm:pt modelId="{E59D4AD5-5F9C-49B8-8E1B-E99F83A721C5}" type="pres">
      <dgm:prSet presAssocID="{44250D7D-3113-4E98-B070-4563A35A563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B04D0D0B-A6F1-47DD-BAA1-5150DD1B39E6}" type="pres">
      <dgm:prSet presAssocID="{44250D7D-3113-4E98-B070-4563A35A5639}" presName="spaceRect" presStyleCnt="0"/>
      <dgm:spPr/>
    </dgm:pt>
    <dgm:pt modelId="{60044DB0-80AC-4C3B-BF85-D4BCF5612470}" type="pres">
      <dgm:prSet presAssocID="{44250D7D-3113-4E98-B070-4563A35A5639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EF0165E-412A-41B9-A7B9-0930218B5BA5}" type="pres">
      <dgm:prSet presAssocID="{E79F36F3-4AF9-4E96-8FE6-A556C2207976}" presName="sibTrans" presStyleCnt="0"/>
      <dgm:spPr/>
    </dgm:pt>
    <dgm:pt modelId="{5FF6191F-F213-4A5F-80A2-277FB66B28DA}" type="pres">
      <dgm:prSet presAssocID="{1782264B-63DF-4B05-A78A-3AB4CC470B87}" presName="compNode" presStyleCnt="0"/>
      <dgm:spPr/>
    </dgm:pt>
    <dgm:pt modelId="{9A82FF82-494E-46BA-9118-EF682057E90F}" type="pres">
      <dgm:prSet presAssocID="{1782264B-63DF-4B05-A78A-3AB4CC470B87}" presName="iconBgRect" presStyleLbl="bgShp" presStyleIdx="2" presStyleCnt="4"/>
      <dgm:spPr/>
    </dgm:pt>
    <dgm:pt modelId="{45BD3B78-7A07-4E5E-8270-A72E3576320F}" type="pres">
      <dgm:prSet presAssocID="{1782264B-63DF-4B05-A78A-3AB4CC470B8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62C17E2-3A45-4DEF-9559-E97F53047D44}" type="pres">
      <dgm:prSet presAssocID="{1782264B-63DF-4B05-A78A-3AB4CC470B87}" presName="spaceRect" presStyleCnt="0"/>
      <dgm:spPr/>
    </dgm:pt>
    <dgm:pt modelId="{CB831638-1578-4D0B-A54F-D1064FABBFD6}" type="pres">
      <dgm:prSet presAssocID="{1782264B-63DF-4B05-A78A-3AB4CC470B87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BB14143-E980-455B-B46A-84F4F0BAE796}" type="pres">
      <dgm:prSet presAssocID="{93EB126A-F751-40B8-AFFE-79A25C891C68}" presName="sibTrans" presStyleCnt="0"/>
      <dgm:spPr/>
    </dgm:pt>
    <dgm:pt modelId="{80D3E35E-9BBE-4B01-B5A2-A5B80CEA0E27}" type="pres">
      <dgm:prSet presAssocID="{85D9DB8C-0D26-4A7E-865F-727D5FDE125E}" presName="compNode" presStyleCnt="0"/>
      <dgm:spPr/>
    </dgm:pt>
    <dgm:pt modelId="{DB7ABAE6-91E1-4341-BB53-381FA9F1B438}" type="pres">
      <dgm:prSet presAssocID="{85D9DB8C-0D26-4A7E-865F-727D5FDE125E}" presName="iconBgRect" presStyleLbl="bgShp" presStyleIdx="3" presStyleCnt="4"/>
      <dgm:spPr/>
    </dgm:pt>
    <dgm:pt modelId="{5F278008-C7E8-4FEC-9655-9CB55E283DCC}" type="pres">
      <dgm:prSet presAssocID="{85D9DB8C-0D26-4A7E-865F-727D5FDE125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"/>
        </a:ext>
      </dgm:extLst>
    </dgm:pt>
    <dgm:pt modelId="{82AF671A-C86A-47BF-8EEE-8B34A6CE2251}" type="pres">
      <dgm:prSet presAssocID="{85D9DB8C-0D26-4A7E-865F-727D5FDE125E}" presName="spaceRect" presStyleCnt="0"/>
      <dgm:spPr/>
    </dgm:pt>
    <dgm:pt modelId="{FCEBB23A-9EEF-4275-BFC3-C8DB99D64A90}" type="pres">
      <dgm:prSet presAssocID="{85D9DB8C-0D26-4A7E-865F-727D5FDE125E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D151DA-682D-4553-A74A-D9CD1CE5AE1B}" type="presOf" srcId="{44250D7D-3113-4E98-B070-4563A35A5639}" destId="{60044DB0-80AC-4C3B-BF85-D4BCF5612470}" srcOrd="0" destOrd="0" presId="urn:microsoft.com/office/officeart/2018/5/layout/IconCircleLabelList"/>
    <dgm:cxn modelId="{FD893527-5368-41B3-8358-5CFC2420D55B}" srcId="{5A6B5D21-035A-4BBA-97ED-1EFBB10C64ED}" destId="{85D9DB8C-0D26-4A7E-865F-727D5FDE125E}" srcOrd="3" destOrd="0" parTransId="{79F1700C-3E46-420E-9827-071F52443BFD}" sibTransId="{23E18ACD-B72F-43AB-9990-7661C9C9D5AD}"/>
    <dgm:cxn modelId="{4059D2C8-F982-4D00-B885-500C39C9858D}" srcId="{5A6B5D21-035A-4BBA-97ED-1EFBB10C64ED}" destId="{44250D7D-3113-4E98-B070-4563A35A5639}" srcOrd="1" destOrd="0" parTransId="{3A07418B-1CBF-4A1C-B762-4B86AE45E5C9}" sibTransId="{E79F36F3-4AF9-4E96-8FE6-A556C2207976}"/>
    <dgm:cxn modelId="{24C8617B-B491-4E69-AAFC-E8D0E88C548B}" type="presOf" srcId="{1782264B-63DF-4B05-A78A-3AB4CC470B87}" destId="{CB831638-1578-4D0B-A54F-D1064FABBFD6}" srcOrd="0" destOrd="0" presId="urn:microsoft.com/office/officeart/2018/5/layout/IconCircleLabelList"/>
    <dgm:cxn modelId="{2B0756D3-9FB4-4921-9BF5-5BBF57588D8D}" type="presOf" srcId="{85D9DB8C-0D26-4A7E-865F-727D5FDE125E}" destId="{FCEBB23A-9EEF-4275-BFC3-C8DB99D64A90}" srcOrd="0" destOrd="0" presId="urn:microsoft.com/office/officeart/2018/5/layout/IconCircleLabelList"/>
    <dgm:cxn modelId="{61143F74-9758-4BAF-BBFA-BD5968D6BDC0}" type="presOf" srcId="{6185E124-10A1-4CCA-A968-8670CA866200}" destId="{A6246A1F-BB48-4167-B789-B8F7B07448DA}" srcOrd="0" destOrd="0" presId="urn:microsoft.com/office/officeart/2018/5/layout/IconCircleLabelList"/>
    <dgm:cxn modelId="{B2C7C1B5-4D50-4C9E-91A0-AB20FEEF98E4}" type="presOf" srcId="{5A6B5D21-035A-4BBA-97ED-1EFBB10C64ED}" destId="{9DE5CB63-5BC9-434C-BB10-2D1C5915E0A4}" srcOrd="0" destOrd="0" presId="urn:microsoft.com/office/officeart/2018/5/layout/IconCircleLabelList"/>
    <dgm:cxn modelId="{9B5B6CDE-B41A-4B49-BCF8-B7A713C8603F}" srcId="{5A6B5D21-035A-4BBA-97ED-1EFBB10C64ED}" destId="{1782264B-63DF-4B05-A78A-3AB4CC470B87}" srcOrd="2" destOrd="0" parTransId="{A0F84624-7B1A-4A9D-A771-3CB007BDA6CC}" sibTransId="{93EB126A-F751-40B8-AFFE-79A25C891C68}"/>
    <dgm:cxn modelId="{6BB99063-5670-4977-B8D6-AFE735E81731}" srcId="{5A6B5D21-035A-4BBA-97ED-1EFBB10C64ED}" destId="{6185E124-10A1-4CCA-A968-8670CA866200}" srcOrd="0" destOrd="0" parTransId="{FAFE18FC-431B-40BF-924C-5D619A999A43}" sibTransId="{23116EB3-FBD2-431D-B873-2D28C8E9B189}"/>
    <dgm:cxn modelId="{0CBE294D-6285-46CC-8132-9025A1A45198}" type="presParOf" srcId="{9DE5CB63-5BC9-434C-BB10-2D1C5915E0A4}" destId="{0682696C-B446-4C70-9903-12B50E63AD1F}" srcOrd="0" destOrd="0" presId="urn:microsoft.com/office/officeart/2018/5/layout/IconCircleLabelList"/>
    <dgm:cxn modelId="{3B8C40F8-EAAC-41C8-92AF-1F6BC2384B6D}" type="presParOf" srcId="{0682696C-B446-4C70-9903-12B50E63AD1F}" destId="{A456DCB6-964B-4C7B-83E2-5A128256C241}" srcOrd="0" destOrd="0" presId="urn:microsoft.com/office/officeart/2018/5/layout/IconCircleLabelList"/>
    <dgm:cxn modelId="{E0B61655-0294-4212-B3E3-21103396F7C1}" type="presParOf" srcId="{0682696C-B446-4C70-9903-12B50E63AD1F}" destId="{E228AEE2-D7A2-449F-A50F-787BC6A84571}" srcOrd="1" destOrd="0" presId="urn:microsoft.com/office/officeart/2018/5/layout/IconCircleLabelList"/>
    <dgm:cxn modelId="{F641008D-21B5-437A-B72B-B1287BED8276}" type="presParOf" srcId="{0682696C-B446-4C70-9903-12B50E63AD1F}" destId="{C8693ED4-0BC8-416B-A7AC-7E08575CC048}" srcOrd="2" destOrd="0" presId="urn:microsoft.com/office/officeart/2018/5/layout/IconCircleLabelList"/>
    <dgm:cxn modelId="{BD0D1558-18DB-42D1-B85C-AE84234D403E}" type="presParOf" srcId="{0682696C-B446-4C70-9903-12B50E63AD1F}" destId="{A6246A1F-BB48-4167-B789-B8F7B07448DA}" srcOrd="3" destOrd="0" presId="urn:microsoft.com/office/officeart/2018/5/layout/IconCircleLabelList"/>
    <dgm:cxn modelId="{20928B2C-0AF6-45F2-9FAF-5043643BD6C7}" type="presParOf" srcId="{9DE5CB63-5BC9-434C-BB10-2D1C5915E0A4}" destId="{31E0F8A8-1016-4B5B-A437-9D604CFBC083}" srcOrd="1" destOrd="0" presId="urn:microsoft.com/office/officeart/2018/5/layout/IconCircleLabelList"/>
    <dgm:cxn modelId="{A7504014-F968-4DEF-A5BC-44F39D9BB06B}" type="presParOf" srcId="{9DE5CB63-5BC9-434C-BB10-2D1C5915E0A4}" destId="{EC25A9A5-6306-4E74-8C95-EF983655C86B}" srcOrd="2" destOrd="0" presId="urn:microsoft.com/office/officeart/2018/5/layout/IconCircleLabelList"/>
    <dgm:cxn modelId="{C9583A80-1C2B-416D-B53F-2632EB991928}" type="presParOf" srcId="{EC25A9A5-6306-4E74-8C95-EF983655C86B}" destId="{DF079BA2-720B-463D-9814-676BCED8E43E}" srcOrd="0" destOrd="0" presId="urn:microsoft.com/office/officeart/2018/5/layout/IconCircleLabelList"/>
    <dgm:cxn modelId="{B07022E4-510D-4D4F-8616-1EC5EA4C5412}" type="presParOf" srcId="{EC25A9A5-6306-4E74-8C95-EF983655C86B}" destId="{E59D4AD5-5F9C-49B8-8E1B-E99F83A721C5}" srcOrd="1" destOrd="0" presId="urn:microsoft.com/office/officeart/2018/5/layout/IconCircleLabelList"/>
    <dgm:cxn modelId="{2FE1D743-6FC4-4EB3-B325-F1C6E2F069EF}" type="presParOf" srcId="{EC25A9A5-6306-4E74-8C95-EF983655C86B}" destId="{B04D0D0B-A6F1-47DD-BAA1-5150DD1B39E6}" srcOrd="2" destOrd="0" presId="urn:microsoft.com/office/officeart/2018/5/layout/IconCircleLabelList"/>
    <dgm:cxn modelId="{11EE614E-6214-4F71-B7B2-37F48B1DEC85}" type="presParOf" srcId="{EC25A9A5-6306-4E74-8C95-EF983655C86B}" destId="{60044DB0-80AC-4C3B-BF85-D4BCF5612470}" srcOrd="3" destOrd="0" presId="urn:microsoft.com/office/officeart/2018/5/layout/IconCircleLabelList"/>
    <dgm:cxn modelId="{2BDD2CBD-2710-4EF8-8A76-AE39A0DBE258}" type="presParOf" srcId="{9DE5CB63-5BC9-434C-BB10-2D1C5915E0A4}" destId="{6EF0165E-412A-41B9-A7B9-0930218B5BA5}" srcOrd="3" destOrd="0" presId="urn:microsoft.com/office/officeart/2018/5/layout/IconCircleLabelList"/>
    <dgm:cxn modelId="{049D85D8-CEF5-40E6-B00E-33F050BC7FE9}" type="presParOf" srcId="{9DE5CB63-5BC9-434C-BB10-2D1C5915E0A4}" destId="{5FF6191F-F213-4A5F-80A2-277FB66B28DA}" srcOrd="4" destOrd="0" presId="urn:microsoft.com/office/officeart/2018/5/layout/IconCircleLabelList"/>
    <dgm:cxn modelId="{2888F089-66E4-4EAE-98F4-EE62537B4503}" type="presParOf" srcId="{5FF6191F-F213-4A5F-80A2-277FB66B28DA}" destId="{9A82FF82-494E-46BA-9118-EF682057E90F}" srcOrd="0" destOrd="0" presId="urn:microsoft.com/office/officeart/2018/5/layout/IconCircleLabelList"/>
    <dgm:cxn modelId="{2EC8DA56-9E51-44EF-B294-F3C5AF2B7462}" type="presParOf" srcId="{5FF6191F-F213-4A5F-80A2-277FB66B28DA}" destId="{45BD3B78-7A07-4E5E-8270-A72E3576320F}" srcOrd="1" destOrd="0" presId="urn:microsoft.com/office/officeart/2018/5/layout/IconCircleLabelList"/>
    <dgm:cxn modelId="{128F36B5-14C3-4EDA-8136-25451A0F83B6}" type="presParOf" srcId="{5FF6191F-F213-4A5F-80A2-277FB66B28DA}" destId="{D62C17E2-3A45-4DEF-9559-E97F53047D44}" srcOrd="2" destOrd="0" presId="urn:microsoft.com/office/officeart/2018/5/layout/IconCircleLabelList"/>
    <dgm:cxn modelId="{15156463-F4CD-40B1-8203-991F5F7456C9}" type="presParOf" srcId="{5FF6191F-F213-4A5F-80A2-277FB66B28DA}" destId="{CB831638-1578-4D0B-A54F-D1064FABBFD6}" srcOrd="3" destOrd="0" presId="urn:microsoft.com/office/officeart/2018/5/layout/IconCircleLabelList"/>
    <dgm:cxn modelId="{58EFB3B8-E349-4B49-81CF-64FB24C3F4CA}" type="presParOf" srcId="{9DE5CB63-5BC9-434C-BB10-2D1C5915E0A4}" destId="{DBB14143-E980-455B-B46A-84F4F0BAE796}" srcOrd="5" destOrd="0" presId="urn:microsoft.com/office/officeart/2018/5/layout/IconCircleLabelList"/>
    <dgm:cxn modelId="{D322476A-47A4-4D7A-9370-F81E3FD9EE11}" type="presParOf" srcId="{9DE5CB63-5BC9-434C-BB10-2D1C5915E0A4}" destId="{80D3E35E-9BBE-4B01-B5A2-A5B80CEA0E27}" srcOrd="6" destOrd="0" presId="urn:microsoft.com/office/officeart/2018/5/layout/IconCircleLabelList"/>
    <dgm:cxn modelId="{8693E8AE-E517-4853-B15B-34C4B58EB653}" type="presParOf" srcId="{80D3E35E-9BBE-4B01-B5A2-A5B80CEA0E27}" destId="{DB7ABAE6-91E1-4341-BB53-381FA9F1B438}" srcOrd="0" destOrd="0" presId="urn:microsoft.com/office/officeart/2018/5/layout/IconCircleLabelList"/>
    <dgm:cxn modelId="{A9BF1708-C428-4F3A-A83F-93512A92FE07}" type="presParOf" srcId="{80D3E35E-9BBE-4B01-B5A2-A5B80CEA0E27}" destId="{5F278008-C7E8-4FEC-9655-9CB55E283DCC}" srcOrd="1" destOrd="0" presId="urn:microsoft.com/office/officeart/2018/5/layout/IconCircleLabelList"/>
    <dgm:cxn modelId="{F9958011-ECA2-4729-91E5-33F446F53403}" type="presParOf" srcId="{80D3E35E-9BBE-4B01-B5A2-A5B80CEA0E27}" destId="{82AF671A-C86A-47BF-8EEE-8B34A6CE2251}" srcOrd="2" destOrd="0" presId="urn:microsoft.com/office/officeart/2018/5/layout/IconCircleLabelList"/>
    <dgm:cxn modelId="{C8C7F9FE-1A43-4BB5-9B69-F702CE742BB2}" type="presParOf" srcId="{80D3E35E-9BBE-4B01-B5A2-A5B80CEA0E27}" destId="{FCEBB23A-9EEF-4275-BFC3-C8DB99D64A9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6DCB6-964B-4C7B-83E2-5A128256C241}">
      <dsp:nvSpPr>
        <dsp:cNvPr id="0" name=""/>
        <dsp:cNvSpPr/>
      </dsp:nvSpPr>
      <dsp:spPr>
        <a:xfrm>
          <a:off x="335262" y="922728"/>
          <a:ext cx="1048675" cy="10486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8AEE2-D7A2-449F-A50F-787BC6A84571}">
      <dsp:nvSpPr>
        <dsp:cNvPr id="0" name=""/>
        <dsp:cNvSpPr/>
      </dsp:nvSpPr>
      <dsp:spPr>
        <a:xfrm>
          <a:off x="558750" y="1146216"/>
          <a:ext cx="601699" cy="6016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46A1F-BB48-4167-B789-B8F7B07448DA}">
      <dsp:nvSpPr>
        <dsp:cNvPr id="0" name=""/>
        <dsp:cNvSpPr/>
      </dsp:nvSpPr>
      <dsp:spPr>
        <a:xfrm>
          <a:off x="29" y="2298040"/>
          <a:ext cx="1719140" cy="81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/>
            <a:t>Data queries AND visualizations developed for use in the classroom</a:t>
          </a:r>
          <a:br>
            <a:rPr lang="en-US" sz="1100" kern="1200" dirty="0"/>
          </a:br>
          <a:endParaRPr lang="en-US" sz="1100" kern="1200" dirty="0"/>
        </a:p>
      </dsp:txBody>
      <dsp:txXfrm>
        <a:off x="29" y="2298040"/>
        <a:ext cx="1719140" cy="816591"/>
      </dsp:txXfrm>
    </dsp:sp>
    <dsp:sp modelId="{DF079BA2-720B-463D-9814-676BCED8E43E}">
      <dsp:nvSpPr>
        <dsp:cNvPr id="0" name=""/>
        <dsp:cNvSpPr/>
      </dsp:nvSpPr>
      <dsp:spPr>
        <a:xfrm>
          <a:off x="2355252" y="922728"/>
          <a:ext cx="1048675" cy="10486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D4AD5-5F9C-49B8-8E1B-E99F83A721C5}">
      <dsp:nvSpPr>
        <dsp:cNvPr id="0" name=""/>
        <dsp:cNvSpPr/>
      </dsp:nvSpPr>
      <dsp:spPr>
        <a:xfrm>
          <a:off x="2578740" y="1146216"/>
          <a:ext cx="601699" cy="6016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44DB0-80AC-4C3B-BF85-D4BCF5612470}">
      <dsp:nvSpPr>
        <dsp:cNvPr id="0" name=""/>
        <dsp:cNvSpPr/>
      </dsp:nvSpPr>
      <dsp:spPr>
        <a:xfrm>
          <a:off x="2020020" y="2298040"/>
          <a:ext cx="1719140" cy="81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/>
            <a:t>Case studies with real-world data to illustrate financial topics</a:t>
          </a:r>
          <a:br>
            <a:rPr lang="en-US" sz="1100" kern="1200" dirty="0"/>
          </a:br>
          <a:endParaRPr lang="en-US" sz="1100" kern="1200" dirty="0"/>
        </a:p>
      </dsp:txBody>
      <dsp:txXfrm>
        <a:off x="2020020" y="2298040"/>
        <a:ext cx="1719140" cy="816591"/>
      </dsp:txXfrm>
    </dsp:sp>
    <dsp:sp modelId="{9A82FF82-494E-46BA-9118-EF682057E90F}">
      <dsp:nvSpPr>
        <dsp:cNvPr id="0" name=""/>
        <dsp:cNvSpPr/>
      </dsp:nvSpPr>
      <dsp:spPr>
        <a:xfrm>
          <a:off x="4375242" y="922728"/>
          <a:ext cx="1048675" cy="10486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D3B78-7A07-4E5E-8270-A72E3576320F}">
      <dsp:nvSpPr>
        <dsp:cNvPr id="0" name=""/>
        <dsp:cNvSpPr/>
      </dsp:nvSpPr>
      <dsp:spPr>
        <a:xfrm>
          <a:off x="4598731" y="1146216"/>
          <a:ext cx="601699" cy="6016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31638-1578-4D0B-A54F-D1064FABBFD6}">
      <dsp:nvSpPr>
        <dsp:cNvPr id="0" name=""/>
        <dsp:cNvSpPr/>
      </dsp:nvSpPr>
      <dsp:spPr>
        <a:xfrm>
          <a:off x="4040010" y="2298040"/>
          <a:ext cx="1719140" cy="81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/>
            <a:t>valuable for individual use, classroom demonstration of topics, or group lab session</a:t>
          </a:r>
          <a:br>
            <a:rPr lang="en-US" sz="1100" kern="1200" dirty="0"/>
          </a:br>
          <a:endParaRPr lang="en-US" sz="1100" kern="1200" dirty="0"/>
        </a:p>
      </dsp:txBody>
      <dsp:txXfrm>
        <a:off x="4040010" y="2298040"/>
        <a:ext cx="1719140" cy="816591"/>
      </dsp:txXfrm>
    </dsp:sp>
    <dsp:sp modelId="{DB7ABAE6-91E1-4341-BB53-381FA9F1B438}">
      <dsp:nvSpPr>
        <dsp:cNvPr id="0" name=""/>
        <dsp:cNvSpPr/>
      </dsp:nvSpPr>
      <dsp:spPr>
        <a:xfrm>
          <a:off x="6395232" y="922728"/>
          <a:ext cx="1048675" cy="10486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78008-C7E8-4FEC-9655-9CB55E283DCC}">
      <dsp:nvSpPr>
        <dsp:cNvPr id="0" name=""/>
        <dsp:cNvSpPr/>
      </dsp:nvSpPr>
      <dsp:spPr>
        <a:xfrm>
          <a:off x="6618721" y="1146216"/>
          <a:ext cx="601699" cy="6016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BB23A-9EEF-4275-BFC3-C8DB99D64A90}">
      <dsp:nvSpPr>
        <dsp:cNvPr id="0" name=""/>
        <dsp:cNvSpPr/>
      </dsp:nvSpPr>
      <dsp:spPr>
        <a:xfrm>
          <a:off x="6060000" y="2298040"/>
          <a:ext cx="1719140" cy="81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/>
            <a:t>Promote hands-on, practical instruction</a:t>
          </a:r>
        </a:p>
      </dsp:txBody>
      <dsp:txXfrm>
        <a:off x="6060000" y="2298040"/>
        <a:ext cx="1719140" cy="816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74809-5995-5042-8032-DB47D8DD1867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057B-075A-F84B-8248-E5CFFE5F02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95A42-6800-3940-ACFE-64BB18E8F4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33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6057B-075A-F84B-8248-E5CFFE5F02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008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057B-075A-F84B-8248-E5CFFE5F022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07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6057B-075A-F84B-8248-E5CFFE5F022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77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ADE0E-12BD-4DC4-8CFC-B74AF52C7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301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95A42-6800-3940-ACFE-64BB18E8F4C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3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4AF-2E76-3049-B964-F5A2FDAAD272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95FB-0286-F84A-8867-25FE74849C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1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4AF-2E76-3049-B964-F5A2FDAAD272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95FB-0286-F84A-8867-25FE74849C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9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4AF-2E76-3049-B964-F5A2FDAAD272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95FB-0286-F84A-8867-25FE74849C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74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858-8B8C-F94B-9A11-DD7FB73B58B5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4659-799E-C94E-ACE5-33E57E109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50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858-8B8C-F94B-9A11-DD7FB73B58B5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4659-799E-C94E-ACE5-33E57E109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72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858-8B8C-F94B-9A11-DD7FB73B58B5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4659-799E-C94E-ACE5-33E57E109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99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858-8B8C-F94B-9A11-DD7FB73B58B5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4659-799E-C94E-ACE5-33E57E109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4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858-8B8C-F94B-9A11-DD7FB73B58B5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4659-799E-C94E-ACE5-33E57E109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4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858-8B8C-F94B-9A11-DD7FB73B58B5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4659-799E-C94E-ACE5-33E57E109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1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858-8B8C-F94B-9A11-DD7FB73B58B5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4659-799E-C94E-ACE5-33E57E109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65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858-8B8C-F94B-9A11-DD7FB73B58B5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4659-799E-C94E-ACE5-33E57E109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9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4AF-2E76-3049-B964-F5A2FDAAD272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95FB-0286-F84A-8867-25FE74849C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99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858-8B8C-F94B-9A11-DD7FB73B58B5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4659-799E-C94E-ACE5-33E57E109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858-8B8C-F94B-9A11-DD7FB73B58B5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4659-799E-C94E-ACE5-33E57E109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55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858-8B8C-F94B-9A11-DD7FB73B58B5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4659-799E-C94E-ACE5-33E57E109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63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985777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41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54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30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Emphas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03504"/>
            <a:ext cx="9144000" cy="384735"/>
          </a:xfrm>
          <a:prstGeom prst="rect">
            <a:avLst/>
          </a:prstGeom>
          <a:solidFill>
            <a:srgbClr val="003D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2" y="6595711"/>
            <a:ext cx="914444" cy="1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16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245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245" y="47244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Freeform 9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87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Initiative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8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4AF-2E76-3049-B964-F5A2FDAAD272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95FB-0286-F84A-8867-25FE74849C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14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228947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32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65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304800"/>
            <a:ext cx="7886700" cy="5943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67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9143999" cy="65035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solidFill>
            <a:schemeClr val="accent1">
              <a:alpha val="85000"/>
            </a:schemeClr>
          </a:solidFill>
        </p:spPr>
        <p:txBody>
          <a:bodyPr lIns="274320" tIns="274320" rIns="274320" bIns="27432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0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337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 rot="10800000" flipV="1">
            <a:off x="0" y="2122400"/>
            <a:ext cx="1463201" cy="4381103"/>
          </a:xfrm>
          <a:custGeom>
            <a:avLst/>
            <a:gdLst>
              <a:gd name="connsiteX0" fmla="*/ 1463201 w 1463201"/>
              <a:gd name="connsiteY0" fmla="*/ 0 h 4381103"/>
              <a:gd name="connsiteX1" fmla="*/ 0 w 1463201"/>
              <a:gd name="connsiteY1" fmla="*/ 4381103 h 4381103"/>
              <a:gd name="connsiteX2" fmla="*/ 1463201 w 1463201"/>
              <a:gd name="connsiteY2" fmla="*/ 4381103 h 43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3201" h="4381103">
                <a:moveTo>
                  <a:pt x="1463201" y="0"/>
                </a:moveTo>
                <a:lnTo>
                  <a:pt x="0" y="4381103"/>
                </a:lnTo>
                <a:lnTo>
                  <a:pt x="1463201" y="4381103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rot="5400000" flipV="1">
            <a:off x="2933151" y="292651"/>
            <a:ext cx="3277705" cy="9144003"/>
          </a:xfrm>
          <a:custGeom>
            <a:avLst/>
            <a:gdLst>
              <a:gd name="connsiteX0" fmla="*/ 0 w 3277705"/>
              <a:gd name="connsiteY0" fmla="*/ 9144003 h 9144003"/>
              <a:gd name="connsiteX1" fmla="*/ 3277705 w 3277705"/>
              <a:gd name="connsiteY1" fmla="*/ 9144003 h 9144003"/>
              <a:gd name="connsiteX2" fmla="*/ 3277704 w 3277705"/>
              <a:gd name="connsiteY2" fmla="*/ 0 h 9144003"/>
              <a:gd name="connsiteX3" fmla="*/ 3053915 w 3277705"/>
              <a:gd name="connsiteY3" fmla="*/ 0 h 91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7705" h="9144003">
                <a:moveTo>
                  <a:pt x="0" y="9144003"/>
                </a:moveTo>
                <a:lnTo>
                  <a:pt x="3277705" y="9144003"/>
                </a:lnTo>
                <a:lnTo>
                  <a:pt x="3277704" y="0"/>
                </a:lnTo>
                <a:lnTo>
                  <a:pt x="3053915" y="0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8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4AF-2E76-3049-B964-F5A2FDAAD272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95FB-0286-F84A-8867-25FE74849C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4AF-2E76-3049-B964-F5A2FDAAD272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95FB-0286-F84A-8867-25FE74849C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4AF-2E76-3049-B964-F5A2FDAAD272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95FB-0286-F84A-8867-25FE74849C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09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4AF-2E76-3049-B964-F5A2FDAAD272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95FB-0286-F84A-8867-25FE74849C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7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4AF-2E76-3049-B964-F5A2FDAAD272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95FB-0286-F84A-8867-25FE74849C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0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4AF-2E76-3049-B964-F5A2FDAAD272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95FB-0286-F84A-8867-25FE74849C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6F4AF-2E76-3049-B964-F5A2FDAAD272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095FB-0286-F84A-8867-25FE74849C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2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8C858-8B8C-F94B-9A11-DD7FB73B58B5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E4659-799E-C94E-ACE5-33E57E1098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03504"/>
            <a:ext cx="9144000" cy="3847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586" y="1329999"/>
            <a:ext cx="7886700" cy="2289473"/>
          </a:xfrm>
          <a:prstGeom prst="rect">
            <a:avLst/>
          </a:prstGeom>
        </p:spPr>
        <p:txBody>
          <a:bodyPr vert="horz" lIns="0" tIns="45720" rIns="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15025" y="65120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FAFAF"/>
                </a:solidFill>
              </a:defRPr>
            </a:lvl1pPr>
          </a:lstStyle>
          <a:p>
            <a:r>
              <a:rPr lang="en-US" dirty="0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3725" y="6138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E525B-90CE-4B14-91B6-1BFA233CF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52402" y="6595711"/>
            <a:ext cx="914444" cy="1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7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C5093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NULL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NULL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rds-web.wharton.upenn.edu/wrds/classro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1.png"/><Relationship Id="rId1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rds_tag_web_re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18" y="1454398"/>
            <a:ext cx="4562119" cy="25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7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2715" y="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Macroecon</a:t>
            </a:r>
            <a:r>
              <a:rPr lang="en-US" sz="4700" b="1" dirty="0"/>
              <a:t>omics</a:t>
            </a:r>
            <a:endParaRPr lang="en-US" sz="47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74DC97-BE87-1A30-B876-C78EF6ACA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89" y="932688"/>
            <a:ext cx="8365789" cy="572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67" y="-8869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Text Analytics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252732-3BBA-A460-86BC-AC6F0E084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86" y="999660"/>
            <a:ext cx="8247628" cy="571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390858" y="911116"/>
            <a:ext cx="515815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395419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00123" y="643467"/>
            <a:ext cx="307028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6646" y="644382"/>
            <a:ext cx="289201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0159" y="998002"/>
            <a:ext cx="2387205" cy="1471959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FFFFFF"/>
                </a:solidFill>
                <a:ea typeface="Calibri" charset="0"/>
                <a:cs typeface="Calibri" charset="0"/>
              </a:rPr>
              <a:t>What Makes up a Teaching Tool?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54726" y="2546161"/>
            <a:ext cx="2400338" cy="2985929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1600" b="1" dirty="0">
                <a:solidFill>
                  <a:srgbClr val="FEFFFF"/>
                </a:solidFill>
                <a:ea typeface="Arial" charset="0"/>
                <a:cs typeface="Arial" charset="0"/>
              </a:rPr>
              <a:t>Teaching Note</a:t>
            </a:r>
            <a:br>
              <a:rPr lang="en-US" sz="1600" b="1" dirty="0">
                <a:solidFill>
                  <a:srgbClr val="FEFFFF"/>
                </a:solidFill>
                <a:ea typeface="Arial" charset="0"/>
                <a:cs typeface="Arial" charset="0"/>
              </a:rPr>
            </a:br>
            <a:endParaRPr lang="en-US" sz="1600" b="1" dirty="0">
              <a:solidFill>
                <a:srgbClr val="FEFFFF"/>
              </a:solidFill>
              <a:ea typeface="Arial" charset="0"/>
              <a:cs typeface="Arial" charset="0"/>
            </a:endParaRPr>
          </a:p>
          <a:p>
            <a:r>
              <a:rPr lang="en-US" sz="1600" dirty="0">
                <a:solidFill>
                  <a:srgbClr val="FEFFFF"/>
                </a:solidFill>
                <a:ea typeface="Arial" charset="0"/>
                <a:cs typeface="Arial" charset="0"/>
              </a:rPr>
              <a:t>Provides background information, learning objectives, and information on the intended audience</a:t>
            </a:r>
            <a:br>
              <a:rPr lang="en-US" sz="1600" dirty="0">
                <a:solidFill>
                  <a:srgbClr val="FEFFFF"/>
                </a:solidFill>
                <a:ea typeface="Arial" charset="0"/>
                <a:cs typeface="Arial" charset="0"/>
              </a:rPr>
            </a:br>
            <a:endParaRPr lang="en-US" sz="1600" dirty="0">
              <a:solidFill>
                <a:srgbClr val="FEFFFF"/>
              </a:solidFill>
              <a:ea typeface="Arial" charset="0"/>
              <a:cs typeface="Arial" charset="0"/>
            </a:endParaRPr>
          </a:p>
          <a:p>
            <a:r>
              <a:rPr lang="en-US" sz="1600" dirty="0">
                <a:solidFill>
                  <a:srgbClr val="FEFFFF"/>
                </a:solidFill>
                <a:ea typeface="Arial" charset="0"/>
                <a:cs typeface="Arial" charset="0"/>
              </a:rPr>
              <a:t>Can include questions for class discussion</a:t>
            </a:r>
            <a:br>
              <a:rPr lang="en-US" sz="1600" dirty="0">
                <a:solidFill>
                  <a:srgbClr val="FEFFFF"/>
                </a:solidFill>
                <a:ea typeface="Arial" charset="0"/>
                <a:cs typeface="Arial" charset="0"/>
              </a:rPr>
            </a:br>
            <a:endParaRPr lang="en-US" sz="1600" dirty="0">
              <a:solidFill>
                <a:srgbClr val="FEFFFF"/>
              </a:solidFill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FC5E8-4CC9-0504-5E4A-8F25D48FB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267" y="644382"/>
            <a:ext cx="4935801" cy="598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: Shape 1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FFFFFF"/>
                </a:solidFill>
                <a:ea typeface="Calibri" charset="0"/>
                <a:cs typeface="Calibri" charset="0"/>
              </a:rPr>
              <a:t>What Makes up a Teaching Tool? (cont).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5BC7F-33D0-77DE-0D48-3918D9754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100" dirty="0">
                <a:solidFill>
                  <a:srgbClr val="FEFFFF"/>
                </a:solidFill>
              </a:rPr>
              <a:t>II. </a:t>
            </a:r>
            <a:r>
              <a:rPr lang="en-US" sz="2100" b="1" dirty="0">
                <a:solidFill>
                  <a:srgbClr val="FEFFFF"/>
                </a:solidFill>
              </a:rPr>
              <a:t>Slide deck </a:t>
            </a:r>
          </a:p>
          <a:p>
            <a:r>
              <a:rPr lang="en-US" sz="2100" dirty="0">
                <a:solidFill>
                  <a:srgbClr val="FEFFFF"/>
                </a:solidFill>
                <a:ea typeface="Arial" charset="0"/>
                <a:cs typeface="Arial" charset="0"/>
              </a:rPr>
              <a:t>Introduces topic and provide context</a:t>
            </a:r>
          </a:p>
          <a:p>
            <a:r>
              <a:rPr lang="en-US" sz="2100" dirty="0">
                <a:solidFill>
                  <a:srgbClr val="FEFFFF"/>
                </a:solidFill>
                <a:ea typeface="Arial" charset="0"/>
                <a:cs typeface="Arial" charset="0"/>
              </a:rPr>
              <a:t>Can be customized to your lesson</a:t>
            </a:r>
          </a:p>
          <a:p>
            <a:r>
              <a:rPr lang="en-US" sz="2100" dirty="0">
                <a:solidFill>
                  <a:srgbClr val="FEFFFF"/>
                </a:solidFill>
                <a:ea typeface="Arial" charset="0"/>
                <a:cs typeface="Arial" charset="0"/>
              </a:rPr>
              <a:t>Can be used as class presentation </a:t>
            </a:r>
          </a:p>
          <a:p>
            <a:r>
              <a:rPr lang="en-US" sz="2100" dirty="0">
                <a:solidFill>
                  <a:srgbClr val="FEFFFF"/>
                </a:solidFill>
                <a:ea typeface="Arial" charset="0"/>
                <a:cs typeface="Arial" charset="0"/>
              </a:rPr>
              <a:t>Can be used for student’s self-directed learning prior to class</a:t>
            </a:r>
            <a:r>
              <a:rPr lang="en-US" sz="2100" dirty="0">
                <a:solidFill>
                  <a:srgbClr val="FE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014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1767" y="-12925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Slide Deck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554CA1-CF62-B92B-F33D-832C678B0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" y="3905541"/>
            <a:ext cx="9144000" cy="28854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9017D3-ABAE-4D82-FEFA-12B312D60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3" y="999660"/>
            <a:ext cx="9144000" cy="28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2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249" y="759805"/>
            <a:ext cx="7500100" cy="1325563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FFFFFF"/>
                </a:solidFill>
                <a:cs typeface="Arial" charset="0"/>
              </a:rPr>
              <a:t>What Makes up a Teaching Tool? (cont.)</a:t>
            </a:r>
            <a:endParaRPr lang="en-US" sz="3500" b="1" dirty="0">
              <a:solidFill>
                <a:srgbClr val="FFFFFF"/>
              </a:solidFill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3BC6E3C2-AE17-1F8E-EF51-67844840D9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297602"/>
              </p:ext>
            </p:extLst>
          </p:nvPr>
        </p:nvGraphicFramePr>
        <p:xfrm>
          <a:off x="839491" y="2764396"/>
          <a:ext cx="7779171" cy="403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183E9C3-3E34-3C6B-1B9F-1D37482AF83E}"/>
              </a:ext>
            </a:extLst>
          </p:cNvPr>
          <p:cNvSpPr txBox="1"/>
          <p:nvPr/>
        </p:nvSpPr>
        <p:spPr>
          <a:xfrm>
            <a:off x="2620570" y="2708153"/>
            <a:ext cx="5351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III. Interactive Exercise!</a:t>
            </a:r>
          </a:p>
        </p:txBody>
      </p:sp>
    </p:spTree>
    <p:extLst>
      <p:ext uri="{BB962C8B-B14F-4D97-AF65-F5344CB8AC3E}">
        <p14:creationId xmlns:p14="http://schemas.microsoft.com/office/powerpoint/2010/main" val="4488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2260" y="186912"/>
            <a:ext cx="7508739" cy="507831"/>
          </a:xfrm>
        </p:spPr>
        <p:txBody>
          <a:bodyPr/>
          <a:lstStyle/>
          <a:p>
            <a:pPr algn="ctr"/>
            <a:r>
              <a:rPr lang="en-US" sz="3000" dirty="0" smtClean="0"/>
              <a:t>Jupyter Notebook Workflow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E525B-90CE-4B14-91B6-1BFA233CFAA5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2D2C4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2D2C4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0B59F7D8-2C3F-329D-1B31-C983CAD2C4DD}"/>
              </a:ext>
            </a:extLst>
          </p:cNvPr>
          <p:cNvSpPr/>
          <p:nvPr/>
        </p:nvSpPr>
        <p:spPr>
          <a:xfrm rot="16200000">
            <a:off x="5104266" y="2482970"/>
            <a:ext cx="5977593" cy="2080492"/>
          </a:xfrm>
          <a:prstGeom prst="triangl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1" name="Graphic 40" descr="Pie chart with solid fill">
            <a:extLst>
              <a:ext uri="{FF2B5EF4-FFF2-40B4-BE49-F238E27FC236}">
                <a16:creationId xmlns:a16="http://schemas.microsoft.com/office/drawing/2014/main" id="{C30A26E3-9EA8-79FA-7120-4AF5058C7B5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50257" y="2051502"/>
            <a:ext cx="828702" cy="828702"/>
          </a:xfrm>
          <a:prstGeom prst="rect">
            <a:avLst/>
          </a:prstGeom>
        </p:spPr>
      </p:pic>
      <p:pic>
        <p:nvPicPr>
          <p:cNvPr id="43" name="Graphic 42" descr="Open folder with solid fill">
            <a:extLst>
              <a:ext uri="{FF2B5EF4-FFF2-40B4-BE49-F238E27FC236}">
                <a16:creationId xmlns:a16="http://schemas.microsoft.com/office/drawing/2014/main" id="{4348C78F-403C-F2AE-D914-75BCB0C37A0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48422" y="3348209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E6FD64B-2A4D-2E94-A848-30AF15243E03}"/>
              </a:ext>
            </a:extLst>
          </p:cNvPr>
          <p:cNvSpPr txBox="1"/>
          <p:nvPr/>
        </p:nvSpPr>
        <p:spPr>
          <a:xfrm>
            <a:off x="7773469" y="4096599"/>
            <a:ext cx="1516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D2C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 Files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8B3EF3-4DD2-186C-0E46-9148AD14E783}"/>
              </a:ext>
            </a:extLst>
          </p:cNvPr>
          <p:cNvSpPr txBox="1"/>
          <p:nvPr/>
        </p:nvSpPr>
        <p:spPr>
          <a:xfrm>
            <a:off x="7830389" y="2680980"/>
            <a:ext cx="1403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D2C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Visualizations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FC3A1D-ED41-667D-85E8-EE077480CF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622" y="2880204"/>
            <a:ext cx="2773518" cy="127964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9D0EA4A-9A79-189A-943A-200F2599A33F}"/>
              </a:ext>
            </a:extLst>
          </p:cNvPr>
          <p:cNvGrpSpPr/>
          <p:nvPr/>
        </p:nvGrpSpPr>
        <p:grpSpPr>
          <a:xfrm>
            <a:off x="3800543" y="2291449"/>
            <a:ext cx="2573157" cy="2892746"/>
            <a:chOff x="228313" y="1922502"/>
            <a:chExt cx="2573157" cy="289274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1403B56-E4B9-6706-5B2C-EE42400D1A15}"/>
                </a:ext>
              </a:extLst>
            </p:cNvPr>
            <p:cNvGrpSpPr/>
            <p:nvPr/>
          </p:nvGrpSpPr>
          <p:grpSpPr>
            <a:xfrm>
              <a:off x="228313" y="1922502"/>
              <a:ext cx="2329969" cy="2892746"/>
              <a:chOff x="212092" y="2156051"/>
              <a:chExt cx="2329969" cy="2892746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F08D5BE-0BF1-BCF7-8379-4E3EC3280F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0338355">
                <a:off x="212092" y="2156051"/>
                <a:ext cx="1125901" cy="135062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233DAD7-9009-4AE5-19EF-1A3011F04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20021555">
                <a:off x="376847" y="3649424"/>
                <a:ext cx="1254071" cy="139937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1DE5717-740F-8655-6B86-AC74E68785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082706">
                <a:off x="1489423" y="3493046"/>
                <a:ext cx="1052638" cy="1158501"/>
              </a:xfrm>
              <a:prstGeom prst="rect">
                <a:avLst/>
              </a:prstGeom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2FAFD94-99ED-5988-8BD6-C98635F06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0221131">
              <a:off x="1470379" y="1951789"/>
              <a:ext cx="1331091" cy="1399103"/>
            </a:xfrm>
            <a:prstGeom prst="rect">
              <a:avLst/>
            </a:prstGeom>
          </p:spPr>
        </p:pic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40E3CFA-B540-2D6A-4183-53518D05F6FB}"/>
              </a:ext>
            </a:extLst>
          </p:cNvPr>
          <p:cNvSpPr/>
          <p:nvPr/>
        </p:nvSpPr>
        <p:spPr>
          <a:xfrm>
            <a:off x="3226409" y="3445432"/>
            <a:ext cx="458825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D18139A2-70F6-1FCA-AABA-F8E5A0840B64}"/>
              </a:ext>
            </a:extLst>
          </p:cNvPr>
          <p:cNvSpPr/>
          <p:nvPr/>
        </p:nvSpPr>
        <p:spPr>
          <a:xfrm>
            <a:off x="6501707" y="3479890"/>
            <a:ext cx="458825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36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rds_tag_web_re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18" y="1454398"/>
            <a:ext cx="4562119" cy="25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5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09056230X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79" y="3355738"/>
            <a:ext cx="3024692" cy="226851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b="1" dirty="0" smtClean="0">
                <a:ea typeface="Calibri" charset="0"/>
                <a:cs typeface="Calibri" charset="0"/>
              </a:rPr>
              <a:t>WRDS Classroom</a:t>
            </a:r>
            <a:endParaRPr lang="en-US" b="1" dirty="0">
              <a:ea typeface="Calibri" charset="0"/>
              <a:cs typeface="Calibri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Link</a:t>
            </a:r>
            <a:endParaRPr lang="en-US" dirty="0">
              <a:cs typeface="Arial" charset="0"/>
              <a:hlinkClick r:id="rId3"/>
            </a:endParaRPr>
          </a:p>
          <a:p>
            <a:pPr lvl="1"/>
            <a:r>
              <a:rPr lang="en-US" dirty="0" smtClean="0">
                <a:cs typeface="Arial" charset="0"/>
              </a:rPr>
              <a:t>Classroom tab</a:t>
            </a:r>
          </a:p>
          <a:p>
            <a:pPr lvl="1"/>
            <a:r>
              <a:rPr lang="en-US" dirty="0" smtClean="0">
                <a:cs typeface="Arial" charset="0"/>
              </a:rPr>
              <a:t>https</a:t>
            </a:r>
            <a:r>
              <a:rPr lang="en-US" dirty="0">
                <a:cs typeface="Arial" charset="0"/>
              </a:rPr>
              <a:t>://wrds-classroom.wharton.upenn.edu</a:t>
            </a:r>
          </a:p>
          <a:p>
            <a:r>
              <a:rPr lang="en-US" dirty="0">
                <a:cs typeface="Arial" charset="0"/>
              </a:rPr>
              <a:t>Muk Rao</a:t>
            </a:r>
          </a:p>
          <a:p>
            <a:pPr lvl="1"/>
            <a:r>
              <a:rPr lang="en-US" dirty="0" smtClean="0">
                <a:cs typeface="Arial" charset="0"/>
              </a:rPr>
              <a:t>WRDS Advanced </a:t>
            </a:r>
            <a:r>
              <a:rPr lang="en-US" dirty="0">
                <a:cs typeface="Arial" charset="0"/>
              </a:rPr>
              <a:t>Initiatives</a:t>
            </a:r>
          </a:p>
          <a:p>
            <a:pPr lvl="1"/>
            <a:r>
              <a:rPr lang="en-US" dirty="0">
                <a:cs typeface="Arial" charset="0"/>
              </a:rPr>
              <a:t>Product </a:t>
            </a:r>
            <a:r>
              <a:rPr lang="en-US" dirty="0" smtClean="0">
                <a:cs typeface="Arial" charset="0"/>
              </a:rPr>
              <a:t>Manager</a:t>
            </a:r>
            <a:endParaRPr lang="en-US" dirty="0">
              <a:cs typeface="Arial" charset="0"/>
            </a:endParaRPr>
          </a:p>
          <a:p>
            <a:pPr lvl="1"/>
            <a:r>
              <a:rPr lang="en-US" dirty="0">
                <a:cs typeface="Arial" charset="0"/>
              </a:rPr>
              <a:t>mvrao@wharton.upenn.edu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8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3504" y="4385066"/>
            <a:ext cx="8021177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/>
              <a:t>WRDS Classroom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6082E9-0C58-4620-9F01-05A82AD67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79"/>
          <a:stretch/>
        </p:blipFill>
        <p:spPr>
          <a:xfrm>
            <a:off x="20" y="-34714"/>
            <a:ext cx="9143980" cy="424212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4242136"/>
            <a:ext cx="914400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003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E2453-F5DE-4A8A-A39E-A6F9F5BC51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6333" r="2" b="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FFFF"/>
                </a:solidFill>
              </a:rPr>
              <a:t>~ 70 </a:t>
            </a:r>
            <a:r>
              <a:rPr lang="en-US" sz="6000" b="1" dirty="0">
                <a:solidFill>
                  <a:srgbClr val="FFFFFF"/>
                </a:solidFill>
              </a:rPr>
              <a:t>Teaching Tools</a:t>
            </a:r>
          </a:p>
        </p:txBody>
      </p:sp>
    </p:spTree>
    <p:extLst>
      <p:ext uri="{BB962C8B-B14F-4D97-AF65-F5344CB8AC3E}">
        <p14:creationId xmlns:p14="http://schemas.microsoft.com/office/powerpoint/2010/main" val="2127078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are You Teaching this Term?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F63702-47CF-4FF2-9B9F-C477DA7B15AD}"/>
              </a:ext>
            </a:extLst>
          </p:cNvPr>
          <p:cNvSpPr/>
          <p:nvPr/>
        </p:nvSpPr>
        <p:spPr>
          <a:xfrm>
            <a:off x="3933025" y="627190"/>
            <a:ext cx="4885203" cy="692284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 descr="Office Worker">
            <a:extLst>
              <a:ext uri="{FF2B5EF4-FFF2-40B4-BE49-F238E27FC236}">
                <a16:creationId xmlns:a16="http://schemas.microsoft.com/office/drawing/2014/main" id="{A9448BB5-E18F-427E-BCF1-54EA2141B5D4}"/>
              </a:ext>
            </a:extLst>
          </p:cNvPr>
          <p:cNvSpPr/>
          <p:nvPr/>
        </p:nvSpPr>
        <p:spPr>
          <a:xfrm>
            <a:off x="4149088" y="810474"/>
            <a:ext cx="380756" cy="38075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4FCA5BB-FDC4-4DFE-9CE9-B06078444621}"/>
              </a:ext>
            </a:extLst>
          </p:cNvPr>
          <p:cNvSpPr/>
          <p:nvPr/>
        </p:nvSpPr>
        <p:spPr>
          <a:xfrm>
            <a:off x="4833999" y="575240"/>
            <a:ext cx="4085614" cy="692284"/>
          </a:xfrm>
          <a:custGeom>
            <a:avLst/>
            <a:gdLst>
              <a:gd name="connsiteX0" fmla="*/ 0 w 4085614"/>
              <a:gd name="connsiteY0" fmla="*/ 0 h 692284"/>
              <a:gd name="connsiteX1" fmla="*/ 4085614 w 4085614"/>
              <a:gd name="connsiteY1" fmla="*/ 0 h 692284"/>
              <a:gd name="connsiteX2" fmla="*/ 4085614 w 4085614"/>
              <a:gd name="connsiteY2" fmla="*/ 692284 h 692284"/>
              <a:gd name="connsiteX3" fmla="*/ 0 w 4085614"/>
              <a:gd name="connsiteY3" fmla="*/ 692284 h 692284"/>
              <a:gd name="connsiteX4" fmla="*/ 0 w 4085614"/>
              <a:gd name="connsiteY4" fmla="*/ 0 h 69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5614" h="692284">
                <a:moveTo>
                  <a:pt x="0" y="0"/>
                </a:moveTo>
                <a:lnTo>
                  <a:pt x="4085614" y="0"/>
                </a:lnTo>
                <a:lnTo>
                  <a:pt x="4085614" y="692284"/>
                </a:lnTo>
                <a:lnTo>
                  <a:pt x="0" y="6922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267" tIns="73267" rIns="73267" bIns="73267" numCol="1" spcCol="1270" anchor="ctr" anchorCtr="0">
            <a:noAutofit/>
          </a:bodyPr>
          <a:lstStyle/>
          <a:p>
            <a:pPr marL="0" marR="0" lvl="0" indent="0" algn="l" defTabSz="1066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Introduction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to WRDS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66C4CE-476B-4CD4-923C-70A71AF83E4F}"/>
              </a:ext>
            </a:extLst>
          </p:cNvPr>
          <p:cNvSpPr/>
          <p:nvPr/>
        </p:nvSpPr>
        <p:spPr>
          <a:xfrm>
            <a:off x="3982160" y="1580627"/>
            <a:ext cx="4885203" cy="692284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Dollar">
            <a:extLst>
              <a:ext uri="{FF2B5EF4-FFF2-40B4-BE49-F238E27FC236}">
                <a16:creationId xmlns:a16="http://schemas.microsoft.com/office/drawing/2014/main" id="{8439AFDD-D574-415C-90D4-5CCD02BE295B}"/>
              </a:ext>
            </a:extLst>
          </p:cNvPr>
          <p:cNvSpPr/>
          <p:nvPr/>
        </p:nvSpPr>
        <p:spPr>
          <a:xfrm>
            <a:off x="4163435" y="1736391"/>
            <a:ext cx="380756" cy="380756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242561"/>
              <a:satOff val="-13988"/>
              <a:lumOff val="1438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5733F87-4DAF-4123-BC60-FB11B3803EE0}"/>
              </a:ext>
            </a:extLst>
          </p:cNvPr>
          <p:cNvSpPr/>
          <p:nvPr/>
        </p:nvSpPr>
        <p:spPr>
          <a:xfrm>
            <a:off x="4881832" y="1510023"/>
            <a:ext cx="4085614" cy="692284"/>
          </a:xfrm>
          <a:custGeom>
            <a:avLst/>
            <a:gdLst>
              <a:gd name="connsiteX0" fmla="*/ 0 w 4085614"/>
              <a:gd name="connsiteY0" fmla="*/ 0 h 692284"/>
              <a:gd name="connsiteX1" fmla="*/ 4085614 w 4085614"/>
              <a:gd name="connsiteY1" fmla="*/ 0 h 692284"/>
              <a:gd name="connsiteX2" fmla="*/ 4085614 w 4085614"/>
              <a:gd name="connsiteY2" fmla="*/ 692284 h 692284"/>
              <a:gd name="connsiteX3" fmla="*/ 0 w 4085614"/>
              <a:gd name="connsiteY3" fmla="*/ 692284 h 692284"/>
              <a:gd name="connsiteX4" fmla="*/ 0 w 4085614"/>
              <a:gd name="connsiteY4" fmla="*/ 0 h 69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5614" h="692284">
                <a:moveTo>
                  <a:pt x="0" y="0"/>
                </a:moveTo>
                <a:lnTo>
                  <a:pt x="4085614" y="0"/>
                </a:lnTo>
                <a:lnTo>
                  <a:pt x="4085614" y="692284"/>
                </a:lnTo>
                <a:lnTo>
                  <a:pt x="0" y="6922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267" tIns="73267" rIns="73267" bIns="73267" numCol="1" spcCol="1270" anchor="ctr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w Cen MT" panose="020B0602020104020603" pitchFamily="34" charset="0"/>
              </a:rPr>
              <a:t>Investments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E854CD-1CE6-4BD4-89F7-F180B703EB64}"/>
              </a:ext>
            </a:extLst>
          </p:cNvPr>
          <p:cNvSpPr/>
          <p:nvPr/>
        </p:nvSpPr>
        <p:spPr>
          <a:xfrm>
            <a:off x="3982161" y="2530974"/>
            <a:ext cx="4885203" cy="692284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 descr="Calculator">
            <a:extLst>
              <a:ext uri="{FF2B5EF4-FFF2-40B4-BE49-F238E27FC236}">
                <a16:creationId xmlns:a16="http://schemas.microsoft.com/office/drawing/2014/main" id="{06A90C5F-5D06-46F2-8827-D8E16C7D155F}"/>
              </a:ext>
            </a:extLst>
          </p:cNvPr>
          <p:cNvSpPr/>
          <p:nvPr/>
        </p:nvSpPr>
        <p:spPr>
          <a:xfrm>
            <a:off x="4139763" y="2615464"/>
            <a:ext cx="380756" cy="448988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485121"/>
              <a:satOff val="-27976"/>
              <a:lumOff val="2876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0E63B4-92E8-4BA1-B178-41E9187FFAA9}"/>
              </a:ext>
            </a:extLst>
          </p:cNvPr>
          <p:cNvSpPr/>
          <p:nvPr/>
        </p:nvSpPr>
        <p:spPr>
          <a:xfrm>
            <a:off x="4881832" y="2459811"/>
            <a:ext cx="4085614" cy="692284"/>
          </a:xfrm>
          <a:custGeom>
            <a:avLst/>
            <a:gdLst>
              <a:gd name="connsiteX0" fmla="*/ 0 w 4085614"/>
              <a:gd name="connsiteY0" fmla="*/ 0 h 692284"/>
              <a:gd name="connsiteX1" fmla="*/ 4085614 w 4085614"/>
              <a:gd name="connsiteY1" fmla="*/ 0 h 692284"/>
              <a:gd name="connsiteX2" fmla="*/ 4085614 w 4085614"/>
              <a:gd name="connsiteY2" fmla="*/ 692284 h 692284"/>
              <a:gd name="connsiteX3" fmla="*/ 0 w 4085614"/>
              <a:gd name="connsiteY3" fmla="*/ 692284 h 692284"/>
              <a:gd name="connsiteX4" fmla="*/ 0 w 4085614"/>
              <a:gd name="connsiteY4" fmla="*/ 0 h 69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5614" h="692284">
                <a:moveTo>
                  <a:pt x="0" y="0"/>
                </a:moveTo>
                <a:lnTo>
                  <a:pt x="4085614" y="0"/>
                </a:lnTo>
                <a:lnTo>
                  <a:pt x="4085614" y="692284"/>
                </a:lnTo>
                <a:lnTo>
                  <a:pt x="0" y="6922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267" tIns="73267" rIns="73267" bIns="73267" numCol="1" spcCol="1270" anchor="ctr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Accounting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7CAC2E3-F7B0-4ECA-8CC4-80184D355101}"/>
              </a:ext>
            </a:extLst>
          </p:cNvPr>
          <p:cNvSpPr/>
          <p:nvPr/>
        </p:nvSpPr>
        <p:spPr>
          <a:xfrm>
            <a:off x="3933026" y="3480820"/>
            <a:ext cx="4885203" cy="692284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 descr="Coins">
            <a:extLst>
              <a:ext uri="{FF2B5EF4-FFF2-40B4-BE49-F238E27FC236}">
                <a16:creationId xmlns:a16="http://schemas.microsoft.com/office/drawing/2014/main" id="{016FD6C0-F48B-473D-937E-B70A4B2E8724}"/>
              </a:ext>
            </a:extLst>
          </p:cNvPr>
          <p:cNvSpPr/>
          <p:nvPr/>
        </p:nvSpPr>
        <p:spPr>
          <a:xfrm>
            <a:off x="4139763" y="3594362"/>
            <a:ext cx="399407" cy="475285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250EA6-C3D6-49FA-BA17-ED0B865151D2}"/>
              </a:ext>
            </a:extLst>
          </p:cNvPr>
          <p:cNvSpPr/>
          <p:nvPr/>
        </p:nvSpPr>
        <p:spPr>
          <a:xfrm>
            <a:off x="4881832" y="3386764"/>
            <a:ext cx="4085614" cy="692284"/>
          </a:xfrm>
          <a:custGeom>
            <a:avLst/>
            <a:gdLst>
              <a:gd name="connsiteX0" fmla="*/ 0 w 4085614"/>
              <a:gd name="connsiteY0" fmla="*/ 0 h 692284"/>
              <a:gd name="connsiteX1" fmla="*/ 4085614 w 4085614"/>
              <a:gd name="connsiteY1" fmla="*/ 0 h 692284"/>
              <a:gd name="connsiteX2" fmla="*/ 4085614 w 4085614"/>
              <a:gd name="connsiteY2" fmla="*/ 692284 h 692284"/>
              <a:gd name="connsiteX3" fmla="*/ 0 w 4085614"/>
              <a:gd name="connsiteY3" fmla="*/ 692284 h 692284"/>
              <a:gd name="connsiteX4" fmla="*/ 0 w 4085614"/>
              <a:gd name="connsiteY4" fmla="*/ 0 h 69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5614" h="692284">
                <a:moveTo>
                  <a:pt x="0" y="0"/>
                </a:moveTo>
                <a:lnTo>
                  <a:pt x="4085614" y="0"/>
                </a:lnTo>
                <a:lnTo>
                  <a:pt x="4085614" y="692284"/>
                </a:lnTo>
                <a:lnTo>
                  <a:pt x="0" y="6922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267" tIns="73267" rIns="73267" bIns="73267" numCol="1" spcCol="1270" anchor="ctr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Fixed Income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D95FF77-3856-47EA-BD0C-0846478224CB}"/>
              </a:ext>
            </a:extLst>
          </p:cNvPr>
          <p:cNvSpPr/>
          <p:nvPr/>
        </p:nvSpPr>
        <p:spPr>
          <a:xfrm>
            <a:off x="3933027" y="4407773"/>
            <a:ext cx="4885203" cy="692284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angle 16" descr="Supply And Demand">
            <a:extLst>
              <a:ext uri="{FF2B5EF4-FFF2-40B4-BE49-F238E27FC236}">
                <a16:creationId xmlns:a16="http://schemas.microsoft.com/office/drawing/2014/main" id="{C5071A5B-5350-4C1A-964F-E22B5E0F40DD}"/>
              </a:ext>
            </a:extLst>
          </p:cNvPr>
          <p:cNvSpPr/>
          <p:nvPr/>
        </p:nvSpPr>
        <p:spPr>
          <a:xfrm>
            <a:off x="4123792" y="4498668"/>
            <a:ext cx="380756" cy="380756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970242"/>
              <a:satOff val="-55952"/>
              <a:lumOff val="5752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21A34A0-94EA-478A-86FC-89F877377282}"/>
              </a:ext>
            </a:extLst>
          </p:cNvPr>
          <p:cNvSpPr/>
          <p:nvPr/>
        </p:nvSpPr>
        <p:spPr>
          <a:xfrm>
            <a:off x="4881832" y="4392151"/>
            <a:ext cx="4085614" cy="692284"/>
          </a:xfrm>
          <a:custGeom>
            <a:avLst/>
            <a:gdLst>
              <a:gd name="connsiteX0" fmla="*/ 0 w 4085614"/>
              <a:gd name="connsiteY0" fmla="*/ 0 h 692284"/>
              <a:gd name="connsiteX1" fmla="*/ 4085614 w 4085614"/>
              <a:gd name="connsiteY1" fmla="*/ 0 h 692284"/>
              <a:gd name="connsiteX2" fmla="*/ 4085614 w 4085614"/>
              <a:gd name="connsiteY2" fmla="*/ 692284 h 692284"/>
              <a:gd name="connsiteX3" fmla="*/ 0 w 4085614"/>
              <a:gd name="connsiteY3" fmla="*/ 692284 h 692284"/>
              <a:gd name="connsiteX4" fmla="*/ 0 w 4085614"/>
              <a:gd name="connsiteY4" fmla="*/ 0 h 69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5614" h="692284">
                <a:moveTo>
                  <a:pt x="0" y="0"/>
                </a:moveTo>
                <a:lnTo>
                  <a:pt x="4085614" y="0"/>
                </a:lnTo>
                <a:lnTo>
                  <a:pt x="4085614" y="692284"/>
                </a:lnTo>
                <a:lnTo>
                  <a:pt x="0" y="6922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267" tIns="73267" rIns="73267" bIns="73267" numCol="1" spcCol="1270" anchor="ctr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Macroeconomics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B8E0B91-E5C7-48BB-9465-712DA70ED32F}"/>
              </a:ext>
            </a:extLst>
          </p:cNvPr>
          <p:cNvSpPr/>
          <p:nvPr/>
        </p:nvSpPr>
        <p:spPr>
          <a:xfrm>
            <a:off x="3933027" y="5368427"/>
            <a:ext cx="4885203" cy="692284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 descr="Document">
            <a:extLst>
              <a:ext uri="{FF2B5EF4-FFF2-40B4-BE49-F238E27FC236}">
                <a16:creationId xmlns:a16="http://schemas.microsoft.com/office/drawing/2014/main" id="{54D69CA5-A5FE-48C6-8526-A69F12E4ABEE}"/>
              </a:ext>
            </a:extLst>
          </p:cNvPr>
          <p:cNvSpPr/>
          <p:nvPr/>
        </p:nvSpPr>
        <p:spPr>
          <a:xfrm>
            <a:off x="4158195" y="5490490"/>
            <a:ext cx="380756" cy="380756"/>
          </a:xfrm>
          <a:prstGeom prst="rect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B63FC9C-D9B5-4943-AE75-DA7A04871E95}"/>
              </a:ext>
            </a:extLst>
          </p:cNvPr>
          <p:cNvSpPr/>
          <p:nvPr/>
        </p:nvSpPr>
        <p:spPr>
          <a:xfrm>
            <a:off x="4881832" y="5334726"/>
            <a:ext cx="4085614" cy="692284"/>
          </a:xfrm>
          <a:custGeom>
            <a:avLst/>
            <a:gdLst>
              <a:gd name="connsiteX0" fmla="*/ 0 w 4085614"/>
              <a:gd name="connsiteY0" fmla="*/ 0 h 692284"/>
              <a:gd name="connsiteX1" fmla="*/ 4085614 w 4085614"/>
              <a:gd name="connsiteY1" fmla="*/ 0 h 692284"/>
              <a:gd name="connsiteX2" fmla="*/ 4085614 w 4085614"/>
              <a:gd name="connsiteY2" fmla="*/ 692284 h 692284"/>
              <a:gd name="connsiteX3" fmla="*/ 0 w 4085614"/>
              <a:gd name="connsiteY3" fmla="*/ 692284 h 692284"/>
              <a:gd name="connsiteX4" fmla="*/ 0 w 4085614"/>
              <a:gd name="connsiteY4" fmla="*/ 0 h 69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5614" h="692284">
                <a:moveTo>
                  <a:pt x="0" y="0"/>
                </a:moveTo>
                <a:lnTo>
                  <a:pt x="4085614" y="0"/>
                </a:lnTo>
                <a:lnTo>
                  <a:pt x="4085614" y="692284"/>
                </a:lnTo>
                <a:lnTo>
                  <a:pt x="0" y="6922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267" tIns="73267" rIns="73267" bIns="73267" numCol="1" spcCol="1270" anchor="ctr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Text Analytics</a:t>
            </a:r>
          </a:p>
        </p:txBody>
      </p:sp>
    </p:spTree>
    <p:extLst>
      <p:ext uri="{BB962C8B-B14F-4D97-AF65-F5344CB8AC3E}">
        <p14:creationId xmlns:p14="http://schemas.microsoft.com/office/powerpoint/2010/main" val="123536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8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5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18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861" y="66972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 to WRDS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F0BB7-779B-E2EE-C14E-8394550DC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84" y="1104747"/>
            <a:ext cx="8008845" cy="568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049" y="31376"/>
            <a:ext cx="7886699" cy="8651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Investments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D53E9A-D853-9099-B83F-7B1CE3B83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49" y="999660"/>
            <a:ext cx="8162997" cy="570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84902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Accounting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D7ED7-72B4-DD5E-5F9B-003DE8D4B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40" y="1085448"/>
            <a:ext cx="8075947" cy="586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049" y="31376"/>
            <a:ext cx="7886699" cy="8651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Fixed Income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4B9CDD-832C-F634-A150-50B953066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25" y="896566"/>
            <a:ext cx="8414396" cy="593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1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harton 2016 4:3">
  <a:themeElements>
    <a:clrScheme name="Wharton 2016">
      <a:dk1>
        <a:srgbClr val="2D2C41"/>
      </a:dk1>
      <a:lt1>
        <a:srgbClr val="FFFFFF"/>
      </a:lt1>
      <a:dk2>
        <a:srgbClr val="004785"/>
      </a:dk2>
      <a:lt2>
        <a:srgbClr val="EEEDEA"/>
      </a:lt2>
      <a:accent1>
        <a:srgbClr val="004785"/>
      </a:accent1>
      <a:accent2>
        <a:srgbClr val="A90533"/>
      </a:accent2>
      <a:accent3>
        <a:srgbClr val="026CB5"/>
      </a:accent3>
      <a:accent4>
        <a:srgbClr val="06AAFC"/>
      </a:accent4>
      <a:accent5>
        <a:srgbClr val="96227D"/>
      </a:accent5>
      <a:accent6>
        <a:srgbClr val="D7BC6A"/>
      </a:accent6>
      <a:hlink>
        <a:srgbClr val="06AAFC"/>
      </a:hlink>
      <a:folHlink>
        <a:srgbClr val="06AAFC"/>
      </a:folHlink>
    </a:clrScheme>
    <a:fontScheme name="Whart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6068</TotalTime>
  <Words>199</Words>
  <Application>Microsoft Office PowerPoint</Application>
  <PresentationFormat>On-screen Show (4:3)</PresentationFormat>
  <Paragraphs>52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Tw Cen MT</vt:lpstr>
      <vt:lpstr>Office Theme</vt:lpstr>
      <vt:lpstr>1_Office Theme</vt:lpstr>
      <vt:lpstr>Wharton 2016 4:3</vt:lpstr>
      <vt:lpstr>PowerPoint Presentation</vt:lpstr>
      <vt:lpstr>WRDS Classroom</vt:lpstr>
      <vt:lpstr>WRDS Classroom</vt:lpstr>
      <vt:lpstr>~ 70 Teaching Tools</vt:lpstr>
      <vt:lpstr>What are You Teaching this Term?</vt:lpstr>
      <vt:lpstr>Introduction to WRDS</vt:lpstr>
      <vt:lpstr>Investments</vt:lpstr>
      <vt:lpstr>Accounting</vt:lpstr>
      <vt:lpstr>Fixed Income</vt:lpstr>
      <vt:lpstr>Macroeconomics</vt:lpstr>
      <vt:lpstr>Text Analytics</vt:lpstr>
      <vt:lpstr>What Makes up a Teaching Tool? </vt:lpstr>
      <vt:lpstr>What Makes up a Teaching Tool? (cont).</vt:lpstr>
      <vt:lpstr>Sample Slide Deck</vt:lpstr>
      <vt:lpstr>What Makes up a Teaching Tool? (cont.)</vt:lpstr>
      <vt:lpstr>Jupyter Notebook Workflow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Rejonis, Charles</dc:creator>
  <cp:lastModifiedBy>Rao, Mukund</cp:lastModifiedBy>
  <cp:revision>173</cp:revision>
  <dcterms:created xsi:type="dcterms:W3CDTF">2015-11-03T15:12:02Z</dcterms:created>
  <dcterms:modified xsi:type="dcterms:W3CDTF">2024-01-31T16:34:28Z</dcterms:modified>
</cp:coreProperties>
</file>