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41" r:id="rId2"/>
    <p:sldId id="574" r:id="rId3"/>
    <p:sldId id="576" r:id="rId4"/>
    <p:sldId id="572" r:id="rId5"/>
    <p:sldId id="577" r:id="rId6"/>
    <p:sldId id="571" r:id="rId7"/>
    <p:sldId id="578" r:id="rId8"/>
    <p:sldId id="5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F33541-5E58-43C3-A2D8-8288F878A3DB}">
          <p14:sldIdLst>
            <p14:sldId id="541"/>
            <p14:sldId id="574"/>
            <p14:sldId id="576"/>
            <p14:sldId id="572"/>
            <p14:sldId id="577"/>
            <p14:sldId id="571"/>
            <p14:sldId id="578"/>
            <p14:sldId id="5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4785"/>
    <a:srgbClr val="04ABFD"/>
    <a:srgbClr val="C5093B"/>
    <a:srgbClr val="B1B6AF"/>
    <a:srgbClr val="D9D7D0"/>
    <a:srgbClr val="FF9ED3"/>
    <a:srgbClr val="A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8" autoAdjust="0"/>
    <p:restoredTop sz="95073"/>
  </p:normalViewPr>
  <p:slideViewPr>
    <p:cSldViewPr snapToGrid="0">
      <p:cViewPr varScale="1">
        <p:scale>
          <a:sx n="151" d="100"/>
          <a:sy n="151" d="100"/>
        </p:scale>
        <p:origin x="22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AB296-C70E-40F1-B507-D2D143AD6EBF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078BF-40EC-41E1-9B62-3081DB120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5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2892C-D9C7-4A81-A07C-60131499A00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37F7-1A90-4E51-A507-1AEFE7B69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672" y="3896000"/>
            <a:ext cx="9144000" cy="646331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672" y="4550000"/>
            <a:ext cx="9144000" cy="544444"/>
          </a:xfrm>
        </p:spPr>
        <p:txBody>
          <a:bodyPr lIns="0" rIns="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5669239" y="334235"/>
            <a:ext cx="3262179" cy="9783338"/>
          </a:xfrm>
          <a:custGeom>
            <a:avLst/>
            <a:gdLst>
              <a:gd name="connsiteX0" fmla="*/ 4713115 w 4713115"/>
              <a:gd name="connsiteY0" fmla="*/ 9144002 h 9144002"/>
              <a:gd name="connsiteX1" fmla="*/ 4713115 w 4713115"/>
              <a:gd name="connsiteY1" fmla="*/ 0 h 9144002"/>
              <a:gd name="connsiteX2" fmla="*/ 3053915 w 4713115"/>
              <a:gd name="connsiteY2" fmla="*/ 0 h 9144002"/>
              <a:gd name="connsiteX3" fmla="*/ 0 w 4713115"/>
              <a:gd name="connsiteY3" fmla="*/ 9144002 h 9144002"/>
              <a:gd name="connsiteX0" fmla="*/ 2914983 w 4713115"/>
              <a:gd name="connsiteY0" fmla="*/ 9127277 h 9144002"/>
              <a:gd name="connsiteX1" fmla="*/ 4713115 w 4713115"/>
              <a:gd name="connsiteY1" fmla="*/ 0 h 9144002"/>
              <a:gd name="connsiteX2" fmla="*/ 3053915 w 4713115"/>
              <a:gd name="connsiteY2" fmla="*/ 0 h 9144002"/>
              <a:gd name="connsiteX3" fmla="*/ 0 w 4713115"/>
              <a:gd name="connsiteY3" fmla="*/ 9144002 h 9144002"/>
              <a:gd name="connsiteX4" fmla="*/ 2914983 w 4713115"/>
              <a:gd name="connsiteY4" fmla="*/ 9127277 h 9144002"/>
              <a:gd name="connsiteX0" fmla="*/ 2914983 w 3065524"/>
              <a:gd name="connsiteY0" fmla="*/ 9144004 h 9160729"/>
              <a:gd name="connsiteX1" fmla="*/ 3065524 w 3065524"/>
              <a:gd name="connsiteY1" fmla="*/ 0 h 9160729"/>
              <a:gd name="connsiteX2" fmla="*/ 3053915 w 3065524"/>
              <a:gd name="connsiteY2" fmla="*/ 16727 h 9160729"/>
              <a:gd name="connsiteX3" fmla="*/ 0 w 3065524"/>
              <a:gd name="connsiteY3" fmla="*/ 9160729 h 9160729"/>
              <a:gd name="connsiteX4" fmla="*/ 2914983 w 3065524"/>
              <a:gd name="connsiteY4" fmla="*/ 9144004 h 9160729"/>
              <a:gd name="connsiteX0" fmla="*/ 2914983 w 3065524"/>
              <a:gd name="connsiteY0" fmla="*/ 9144004 h 9160729"/>
              <a:gd name="connsiteX1" fmla="*/ 3065524 w 3065524"/>
              <a:gd name="connsiteY1" fmla="*/ 0 h 9160729"/>
              <a:gd name="connsiteX2" fmla="*/ 2142302 w 3065524"/>
              <a:gd name="connsiteY2" fmla="*/ 2726474 h 9160729"/>
              <a:gd name="connsiteX3" fmla="*/ 0 w 3065524"/>
              <a:gd name="connsiteY3" fmla="*/ 9160729 h 9160729"/>
              <a:gd name="connsiteX4" fmla="*/ 2914983 w 3065524"/>
              <a:gd name="connsiteY4" fmla="*/ 9144004 h 9160729"/>
              <a:gd name="connsiteX0" fmla="*/ 2914983 w 2914983"/>
              <a:gd name="connsiteY0" fmla="*/ 7320779 h 7337504"/>
              <a:gd name="connsiteX1" fmla="*/ 2446631 w 2914983"/>
              <a:gd name="connsiteY1" fmla="*/ 0 h 7337504"/>
              <a:gd name="connsiteX2" fmla="*/ 2142302 w 2914983"/>
              <a:gd name="connsiteY2" fmla="*/ 903249 h 7337504"/>
              <a:gd name="connsiteX3" fmla="*/ 0 w 2914983"/>
              <a:gd name="connsiteY3" fmla="*/ 7337504 h 7337504"/>
              <a:gd name="connsiteX4" fmla="*/ 2914983 w 2914983"/>
              <a:gd name="connsiteY4" fmla="*/ 7320779 h 7337504"/>
              <a:gd name="connsiteX0" fmla="*/ 2505176 w 2505176"/>
              <a:gd name="connsiteY0" fmla="*/ 7320779 h 7337504"/>
              <a:gd name="connsiteX1" fmla="*/ 2446631 w 2505176"/>
              <a:gd name="connsiteY1" fmla="*/ 0 h 7337504"/>
              <a:gd name="connsiteX2" fmla="*/ 2142302 w 2505176"/>
              <a:gd name="connsiteY2" fmla="*/ 903249 h 7337504"/>
              <a:gd name="connsiteX3" fmla="*/ 0 w 2505176"/>
              <a:gd name="connsiteY3" fmla="*/ 7337504 h 7337504"/>
              <a:gd name="connsiteX4" fmla="*/ 2505176 w 2505176"/>
              <a:gd name="connsiteY4" fmla="*/ 7320779 h 7337504"/>
              <a:gd name="connsiteX0" fmla="*/ 2446634 w 2446634"/>
              <a:gd name="connsiteY0" fmla="*/ 7304054 h 7337504"/>
              <a:gd name="connsiteX1" fmla="*/ 2446631 w 2446634"/>
              <a:gd name="connsiteY1" fmla="*/ 0 h 7337504"/>
              <a:gd name="connsiteX2" fmla="*/ 2142302 w 2446634"/>
              <a:gd name="connsiteY2" fmla="*/ 903249 h 7337504"/>
              <a:gd name="connsiteX3" fmla="*/ 0 w 2446634"/>
              <a:gd name="connsiteY3" fmla="*/ 7337504 h 7337504"/>
              <a:gd name="connsiteX4" fmla="*/ 2446634 w 2446634"/>
              <a:gd name="connsiteY4" fmla="*/ 7304054 h 733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6634" h="7337504">
                <a:moveTo>
                  <a:pt x="2446634" y="7304054"/>
                </a:moveTo>
                <a:cubicBezTo>
                  <a:pt x="2446633" y="4869369"/>
                  <a:pt x="2446632" y="2434685"/>
                  <a:pt x="2446631" y="0"/>
                </a:cubicBezTo>
                <a:lnTo>
                  <a:pt x="2142302" y="903249"/>
                </a:lnTo>
                <a:lnTo>
                  <a:pt x="0" y="7337504"/>
                </a:lnTo>
                <a:lnTo>
                  <a:pt x="2446634" y="7304054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75672" y="5337129"/>
            <a:ext cx="9144000" cy="509691"/>
          </a:xfrm>
        </p:spPr>
        <p:txBody>
          <a:bodyPr lIns="0" rIns="0">
            <a:spAutoFit/>
          </a:bodyPr>
          <a:lstStyle>
            <a:lvl1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1pPr>
            <a:lvl2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2pPr>
            <a:lvl3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3pPr>
            <a:lvl4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4pPr>
            <a:lvl5pPr>
              <a:defRPr>
                <a:solidFill>
                  <a:schemeClr val="accent4"/>
                </a:solidFill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 flipV="1">
            <a:off x="10409503" y="-1"/>
            <a:ext cx="1782495" cy="5337130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678D3EC-BE26-45CC-9E58-664DED808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523" y="554100"/>
            <a:ext cx="6339433" cy="6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2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rot="5400000" flipV="1">
            <a:off x="3910865" y="-1777629"/>
            <a:ext cx="4370271" cy="12191998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2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ground Only: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6200000" flipV="1">
            <a:off x="3766429" y="-3766429"/>
            <a:ext cx="4659141" cy="12191999"/>
          </a:xfrm>
          <a:custGeom>
            <a:avLst/>
            <a:gdLst>
              <a:gd name="connsiteX0" fmla="*/ 0 w 4659141"/>
              <a:gd name="connsiteY0" fmla="*/ 12191999 h 12191999"/>
              <a:gd name="connsiteX1" fmla="*/ 4659141 w 4659141"/>
              <a:gd name="connsiteY1" fmla="*/ 12191999 h 12191999"/>
              <a:gd name="connsiteX2" fmla="*/ 4659141 w 4659141"/>
              <a:gd name="connsiteY2" fmla="*/ 0 h 12191999"/>
              <a:gd name="connsiteX3" fmla="*/ 4071885 w 4659141"/>
              <a:gd name="connsiteY3" fmla="*/ 0 h 1219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9141" h="12191999">
                <a:moveTo>
                  <a:pt x="0" y="12191999"/>
                </a:moveTo>
                <a:lnTo>
                  <a:pt x="4659141" y="12191999"/>
                </a:lnTo>
                <a:lnTo>
                  <a:pt x="4659141" y="0"/>
                </a:lnTo>
                <a:lnTo>
                  <a:pt x="4071885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Freeform 4"/>
          <p:cNvSpPr/>
          <p:nvPr userDrawn="1"/>
        </p:nvSpPr>
        <p:spPr>
          <a:xfrm flipV="1">
            <a:off x="10618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6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503504"/>
            <a:ext cx="12192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6FD37AB-15F1-44B3-A80A-BE6649E366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931" y="6572426"/>
            <a:ext cx="241040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7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026944"/>
            <a:ext cx="10515600" cy="535531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rot="10800000" flipH="1">
            <a:off x="9377707" y="0"/>
            <a:ext cx="2814298" cy="6858000"/>
          </a:xfrm>
          <a:custGeom>
            <a:avLst/>
            <a:gdLst>
              <a:gd name="connsiteX0" fmla="*/ 0 w 2814298"/>
              <a:gd name="connsiteY0" fmla="*/ 6858000 h 6858000"/>
              <a:gd name="connsiteX1" fmla="*/ 2814298 w 2814298"/>
              <a:gd name="connsiteY1" fmla="*/ 6858000 h 6858000"/>
              <a:gd name="connsiteX2" fmla="*/ 2814298 w 2814298"/>
              <a:gd name="connsiteY2" fmla="*/ 0 h 6858000"/>
              <a:gd name="connsiteX3" fmla="*/ 2290436 w 2814298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14298" h="6858000">
                <a:moveTo>
                  <a:pt x="0" y="6858000"/>
                </a:moveTo>
                <a:lnTo>
                  <a:pt x="2814298" y="6858000"/>
                </a:lnTo>
                <a:lnTo>
                  <a:pt x="2814298" y="0"/>
                </a:lnTo>
                <a:lnTo>
                  <a:pt x="2290436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5400000" flipV="1">
            <a:off x="7922680" y="2588676"/>
            <a:ext cx="2137767" cy="6400882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1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89470"/>
            <a:ext cx="3932237" cy="86793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2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4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373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12192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1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10108"/>
            <a:ext cx="1051560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0504" y="6509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AFAFAF"/>
                </a:solidFill>
              </a:defRPr>
            </a:lvl1pPr>
          </a:lstStyle>
          <a:p>
            <a:fld id="{DD253308-F9C5-4FCB-8415-6DEE77C16A3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3E25901D-E09F-40E8-A411-885F99D8F0A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0931" y="6572426"/>
            <a:ext cx="2410407" cy="2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3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3" r:id="rId5"/>
    <p:sldLayoutId id="2147483656" r:id="rId6"/>
    <p:sldLayoutId id="2147483654" r:id="rId7"/>
    <p:sldLayoutId id="2147483662" r:id="rId8"/>
    <p:sldLayoutId id="2147483663" r:id="rId9"/>
    <p:sldLayoutId id="2147483655" r:id="rId10"/>
    <p:sldLayoutId id="2147483659" r:id="rId11"/>
    <p:sldLayoutId id="214748366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3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.gov/edgar/browse/?CIK=40545&amp;owner=exclude" TargetMode="External"/><Relationship Id="rId2" Type="http://schemas.openxmlformats.org/officeDocument/2006/relationships/hyperlink" Target="https://wrds-www.wharton.upenn.edu/data-dictionary/wrdssec_all/wrds_13f_lin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c.gov/Archives/edgar/data/40545/000004054522000033/xslForm13F_X02/primary_doc.x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rds-www.wharton.upenn.edu/data-dictionary/wrdssec_all/wrds_13f_lin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F147-3194-4C6F-890A-14968BB1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WRDS 13F Holdings Data</a:t>
            </a:r>
          </a:p>
        </p:txBody>
      </p:sp>
    </p:spTree>
    <p:extLst>
      <p:ext uri="{BB962C8B-B14F-4D97-AF65-F5344CB8AC3E}">
        <p14:creationId xmlns:p14="http://schemas.microsoft.com/office/powerpoint/2010/main" val="117706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ED18-A5B4-37F6-3F5A-87684AB7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13F Holdings Data on WRDS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5C75-B8A0-32E9-2747-41906190C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0108"/>
            <a:ext cx="10515600" cy="49906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Thomson/Refinitiv Institutional (13f) Holdings - S34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Stock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1980 - present</a:t>
            </a:r>
            <a:endParaRPr lang="en-US" b="0" i="0" dirty="0">
              <a:solidFill>
                <a:srgbClr val="212529"/>
              </a:solidFill>
              <a:effectLst/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Factset Ownership v5 - 13F Historical Institutional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Stock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1993 - present</a:t>
            </a:r>
            <a:endParaRPr lang="en-US" b="0" i="0" dirty="0">
              <a:solidFill>
                <a:srgbClr val="212529"/>
              </a:solidFill>
              <a:effectLst/>
              <a:latin typeface="Helvetica Neu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WRDS 13F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All holdings, including bonds and options if reported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“As filed”, 2002 - present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“Complete” since 2013 June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The SEC began requiring institutional investment managers to file their 13F reports in XML format in 2013. Prior to that, the reports were filed in a text-based format.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E493B-649A-5FFB-1076-6BC324C7C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6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ED18-A5B4-37F6-3F5A-87684AB7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WRDS 13F Holdings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5C75-B8A0-32E9-2747-41906190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WRDS SEC Analytics Suite - 13F Holdings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13F holdings </a:t>
            </a:r>
            <a:r>
              <a:rPr lang="en-US" b="1" i="0" u="sng" dirty="0">
                <a:solidFill>
                  <a:srgbClr val="212529"/>
                </a:solidFill>
                <a:effectLst/>
                <a:latin typeface="Helvetica Neue"/>
              </a:rPr>
              <a:t>itemized</a:t>
            </a: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 holdings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Example: GE, CIK=40545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WRDS SEC Analytics Suite - 13F Summary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13F holdings </a:t>
            </a:r>
            <a:r>
              <a:rPr lang="en-US" b="1" i="0" u="sng" dirty="0">
                <a:solidFill>
                  <a:srgbClr val="212529"/>
                </a:solidFill>
                <a:effectLst/>
                <a:latin typeface="Helvetica Neue"/>
              </a:rPr>
              <a:t>summary</a:t>
            </a: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 at holding company level</a:t>
            </a:r>
            <a:endParaRPr lang="en-US" dirty="0">
              <a:hlinkClick r:id="rId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</a:rPr>
              <a:t>Example: GE, CIK=40545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  <a:hlinkClick r:id="rId3"/>
              </a:rPr>
              <a:t>https://www.sec.gov/edgar/browse/?CIK=40545&amp;owner=exclude</a:t>
            </a:r>
            <a:endParaRPr lang="en-US" dirty="0">
              <a:solidFill>
                <a:srgbClr val="212529"/>
              </a:solidFill>
              <a:latin typeface="Helvetica Neue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529"/>
                </a:solidFill>
                <a:latin typeface="Helvetica Neue"/>
                <a:hlinkClick r:id="rId4"/>
              </a:rPr>
              <a:t>https://www.sec.gov/Archives/edgar/data/40545/000004054522000033/xslForm13F_X02/primary_doc.xml</a:t>
            </a:r>
            <a:r>
              <a:rPr lang="en-US" dirty="0">
                <a:solidFill>
                  <a:srgbClr val="212529"/>
                </a:solidFill>
                <a:latin typeface="Helvetica Neue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E493B-649A-5FFB-1076-6BC324C7C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ED18-A5B4-37F6-3F5A-87684AB74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WRDS 13F Linking to Other 13F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5C75-B8A0-32E9-2747-41906190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WRDS 13F CIK-MGRNO Link (wrds_13f_link)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/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Helvetica Neue"/>
              </a:rPr>
              <a:t>wrds</a:t>
            </a: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/sec/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Helvetica Neue"/>
              </a:rPr>
              <a:t>sasdata</a:t>
            </a:r>
            <a:r>
              <a:rPr lang="en-US" b="0" i="0" dirty="0">
                <a:solidFill>
                  <a:srgbClr val="212529"/>
                </a:solidFill>
                <a:effectLst/>
                <a:latin typeface="Helvetica Neue"/>
              </a:rPr>
              <a:t>/wrds_13f_link</a:t>
            </a:r>
            <a:endParaRPr lang="en-US" dirty="0">
              <a:hlinkClick r:id="rId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https://wrds-www.wharton.upenn.edu/data-dictionary/wrdssec_all/wrds_13f_link/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E493B-649A-5FFB-1076-6BC324C7C9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A6AAB-7CBF-A95F-10CF-361BE87D1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772413"/>
            <a:ext cx="6168002" cy="331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98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0B78-5FBC-1DC7-C563-252AA450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Thomson 13F Data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7B75-8839-808B-8DF2-10A8180AC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C7C1CD-4D5F-F36E-9DF6-E003A5F76581}"/>
              </a:ext>
            </a:extLst>
          </p:cNvPr>
          <p:cNvCxnSpPr/>
          <p:nvPr/>
        </p:nvCxnSpPr>
        <p:spPr>
          <a:xfrm>
            <a:off x="1292251" y="5849136"/>
            <a:ext cx="92800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922BC52-1F4D-F1B0-58C0-5FF044DFD8A1}"/>
              </a:ext>
            </a:extLst>
          </p:cNvPr>
          <p:cNvSpPr/>
          <p:nvPr/>
        </p:nvSpPr>
        <p:spPr>
          <a:xfrm>
            <a:off x="2146195" y="5803794"/>
            <a:ext cx="105798" cy="1057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8783E-03E1-1626-86B5-C30520C16019}"/>
              </a:ext>
            </a:extLst>
          </p:cNvPr>
          <p:cNvSpPr txBox="1"/>
          <p:nvPr/>
        </p:nvSpPr>
        <p:spPr>
          <a:xfrm>
            <a:off x="877442" y="4564925"/>
            <a:ext cx="2634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Faculty report missing </a:t>
            </a:r>
          </a:p>
          <a:p>
            <a:pPr algn="ctr"/>
            <a:r>
              <a:rPr lang="en-US" dirty="0"/>
              <a:t>Thomson/ Refinitiv</a:t>
            </a:r>
          </a:p>
          <a:p>
            <a:pPr algn="ctr"/>
            <a:r>
              <a:rPr lang="en-US" dirty="0"/>
              <a:t>13F holdings 60%-70% </a:t>
            </a:r>
          </a:p>
          <a:p>
            <a:pPr algn="ctr"/>
            <a:r>
              <a:rPr lang="en-US" dirty="0"/>
              <a:t>in 2019Q3Q4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951F42-6471-6E80-8998-9C46DB38094F}"/>
              </a:ext>
            </a:extLst>
          </p:cNvPr>
          <p:cNvSpPr txBox="1"/>
          <p:nvPr/>
        </p:nvSpPr>
        <p:spPr>
          <a:xfrm>
            <a:off x="1497620" y="599492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2022 March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35CF89-CA3A-2798-30DC-69F40ACCB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170" y="1300429"/>
            <a:ext cx="5692769" cy="36180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9F46823-6B75-64DE-1461-635E4B5091DB}"/>
              </a:ext>
            </a:extLst>
          </p:cNvPr>
          <p:cNvSpPr txBox="1"/>
          <p:nvPr/>
        </p:nvSpPr>
        <p:spPr>
          <a:xfrm>
            <a:off x="10791434" y="552597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Present</a:t>
            </a:r>
          </a:p>
          <a:p>
            <a:pPr algn="ctr"/>
            <a:r>
              <a:rPr lang="en-US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377435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0B78-5FBC-1DC7-C563-252AA450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Thomson 13F Data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7B75-8839-808B-8DF2-10A8180AC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C7C1CD-4D5F-F36E-9DF6-E003A5F76581}"/>
              </a:ext>
            </a:extLst>
          </p:cNvPr>
          <p:cNvCxnSpPr/>
          <p:nvPr/>
        </p:nvCxnSpPr>
        <p:spPr>
          <a:xfrm>
            <a:off x="1292251" y="5849136"/>
            <a:ext cx="92800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922BC52-1F4D-F1B0-58C0-5FF044DFD8A1}"/>
              </a:ext>
            </a:extLst>
          </p:cNvPr>
          <p:cNvSpPr/>
          <p:nvPr/>
        </p:nvSpPr>
        <p:spPr>
          <a:xfrm>
            <a:off x="2146195" y="5803794"/>
            <a:ext cx="105798" cy="1057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951F42-6471-6E80-8998-9C46DB38094F}"/>
              </a:ext>
            </a:extLst>
          </p:cNvPr>
          <p:cNvSpPr txBox="1"/>
          <p:nvPr/>
        </p:nvSpPr>
        <p:spPr>
          <a:xfrm>
            <a:off x="1497620" y="599492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2022 March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003D4B-B743-C43C-814C-1A02FA74A327}"/>
              </a:ext>
            </a:extLst>
          </p:cNvPr>
          <p:cNvSpPr/>
          <p:nvPr/>
        </p:nvSpPr>
        <p:spPr>
          <a:xfrm>
            <a:off x="3515276" y="5821110"/>
            <a:ext cx="105798" cy="1057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F46823-6B75-64DE-1461-635E4B5091DB}"/>
              </a:ext>
            </a:extLst>
          </p:cNvPr>
          <p:cNvSpPr txBox="1"/>
          <p:nvPr/>
        </p:nvSpPr>
        <p:spPr>
          <a:xfrm>
            <a:off x="10791434" y="552597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Present</a:t>
            </a:r>
          </a:p>
          <a:p>
            <a:pPr algn="ctr"/>
            <a:r>
              <a:rPr lang="en-US" dirty="0"/>
              <a:t>Day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5B2CA0-003A-333D-CCD3-C9DA217997AC}"/>
              </a:ext>
            </a:extLst>
          </p:cNvPr>
          <p:cNvSpPr txBox="1"/>
          <p:nvPr/>
        </p:nvSpPr>
        <p:spPr>
          <a:xfrm>
            <a:off x="3245009" y="59949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April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F0EF36-BFF0-622A-025F-626AC5F8840F}"/>
              </a:ext>
            </a:extLst>
          </p:cNvPr>
          <p:cNvSpPr txBox="1"/>
          <p:nvPr/>
        </p:nvSpPr>
        <p:spPr>
          <a:xfrm>
            <a:off x="2231911" y="4952533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Thomson patched</a:t>
            </a:r>
          </a:p>
          <a:p>
            <a:pPr algn="ctr"/>
            <a:r>
              <a:rPr lang="en-US" dirty="0"/>
              <a:t>S34 Data for 2019Q3Q4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C6886CB-20FD-7664-2B78-93E2FD5EC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674" y="950935"/>
            <a:ext cx="7006340" cy="414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30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0B78-5FBC-1DC7-C563-252AA450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Thomson 13F Data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7B75-8839-808B-8DF2-10A8180AC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253308-F9C5-4FCB-8415-6DEE77C16A35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7C7C1CD-4D5F-F36E-9DF6-E003A5F76581}"/>
              </a:ext>
            </a:extLst>
          </p:cNvPr>
          <p:cNvCxnSpPr/>
          <p:nvPr/>
        </p:nvCxnSpPr>
        <p:spPr>
          <a:xfrm>
            <a:off x="1292251" y="5849136"/>
            <a:ext cx="92800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1922BC52-1F4D-F1B0-58C0-5FF044DFD8A1}"/>
              </a:ext>
            </a:extLst>
          </p:cNvPr>
          <p:cNvSpPr/>
          <p:nvPr/>
        </p:nvSpPr>
        <p:spPr>
          <a:xfrm>
            <a:off x="2146195" y="5803794"/>
            <a:ext cx="105798" cy="1057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951F42-6471-6E80-8998-9C46DB38094F}"/>
              </a:ext>
            </a:extLst>
          </p:cNvPr>
          <p:cNvSpPr txBox="1"/>
          <p:nvPr/>
        </p:nvSpPr>
        <p:spPr>
          <a:xfrm>
            <a:off x="1497620" y="599492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2022 March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003D4B-B743-C43C-814C-1A02FA74A327}"/>
              </a:ext>
            </a:extLst>
          </p:cNvPr>
          <p:cNvSpPr/>
          <p:nvPr/>
        </p:nvSpPr>
        <p:spPr>
          <a:xfrm>
            <a:off x="3515276" y="5821110"/>
            <a:ext cx="105798" cy="1057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F46823-6B75-64DE-1461-635E4B5091DB}"/>
              </a:ext>
            </a:extLst>
          </p:cNvPr>
          <p:cNvSpPr txBox="1"/>
          <p:nvPr/>
        </p:nvSpPr>
        <p:spPr>
          <a:xfrm>
            <a:off x="10791434" y="5525970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Present</a:t>
            </a:r>
          </a:p>
          <a:p>
            <a:pPr algn="ctr"/>
            <a:r>
              <a:rPr lang="en-US" dirty="0"/>
              <a:t>Day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5B2CA0-003A-333D-CCD3-C9DA217997AC}"/>
              </a:ext>
            </a:extLst>
          </p:cNvPr>
          <p:cNvSpPr txBox="1"/>
          <p:nvPr/>
        </p:nvSpPr>
        <p:spPr>
          <a:xfrm>
            <a:off x="3245009" y="59949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April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F0EF36-BFF0-622A-025F-626AC5F8840F}"/>
              </a:ext>
            </a:extLst>
          </p:cNvPr>
          <p:cNvSpPr txBox="1"/>
          <p:nvPr/>
        </p:nvSpPr>
        <p:spPr>
          <a:xfrm>
            <a:off x="2231911" y="4952533"/>
            <a:ext cx="2672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Thomson patched</a:t>
            </a:r>
          </a:p>
          <a:p>
            <a:pPr algn="ctr"/>
            <a:r>
              <a:rPr lang="en-US" dirty="0"/>
              <a:t>S34 Data for 2019Q3Q4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1BD297E-259D-DA00-A9FE-FE6554350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500" y="780072"/>
            <a:ext cx="7113378" cy="423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6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F147-3194-4C6F-890A-14968BB1F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50" y="3076194"/>
            <a:ext cx="10515600" cy="590931"/>
          </a:xfrm>
        </p:spPr>
        <p:txBody>
          <a:bodyPr/>
          <a:lstStyle/>
          <a:p>
            <a:pPr algn="ctr"/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57379287"/>
      </p:ext>
    </p:extLst>
  </p:cSld>
  <p:clrMapOvr>
    <a:masterClrMapping/>
  </p:clrMapOvr>
</p:sld>
</file>

<file path=ppt/theme/theme1.xml><?xml version="1.0" encoding="utf-8"?>
<a:theme xmlns:a="http://schemas.openxmlformats.org/drawingml/2006/main" name="Wharton 2016 16:9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Theme_4x3</Template>
  <TotalTime>12680</TotalTime>
  <Words>301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Helvetica Neue</vt:lpstr>
      <vt:lpstr>Arial</vt:lpstr>
      <vt:lpstr>Calibri</vt:lpstr>
      <vt:lpstr>Garamond</vt:lpstr>
      <vt:lpstr>Wharton 2016 16:9</vt:lpstr>
      <vt:lpstr>Introduction to WRDS 13F Holdings Data</vt:lpstr>
      <vt:lpstr>13F Holdings Data on WRDS</vt:lpstr>
      <vt:lpstr>Example: WRDS 13F Holdings</vt:lpstr>
      <vt:lpstr>WRDS 13F Linking to Other 13F Data</vt:lpstr>
      <vt:lpstr>Recent Thomson 13F Data Issues</vt:lpstr>
      <vt:lpstr>Recent Thomson 13F Data Issues</vt:lpstr>
      <vt:lpstr>Recent Thomson 13F Data Issues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Byers</dc:creator>
  <cp:lastModifiedBy>Wu, Jun</cp:lastModifiedBy>
  <cp:revision>864</cp:revision>
  <dcterms:created xsi:type="dcterms:W3CDTF">2016-03-10T13:41:29Z</dcterms:created>
  <dcterms:modified xsi:type="dcterms:W3CDTF">2023-03-17T14:39:49Z</dcterms:modified>
</cp:coreProperties>
</file>