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7" autoAdjust="0"/>
    <p:restoredTop sz="94660"/>
  </p:normalViewPr>
  <p:slideViewPr>
    <p:cSldViewPr snapToGrid="0" showGuides="1">
      <p:cViewPr varScale="1">
        <p:scale>
          <a:sx n="76" d="100"/>
          <a:sy n="76" d="100"/>
        </p:scale>
        <p:origin x="126" y="8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7E3733-CE2A-4A77-9726-5477BD12BA58}" type="datetimeFigureOut">
              <a:rPr lang="en-US" smtClean="0"/>
              <a:t>6/4/2020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F3142-4E97-4501-9956-C229A0DEA03A}" type="slidenum">
              <a:rPr lang="en-US" smtClean="0"/>
              <a:t>‹#›</a:t>
            </a:fld>
            <a:endParaRPr lang="en-US"/>
          </a:p>
        </p:txBody>
      </p:sp>
    </p:spTree>
    <p:extLst>
      <p:ext uri="{BB962C8B-B14F-4D97-AF65-F5344CB8AC3E}">
        <p14:creationId xmlns:p14="http://schemas.microsoft.com/office/powerpoint/2010/main" val="2647457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For the purpose of this procedure we used CRSP monthly data (users can extend this calculation to daily data). The first step in working with CRSP was to merge CRSP "event" and "time-series" files. CRSP event files contain historical information on the exchange code (crucial to identify firms listed in NYSE), share codes (to identify common stocks) and delisting returns. CRSP time-series files (as CRSP.MSF) contain information such as prices, returns and shares outstanding. We merged both files using a macro program (named ‘</a:t>
            </a:r>
            <a:r>
              <a:rPr lang="en-US" sz="1600" dirty="0" err="1" smtClean="0"/>
              <a:t>crspmerge</a:t>
            </a:r>
            <a:r>
              <a:rPr lang="en-US" sz="1600" dirty="0" smtClean="0"/>
              <a:t>').</a:t>
            </a:r>
          </a:p>
          <a:p>
            <a:r>
              <a:rPr lang="en-US" sz="1600" dirty="0" smtClean="0"/>
              <a:t>Second, we added delisting returns (to reduce any bias in portfolio returns) and calculated Market Capitalization (ME) for each CRSP security (abs(</a:t>
            </a:r>
            <a:r>
              <a:rPr lang="en-US" sz="1600" dirty="0" err="1" smtClean="0"/>
              <a:t>prc</a:t>
            </a:r>
            <a:r>
              <a:rPr lang="en-US" sz="1600" dirty="0" smtClean="0"/>
              <a:t>)*</a:t>
            </a:r>
            <a:r>
              <a:rPr lang="en-US" sz="1600" dirty="0" err="1" smtClean="0"/>
              <a:t>shrout</a:t>
            </a:r>
            <a:r>
              <a:rPr lang="en-US" sz="1600" dirty="0" smtClean="0"/>
              <a:t>). There were cases when the same firm (</a:t>
            </a:r>
            <a:r>
              <a:rPr lang="en-US" sz="1600" dirty="0" err="1" smtClean="0"/>
              <a:t>permco</a:t>
            </a:r>
            <a:r>
              <a:rPr lang="en-US" sz="1600" dirty="0" smtClean="0"/>
              <a:t>) had two or more securities (</a:t>
            </a:r>
            <a:r>
              <a:rPr lang="en-US" sz="1600" dirty="0" err="1" smtClean="0"/>
              <a:t>permno</a:t>
            </a:r>
            <a:r>
              <a:rPr lang="en-US" sz="1600" dirty="0" smtClean="0"/>
              <a:t>) on the same date. For the purpose of ME for the firm, we aggregated all ME for a given </a:t>
            </a:r>
            <a:r>
              <a:rPr lang="en-US" sz="1600" dirty="0" err="1" smtClean="0"/>
              <a:t>permco</a:t>
            </a:r>
            <a:r>
              <a:rPr lang="en-US" sz="1600" dirty="0" smtClean="0"/>
              <a:t>, date. This aggregated ME was assigned to the CRSP </a:t>
            </a:r>
            <a:r>
              <a:rPr lang="en-US" sz="1600" dirty="0" err="1" smtClean="0"/>
              <a:t>permno</a:t>
            </a:r>
            <a:r>
              <a:rPr lang="en-US" sz="1600" dirty="0" smtClean="0"/>
              <a:t> that has the largest ME. Finally, ME at June and December were flagged since (1) December ME will be used to create Book-to-Market ratio (BEME) and (2) June ME has to be positive in order to be part of the portfolio.</a:t>
            </a:r>
          </a:p>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0209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04627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68ADE0E-12BD-4DC4-8CFC-B74AF52C7FB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403748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8" name="Freeform 7"/>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spTree>
    <p:extLst>
      <p:ext uri="{BB962C8B-B14F-4D97-AF65-F5344CB8AC3E}">
        <p14:creationId xmlns:p14="http://schemas.microsoft.com/office/powerpoint/2010/main" val="3576644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 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448" y="304800"/>
            <a:ext cx="10515600" cy="22894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2203528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 Image with Tex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 y="0"/>
            <a:ext cx="12191999" cy="65370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799578"/>
          </a:xfrm>
          <a:solidFill>
            <a:schemeClr val="accent1">
              <a:alpha val="85000"/>
            </a:schemeClr>
          </a:solidFill>
        </p:spPr>
        <p:txBody>
          <a:bodyPr lIns="274320" tIns="274320" rIns="274320" bIns="274320"/>
          <a:lstStyle>
            <a:lvl1pPr marL="0" indent="0">
              <a:buNone/>
              <a:defRPr sz="1400" b="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6" name="Footer Placeholder 5"/>
          <p:cNvSpPr>
            <a:spLocks noGrp="1"/>
          </p:cNvSpPr>
          <p:nvPr>
            <p:ph type="ftr" sz="quarter" idx="11"/>
          </p:nvPr>
        </p:nvSpPr>
        <p:spPr/>
        <p:txBody>
          <a:bodyPr/>
          <a:lstStyle/>
          <a:p>
            <a:r>
              <a:rPr lang="en-US"/>
              <a:t>Name of Initiative</a:t>
            </a:r>
          </a:p>
        </p:txBody>
      </p:sp>
      <p:sp>
        <p:nvSpPr>
          <p:cNvPr id="7" name="Slide Number Placeholder 6"/>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400875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Name of Initiative</a:t>
            </a:r>
          </a:p>
        </p:txBody>
      </p:sp>
      <p:sp>
        <p:nvSpPr>
          <p:cNvPr id="4" name="Slide Number Placeholder 3"/>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357879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Footer and Background">
    <p:spTree>
      <p:nvGrpSpPr>
        <p:cNvPr id="1" name=""/>
        <p:cNvGrpSpPr/>
        <p:nvPr/>
      </p:nvGrpSpPr>
      <p:grpSpPr>
        <a:xfrm>
          <a:off x="0" y="0"/>
          <a:ext cx="0" cy="0"/>
          <a:chOff x="0" y="0"/>
          <a:chExt cx="0" cy="0"/>
        </a:xfrm>
      </p:grpSpPr>
      <p:sp>
        <p:nvSpPr>
          <p:cNvPr id="7" name="Freeform 6"/>
          <p:cNvSpPr/>
          <p:nvPr userDrawn="1"/>
        </p:nvSpPr>
        <p:spPr>
          <a:xfrm rot="10800000" flipV="1">
            <a:off x="1" y="2122401"/>
            <a:ext cx="1950935" cy="4381103"/>
          </a:xfrm>
          <a:custGeom>
            <a:avLst/>
            <a:gdLst>
              <a:gd name="connsiteX0" fmla="*/ 1463201 w 1463201"/>
              <a:gd name="connsiteY0" fmla="*/ 0 h 4381103"/>
              <a:gd name="connsiteX1" fmla="*/ 0 w 1463201"/>
              <a:gd name="connsiteY1" fmla="*/ 4381103 h 4381103"/>
              <a:gd name="connsiteX2" fmla="*/ 1463201 w 1463201"/>
              <a:gd name="connsiteY2" fmla="*/ 4381103 h 4381103"/>
            </a:gdLst>
            <a:ahLst/>
            <a:cxnLst>
              <a:cxn ang="0">
                <a:pos x="connsiteX0" y="connsiteY0"/>
              </a:cxn>
              <a:cxn ang="0">
                <a:pos x="connsiteX1" y="connsiteY1"/>
              </a:cxn>
              <a:cxn ang="0">
                <a:pos x="connsiteX2" y="connsiteY2"/>
              </a:cxn>
            </a:cxnLst>
            <a:rect l="l" t="t" r="r" b="b"/>
            <a:pathLst>
              <a:path w="1463201" h="4381103">
                <a:moveTo>
                  <a:pt x="1463201" y="0"/>
                </a:moveTo>
                <a:lnTo>
                  <a:pt x="0" y="4381103"/>
                </a:lnTo>
                <a:lnTo>
                  <a:pt x="1463201" y="4381103"/>
                </a:lnTo>
                <a:close/>
              </a:path>
            </a:pathLst>
          </a:cu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800" dirty="0"/>
          </a:p>
        </p:txBody>
      </p:sp>
      <p:sp>
        <p:nvSpPr>
          <p:cNvPr id="9" name="Freeform 8"/>
          <p:cNvSpPr/>
          <p:nvPr userDrawn="1"/>
        </p:nvSpPr>
        <p:spPr>
          <a:xfrm rot="5400000" flipV="1">
            <a:off x="4457153" y="-1231349"/>
            <a:ext cx="3277705" cy="12192004"/>
          </a:xfrm>
          <a:custGeom>
            <a:avLst/>
            <a:gdLst>
              <a:gd name="connsiteX0" fmla="*/ 0 w 3277705"/>
              <a:gd name="connsiteY0" fmla="*/ 9144003 h 9144003"/>
              <a:gd name="connsiteX1" fmla="*/ 3277705 w 3277705"/>
              <a:gd name="connsiteY1" fmla="*/ 9144003 h 9144003"/>
              <a:gd name="connsiteX2" fmla="*/ 3277704 w 3277705"/>
              <a:gd name="connsiteY2" fmla="*/ 0 h 9144003"/>
              <a:gd name="connsiteX3" fmla="*/ 3053915 w 3277705"/>
              <a:gd name="connsiteY3" fmla="*/ 0 h 9144003"/>
            </a:gdLst>
            <a:ahLst/>
            <a:cxnLst>
              <a:cxn ang="0">
                <a:pos x="connsiteX0" y="connsiteY0"/>
              </a:cxn>
              <a:cxn ang="0">
                <a:pos x="connsiteX1" y="connsiteY1"/>
              </a:cxn>
              <a:cxn ang="0">
                <a:pos x="connsiteX2" y="connsiteY2"/>
              </a:cxn>
              <a:cxn ang="0">
                <a:pos x="connsiteX3" y="connsiteY3"/>
              </a:cxn>
            </a:cxnLst>
            <a:rect l="l" t="t" r="r" b="b"/>
            <a:pathLst>
              <a:path w="3277705" h="9144003">
                <a:moveTo>
                  <a:pt x="0" y="9144003"/>
                </a:moveTo>
                <a:lnTo>
                  <a:pt x="3277705" y="9144003"/>
                </a:lnTo>
                <a:lnTo>
                  <a:pt x="3277704" y="0"/>
                </a:lnTo>
                <a:lnTo>
                  <a:pt x="3053915" y="0"/>
                </a:lnTo>
                <a:close/>
              </a:path>
            </a:pathLst>
          </a:custGeom>
          <a:solidFill>
            <a:srgbClr val="000000">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800" dirty="0"/>
          </a:p>
        </p:txBody>
      </p:sp>
      <p:sp>
        <p:nvSpPr>
          <p:cNvPr id="3" name="Footer Placeholder 2"/>
          <p:cNvSpPr>
            <a:spLocks noGrp="1"/>
          </p:cNvSpPr>
          <p:nvPr>
            <p:ph type="ftr" sz="quarter" idx="11"/>
          </p:nvPr>
        </p:nvSpPr>
        <p:spPr/>
        <p:txBody>
          <a:bodyPr/>
          <a:lstStyle/>
          <a:p>
            <a:r>
              <a:rPr lang="en-US"/>
              <a:t>Name of Initiative</a:t>
            </a:r>
          </a:p>
        </p:txBody>
      </p:sp>
      <p:sp>
        <p:nvSpPr>
          <p:cNvPr id="4" name="Slide Number Placeholder 3"/>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315338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3" name="Freeform 12"/>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Tree>
    <p:extLst>
      <p:ext uri="{BB962C8B-B14F-4D97-AF65-F5344CB8AC3E}">
        <p14:creationId xmlns:p14="http://schemas.microsoft.com/office/powerpoint/2010/main" val="423244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Pr>
        <a:solidFill>
          <a:schemeClr val="accent1"/>
        </a:solidFill>
        <a:effectLst/>
      </p:bgPr>
    </p:bg>
    <p:spTree>
      <p:nvGrpSpPr>
        <p:cNvPr id="1" name=""/>
        <p:cNvGrpSpPr/>
        <p:nvPr/>
      </p:nvGrpSpPr>
      <p:grpSpPr>
        <a:xfrm>
          <a:off x="0" y="0"/>
          <a:ext cx="0" cy="0"/>
          <a:chOff x="0" y="0"/>
          <a:chExt cx="0" cy="0"/>
        </a:xfrm>
      </p:grpSpPr>
      <p:sp>
        <p:nvSpPr>
          <p:cNvPr id="12" name="Freeform 11"/>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3" name="Freeform 12"/>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 name="Title 1"/>
          <p:cNvSpPr>
            <a:spLocks noGrp="1"/>
          </p:cNvSpPr>
          <p:nvPr>
            <p:ph type="ctrTitle" hasCustomPrompt="1"/>
          </p:nvPr>
        </p:nvSpPr>
        <p:spPr>
          <a:xfrm>
            <a:off x="914400" y="3815775"/>
            <a:ext cx="10363200" cy="646331"/>
          </a:xfrm>
        </p:spPr>
        <p:txBody>
          <a:bodyPr anchor="b">
            <a:spAutoFit/>
          </a:bodyPr>
          <a:lstStyle>
            <a:lvl1pPr algn="l">
              <a:defRPr sz="4000" baseline="0">
                <a:solidFill>
                  <a:schemeClr val="bg1"/>
                </a:solidFill>
              </a:defRPr>
            </a:lvl1pPr>
          </a:lstStyle>
          <a:p>
            <a:r>
              <a:rPr lang="en-US" dirty="0"/>
              <a:t>Presentation Title</a:t>
            </a:r>
          </a:p>
        </p:txBody>
      </p:sp>
      <p:sp>
        <p:nvSpPr>
          <p:cNvPr id="3" name="Subtitle 2"/>
          <p:cNvSpPr>
            <a:spLocks noGrp="1"/>
          </p:cNvSpPr>
          <p:nvPr>
            <p:ph type="subTitle" idx="1" hasCustomPrompt="1"/>
          </p:nvPr>
        </p:nvSpPr>
        <p:spPr>
          <a:xfrm>
            <a:off x="914400" y="4464029"/>
            <a:ext cx="10363200" cy="548483"/>
          </a:xfrm>
        </p:spPr>
        <p:txBody>
          <a:bodyPr>
            <a:sp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sp>
        <p:nvSpPr>
          <p:cNvPr id="9" name="Text Placeholder 8"/>
          <p:cNvSpPr>
            <a:spLocks noGrp="1"/>
          </p:cNvSpPr>
          <p:nvPr>
            <p:ph type="body" sz="quarter" idx="10" hasCustomPrompt="1"/>
          </p:nvPr>
        </p:nvSpPr>
        <p:spPr>
          <a:xfrm>
            <a:off x="914400" y="5125454"/>
            <a:ext cx="10363200" cy="513346"/>
          </a:xfrm>
        </p:spPr>
        <p:txBody>
          <a:bodyPr>
            <a:spAutoFit/>
          </a:bodyPr>
          <a:lstStyle>
            <a:lvl1pPr marL="0" indent="0">
              <a:buNone/>
              <a:defRPr sz="2400">
                <a:solidFill>
                  <a:schemeClr val="accent4"/>
                </a:solidFill>
                <a:latin typeface="Garamond" panose="02020404030301010803" pitchFamily="18" charset="0"/>
              </a:defRPr>
            </a:lvl1pPr>
          </a:lstStyle>
          <a:p>
            <a:pPr lvl="0"/>
            <a:r>
              <a:rPr lang="en-US" dirty="0"/>
              <a:t>Name of Presenter</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750" y="554101"/>
            <a:ext cx="3522133" cy="649323"/>
          </a:xfrm>
          <a:prstGeom prst="rect">
            <a:avLst/>
          </a:prstGeom>
        </p:spPr>
      </p:pic>
    </p:spTree>
    <p:extLst>
      <p:ext uri="{BB962C8B-B14F-4D97-AF65-F5344CB8AC3E}">
        <p14:creationId xmlns:p14="http://schemas.microsoft.com/office/powerpoint/2010/main" val="2832484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2290676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Emphasis">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503505"/>
            <a:ext cx="12192000" cy="384735"/>
          </a:xfrm>
          <a:prstGeom prst="rect">
            <a:avLst/>
          </a:prstGeom>
          <a:solidFill>
            <a:srgbClr val="003D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C77"/>
              </a:solidFill>
            </a:endParaRPr>
          </a:p>
        </p:txBody>
      </p:sp>
      <p:sp>
        <p:nvSpPr>
          <p:cNvPr id="8" name="Freeform 7"/>
          <p:cNvSpPr/>
          <p:nvPr userDrawn="1"/>
        </p:nvSpPr>
        <p:spPr>
          <a:xfrm>
            <a:off x="0" y="6503505"/>
            <a:ext cx="2133600" cy="384735"/>
          </a:xfrm>
          <a:custGeom>
            <a:avLst/>
            <a:gdLst>
              <a:gd name="connsiteX0" fmla="*/ 0 w 1600200"/>
              <a:gd name="connsiteY0" fmla="*/ 0 h 384735"/>
              <a:gd name="connsiteX1" fmla="*/ 1472137 w 1600200"/>
              <a:gd name="connsiteY1" fmla="*/ 0 h 384735"/>
              <a:gd name="connsiteX2" fmla="*/ 1600200 w 1600200"/>
              <a:gd name="connsiteY2" fmla="*/ 384735 h 384735"/>
              <a:gd name="connsiteX3" fmla="*/ 0 w 1600200"/>
              <a:gd name="connsiteY3" fmla="*/ 384735 h 384735"/>
            </a:gdLst>
            <a:ahLst/>
            <a:cxnLst>
              <a:cxn ang="0">
                <a:pos x="connsiteX0" y="connsiteY0"/>
              </a:cxn>
              <a:cxn ang="0">
                <a:pos x="connsiteX1" y="connsiteY1"/>
              </a:cxn>
              <a:cxn ang="0">
                <a:pos x="connsiteX2" y="connsiteY2"/>
              </a:cxn>
              <a:cxn ang="0">
                <a:pos x="connsiteX3" y="connsiteY3"/>
              </a:cxn>
            </a:cxnLst>
            <a:rect l="l" t="t" r="r" b="b"/>
            <a:pathLst>
              <a:path w="1600200" h="384735">
                <a:moveTo>
                  <a:pt x="0" y="0"/>
                </a:moveTo>
                <a:lnTo>
                  <a:pt x="1472137" y="0"/>
                </a:lnTo>
                <a:lnTo>
                  <a:pt x="1600200" y="384735"/>
                </a:lnTo>
                <a:lnTo>
                  <a:pt x="0" y="384735"/>
                </a:lnTo>
                <a:close/>
              </a:path>
            </a:pathLst>
          </a:cu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sp>
        <p:nvSpPr>
          <p:cNvPr id="5" name="Footer Placeholder 4"/>
          <p:cNvSpPr>
            <a:spLocks noGrp="1"/>
          </p:cNvSpPr>
          <p:nvPr>
            <p:ph type="ftr" sz="quarter" idx="11"/>
          </p:nvPr>
        </p:nvSpPr>
        <p:spPr/>
        <p:txBody>
          <a:bodyPr/>
          <a:lstStyle/>
          <a:p>
            <a:r>
              <a:rPr lang="en-US" dirty="0"/>
              <a:t>Name of Initiative</a:t>
            </a:r>
          </a:p>
        </p:txBody>
      </p:sp>
      <p:sp>
        <p:nvSpPr>
          <p:cNvPr id="6" name="Slide Number Placeholder 5"/>
          <p:cNvSpPr>
            <a:spLocks noGrp="1"/>
          </p:cNvSpPr>
          <p:nvPr>
            <p:ph type="sldNum" sz="quarter" idx="12"/>
          </p:nvPr>
        </p:nvSpPr>
        <p:spPr/>
        <p:txBody>
          <a:bodyPr/>
          <a:lstStyle/>
          <a:p>
            <a:fld id="{68EE525B-90CE-4B14-91B6-1BFA233CFAA5}" type="slidenum">
              <a:rPr lang="en-US" smtClean="0"/>
              <a:t>‹#›</a:t>
            </a:fld>
            <a:endParaRPr lang="en-US"/>
          </a:p>
        </p:txBody>
      </p:sp>
      <p:pic>
        <p:nvPicPr>
          <p:cNvPr id="10" name="Picture 9"/>
          <p:cNvPicPr>
            <a:picLocks noChangeAspect="1"/>
          </p:cNvPicPr>
          <p:nvPr userDrawn="1"/>
        </p:nvPicPr>
        <p:blipFill>
          <a:blip r:embed="rId2"/>
          <a:stretch>
            <a:fillRect/>
          </a:stretch>
        </p:blipFill>
        <p:spPr>
          <a:xfrm>
            <a:off x="203203" y="6595711"/>
            <a:ext cx="1219259" cy="173098"/>
          </a:xfrm>
          <a:prstGeom prst="rect">
            <a:avLst/>
          </a:prstGeom>
        </p:spPr>
      </p:pic>
    </p:spTree>
    <p:extLst>
      <p:ext uri="{BB962C8B-B14F-4D97-AF65-F5344CB8AC3E}">
        <p14:creationId xmlns:p14="http://schemas.microsoft.com/office/powerpoint/2010/main" val="426801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14993" y="1709740"/>
            <a:ext cx="10515600" cy="2852737"/>
          </a:xfrm>
        </p:spPr>
        <p:txBody>
          <a:bodyPr anchor="b">
            <a:normAutofit/>
          </a:bodyPr>
          <a:lstStyle>
            <a:lvl1pPr>
              <a:defRPr sz="36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1314993" y="4724401"/>
            <a:ext cx="10515600" cy="513346"/>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Freeform 9"/>
          <p:cNvSpPr/>
          <p:nvPr userDrawn="1"/>
        </p:nvSpPr>
        <p:spPr>
          <a:xfrm flipV="1">
            <a:off x="10094648" y="1"/>
            <a:ext cx="2097352" cy="4709905"/>
          </a:xfrm>
          <a:custGeom>
            <a:avLst/>
            <a:gdLst>
              <a:gd name="connsiteX0" fmla="*/ 0 w 1573014"/>
              <a:gd name="connsiteY0" fmla="*/ 4709905 h 4709905"/>
              <a:gd name="connsiteX1" fmla="*/ 1573014 w 1573014"/>
              <a:gd name="connsiteY1" fmla="*/ 4709905 h 4709905"/>
              <a:gd name="connsiteX2" fmla="*/ 1573014 w 1573014"/>
              <a:gd name="connsiteY2" fmla="*/ 0 h 4709905"/>
            </a:gdLst>
            <a:ahLst/>
            <a:cxnLst>
              <a:cxn ang="0">
                <a:pos x="connsiteX0" y="connsiteY0"/>
              </a:cxn>
              <a:cxn ang="0">
                <a:pos x="connsiteX1" y="connsiteY1"/>
              </a:cxn>
              <a:cxn ang="0">
                <a:pos x="connsiteX2" y="connsiteY2"/>
              </a:cxn>
            </a:cxnLst>
            <a:rect l="l" t="t" r="r" b="b"/>
            <a:pathLst>
              <a:path w="1573014" h="4709905">
                <a:moveTo>
                  <a:pt x="0" y="4709905"/>
                </a:moveTo>
                <a:lnTo>
                  <a:pt x="1573014" y="4709905"/>
                </a:lnTo>
                <a:lnTo>
                  <a:pt x="1573014" y="0"/>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6" name="Freeform 5"/>
          <p:cNvSpPr/>
          <p:nvPr userDrawn="1"/>
        </p:nvSpPr>
        <p:spPr>
          <a:xfrm rot="16200000" flipV="1">
            <a:off x="4164298" y="-4189075"/>
            <a:ext cx="3813850" cy="12192001"/>
          </a:xfrm>
          <a:custGeom>
            <a:avLst/>
            <a:gdLst>
              <a:gd name="connsiteX0" fmla="*/ 3813850 w 3813850"/>
              <a:gd name="connsiteY0" fmla="*/ 9144001 h 9144001"/>
              <a:gd name="connsiteX1" fmla="*/ 3813850 w 3813850"/>
              <a:gd name="connsiteY1" fmla="*/ 0 h 9144001"/>
              <a:gd name="connsiteX2" fmla="*/ 3053915 w 3813850"/>
              <a:gd name="connsiteY2" fmla="*/ 0 h 9144001"/>
              <a:gd name="connsiteX3" fmla="*/ 0 w 3813850"/>
              <a:gd name="connsiteY3" fmla="*/ 9144001 h 9144001"/>
            </a:gdLst>
            <a:ahLst/>
            <a:cxnLst>
              <a:cxn ang="0">
                <a:pos x="connsiteX0" y="connsiteY0"/>
              </a:cxn>
              <a:cxn ang="0">
                <a:pos x="connsiteX1" y="connsiteY1"/>
              </a:cxn>
              <a:cxn ang="0">
                <a:pos x="connsiteX2" y="connsiteY2"/>
              </a:cxn>
              <a:cxn ang="0">
                <a:pos x="connsiteX3" y="connsiteY3"/>
              </a:cxn>
            </a:cxnLst>
            <a:rect l="l" t="t" r="r" b="b"/>
            <a:pathLst>
              <a:path w="3813850" h="9144001">
                <a:moveTo>
                  <a:pt x="3813850" y="9144001"/>
                </a:moveTo>
                <a:lnTo>
                  <a:pt x="3813850" y="0"/>
                </a:lnTo>
                <a:lnTo>
                  <a:pt x="3053915" y="0"/>
                </a:lnTo>
                <a:lnTo>
                  <a:pt x="0" y="9144001"/>
                </a:lnTo>
                <a:close/>
              </a:path>
            </a:pathLst>
          </a:custGeom>
          <a:solidFill>
            <a:srgbClr val="0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Tree>
    <p:extLst>
      <p:ext uri="{BB962C8B-B14F-4D97-AF65-F5344CB8AC3E}">
        <p14:creationId xmlns:p14="http://schemas.microsoft.com/office/powerpoint/2010/main" val="3717428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tent: 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507831"/>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normAutofit/>
          </a:bodyPr>
          <a:lstStyle>
            <a:lvl1pPr marL="0" indent="0">
              <a:buNone/>
              <a:defRPr sz="1400" b="0" cap="all" baseline="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9" y="2505075"/>
            <a:ext cx="5157787" cy="2289473"/>
          </a:xfrm>
        </p:spPr>
        <p:txBody>
          <a:bodyPr/>
          <a:lstStyle>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normAutofit/>
          </a:bodyPr>
          <a:lstStyle>
            <a:lvl1pPr marL="0" indent="0">
              <a:buNone/>
              <a:defRPr sz="1400" b="0" cap="all" baseline="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2289473"/>
          </a:xfrm>
        </p:spPr>
        <p:txBody>
          <a:bodyPr/>
          <a:lstStyle>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r>
              <a:rPr lang="en-US"/>
              <a:t>Name of Initiative</a:t>
            </a:r>
          </a:p>
        </p:txBody>
      </p:sp>
      <p:sp>
        <p:nvSpPr>
          <p:cNvPr id="9" name="Slide Number Placeholder 8"/>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2458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3000"/>
            </a:lvl1pPr>
          </a:lstStyle>
          <a:p>
            <a:r>
              <a:rPr lang="en-US" dirty="0"/>
              <a:t>Click to edit Master title style</a:t>
            </a:r>
          </a:p>
        </p:txBody>
      </p:sp>
      <p:sp>
        <p:nvSpPr>
          <p:cNvPr id="3" name="Content Placeholder 2"/>
          <p:cNvSpPr>
            <a:spLocks noGrp="1"/>
          </p:cNvSpPr>
          <p:nvPr>
            <p:ph idx="1"/>
          </p:nvPr>
        </p:nvSpPr>
        <p:spPr>
          <a:xfrm>
            <a:off x="5183188" y="987427"/>
            <a:ext cx="6172200" cy="2289473"/>
          </a:xfrm>
        </p:spPr>
        <p:txBody>
          <a:bodyPr/>
          <a:lstStyle>
            <a:lvl1pPr>
              <a:defRPr sz="24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730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6" name="Footer Placeholder 5"/>
          <p:cNvSpPr>
            <a:spLocks noGrp="1"/>
          </p:cNvSpPr>
          <p:nvPr>
            <p:ph type="ftr" sz="quarter" idx="11"/>
          </p:nvPr>
        </p:nvSpPr>
        <p:spPr/>
        <p:txBody>
          <a:bodyPr/>
          <a:lstStyle/>
          <a:p>
            <a:r>
              <a:rPr lang="en-US"/>
              <a:t>Name of Initiative</a:t>
            </a:r>
          </a:p>
        </p:txBody>
      </p:sp>
      <p:sp>
        <p:nvSpPr>
          <p:cNvPr id="7" name="Slide Number Placeholder 6"/>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2075023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a:t>Name of Initiative</a:t>
            </a:r>
          </a:p>
        </p:txBody>
      </p:sp>
      <p:sp>
        <p:nvSpPr>
          <p:cNvPr id="5" name="Slide Number Placeholder 4"/>
          <p:cNvSpPr>
            <a:spLocks noGrp="1"/>
          </p:cNvSpPr>
          <p:nvPr>
            <p:ph type="sldNum" sz="quarter" idx="12"/>
          </p:nvPr>
        </p:nvSpPr>
        <p:spPr/>
        <p:txBody>
          <a:bodyPr/>
          <a:lstStyle/>
          <a:p>
            <a:fld id="{68EE525B-90CE-4B14-91B6-1BFA233CFAA5}" type="slidenum">
              <a:rPr lang="en-US" smtClean="0"/>
              <a:t>‹#›</a:t>
            </a:fld>
            <a:endParaRPr lang="en-US"/>
          </a:p>
        </p:txBody>
      </p:sp>
    </p:spTree>
    <p:extLst>
      <p:ext uri="{BB962C8B-B14F-4D97-AF65-F5344CB8AC3E}">
        <p14:creationId xmlns:p14="http://schemas.microsoft.com/office/powerpoint/2010/main" val="3240403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503505"/>
            <a:ext cx="12192000" cy="38473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rgbClr val="002C77"/>
              </a:solidFill>
            </a:endParaRPr>
          </a:p>
        </p:txBody>
      </p:sp>
      <p:sp>
        <p:nvSpPr>
          <p:cNvPr id="10" name="Freeform 9"/>
          <p:cNvSpPr/>
          <p:nvPr userDrawn="1"/>
        </p:nvSpPr>
        <p:spPr>
          <a:xfrm>
            <a:off x="0" y="6503505"/>
            <a:ext cx="2133600" cy="384735"/>
          </a:xfrm>
          <a:custGeom>
            <a:avLst/>
            <a:gdLst>
              <a:gd name="connsiteX0" fmla="*/ 0 w 1600200"/>
              <a:gd name="connsiteY0" fmla="*/ 0 h 384735"/>
              <a:gd name="connsiteX1" fmla="*/ 1472137 w 1600200"/>
              <a:gd name="connsiteY1" fmla="*/ 0 h 384735"/>
              <a:gd name="connsiteX2" fmla="*/ 1600200 w 1600200"/>
              <a:gd name="connsiteY2" fmla="*/ 384735 h 384735"/>
              <a:gd name="connsiteX3" fmla="*/ 0 w 1600200"/>
              <a:gd name="connsiteY3" fmla="*/ 384735 h 384735"/>
            </a:gdLst>
            <a:ahLst/>
            <a:cxnLst>
              <a:cxn ang="0">
                <a:pos x="connsiteX0" y="connsiteY0"/>
              </a:cxn>
              <a:cxn ang="0">
                <a:pos x="connsiteX1" y="connsiteY1"/>
              </a:cxn>
              <a:cxn ang="0">
                <a:pos x="connsiteX2" y="connsiteY2"/>
              </a:cxn>
              <a:cxn ang="0">
                <a:pos x="connsiteX3" y="connsiteY3"/>
              </a:cxn>
            </a:cxnLst>
            <a:rect l="l" t="t" r="r" b="b"/>
            <a:pathLst>
              <a:path w="1600200" h="384735">
                <a:moveTo>
                  <a:pt x="0" y="0"/>
                </a:moveTo>
                <a:lnTo>
                  <a:pt x="1472137" y="0"/>
                </a:lnTo>
                <a:lnTo>
                  <a:pt x="1600200" y="384735"/>
                </a:lnTo>
                <a:lnTo>
                  <a:pt x="0" y="384735"/>
                </a:lnTo>
                <a:close/>
              </a:path>
            </a:pathLst>
          </a:cu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sp>
        <p:nvSpPr>
          <p:cNvPr id="2" name="Title Placeholder 1"/>
          <p:cNvSpPr>
            <a:spLocks noGrp="1"/>
          </p:cNvSpPr>
          <p:nvPr>
            <p:ph type="title"/>
          </p:nvPr>
        </p:nvSpPr>
        <p:spPr>
          <a:xfrm>
            <a:off x="563448" y="365127"/>
            <a:ext cx="10515600" cy="507831"/>
          </a:xfrm>
          <a:prstGeom prst="rect">
            <a:avLst/>
          </a:prstGeom>
        </p:spPr>
        <p:txBody>
          <a:bodyPr vert="horz" lIns="0" tIns="45720" rIns="0" bIns="45720" rtlCol="0" anchor="t" anchorCtr="0">
            <a:spAutoFit/>
          </a:bodyPr>
          <a:lstStyle/>
          <a:p>
            <a:r>
              <a:rPr lang="en-US" dirty="0"/>
              <a:t>Click to edit Master title style</a:t>
            </a:r>
          </a:p>
        </p:txBody>
      </p:sp>
      <p:sp>
        <p:nvSpPr>
          <p:cNvPr id="3" name="Text Placeholder 2"/>
          <p:cNvSpPr>
            <a:spLocks noGrp="1"/>
          </p:cNvSpPr>
          <p:nvPr>
            <p:ph type="body" idx="1"/>
          </p:nvPr>
        </p:nvSpPr>
        <p:spPr>
          <a:xfrm>
            <a:off x="563448" y="1330000"/>
            <a:ext cx="10515600" cy="2289473"/>
          </a:xfrm>
          <a:prstGeom prst="rect">
            <a:avLst/>
          </a:prstGeom>
        </p:spPr>
        <p:txBody>
          <a:bodyPr vert="horz" lIns="0" tIns="45720" rIns="0" bIns="4572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886700" y="6512014"/>
            <a:ext cx="4114800" cy="365125"/>
          </a:xfrm>
          <a:prstGeom prst="rect">
            <a:avLst/>
          </a:prstGeom>
        </p:spPr>
        <p:txBody>
          <a:bodyPr vert="horz" lIns="91440" tIns="45720" rIns="91440" bIns="45720" rtlCol="0" anchor="ctr"/>
          <a:lstStyle>
            <a:lvl1pPr algn="r">
              <a:defRPr sz="1000">
                <a:solidFill>
                  <a:srgbClr val="AFAFAF"/>
                </a:solidFill>
              </a:defRPr>
            </a:lvl1pPr>
          </a:lstStyle>
          <a:p>
            <a:r>
              <a:rPr lang="en-US" dirty="0"/>
              <a:t>Name of Initiative</a:t>
            </a:r>
          </a:p>
        </p:txBody>
      </p:sp>
      <p:sp>
        <p:nvSpPr>
          <p:cNvPr id="6" name="Slide Number Placeholder 5"/>
          <p:cNvSpPr>
            <a:spLocks noGrp="1"/>
          </p:cNvSpPr>
          <p:nvPr>
            <p:ph type="sldNum" sz="quarter" idx="4"/>
          </p:nvPr>
        </p:nvSpPr>
        <p:spPr>
          <a:xfrm>
            <a:off x="9258300" y="6138380"/>
            <a:ext cx="2743200" cy="365125"/>
          </a:xfrm>
          <a:prstGeom prst="rect">
            <a:avLst/>
          </a:prstGeom>
        </p:spPr>
        <p:txBody>
          <a:bodyPr vert="horz" lIns="91440" tIns="45720" rIns="91440" bIns="45720" rtlCol="0" anchor="ctr"/>
          <a:lstStyle>
            <a:lvl1pPr algn="r">
              <a:defRPr sz="1000" b="1">
                <a:solidFill>
                  <a:schemeClr val="tx1">
                    <a:tint val="75000"/>
                  </a:schemeClr>
                </a:solidFill>
              </a:defRPr>
            </a:lvl1pPr>
          </a:lstStyle>
          <a:p>
            <a:fld id="{68EE525B-90CE-4B14-91B6-1BFA233CFAA5}" type="slidenum">
              <a:rPr lang="en-US" smtClean="0"/>
              <a:pPr/>
              <a:t>‹#›</a:t>
            </a:fld>
            <a:endParaRPr lang="en-US" dirty="0"/>
          </a:p>
        </p:txBody>
      </p:sp>
      <p:pic>
        <p:nvPicPr>
          <p:cNvPr id="9" name="Picture 8"/>
          <p:cNvPicPr>
            <a:picLocks noChangeAspect="1"/>
          </p:cNvPicPr>
          <p:nvPr userDrawn="1"/>
        </p:nvPicPr>
        <p:blipFill>
          <a:blip r:embed="rId15"/>
          <a:stretch>
            <a:fillRect/>
          </a:stretch>
        </p:blipFill>
        <p:spPr>
          <a:xfrm>
            <a:off x="203203" y="6595711"/>
            <a:ext cx="1219259" cy="173098"/>
          </a:xfrm>
          <a:prstGeom prst="rect">
            <a:avLst/>
          </a:prstGeom>
        </p:spPr>
      </p:pic>
    </p:spTree>
    <p:extLst>
      <p:ext uri="{BB962C8B-B14F-4D97-AF65-F5344CB8AC3E}">
        <p14:creationId xmlns:p14="http://schemas.microsoft.com/office/powerpoint/2010/main" val="42647901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90000"/>
        </a:lnSpc>
        <a:spcBef>
          <a:spcPct val="0"/>
        </a:spcBef>
        <a:buNone/>
        <a:defRPr sz="3000" kern="1200">
          <a:solidFill>
            <a:srgbClr val="C5093B"/>
          </a:solidFill>
          <a:latin typeface="+mj-lt"/>
          <a:ea typeface="+mj-ea"/>
          <a:cs typeface="+mj-cs"/>
        </a:defRPr>
      </a:lvl1pPr>
    </p:titleStyle>
    <p:bodyStyle>
      <a:lvl1pPr marL="0" indent="0" algn="l" defTabSz="914400" rtl="0" eaLnBrk="1" latinLnBrk="0" hangingPunct="1">
        <a:lnSpc>
          <a:spcPct val="114000"/>
        </a:lnSpc>
        <a:spcBef>
          <a:spcPts val="800"/>
        </a:spcBef>
        <a:spcAft>
          <a:spcPts val="200"/>
        </a:spcAft>
        <a:buFont typeface="Arial" panose="020B0604020202020204" pitchFamily="34" charset="0"/>
        <a:buNone/>
        <a:defRPr sz="2400" kern="1200">
          <a:solidFill>
            <a:schemeClr val="tx2"/>
          </a:solidFill>
          <a:latin typeface="+mn-lt"/>
          <a:ea typeface="+mn-ea"/>
          <a:cs typeface="+mn-cs"/>
        </a:defRPr>
      </a:lvl1pPr>
      <a:lvl2pPr marL="4572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2pPr>
      <a:lvl3pPr marL="9144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3pPr>
      <a:lvl4pPr marL="13716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4pPr>
      <a:lvl5pPr marL="1828800" indent="0" algn="l" defTabSz="914400" rtl="0" eaLnBrk="1" latinLnBrk="0" hangingPunct="1">
        <a:lnSpc>
          <a:spcPct val="114000"/>
        </a:lnSpc>
        <a:spcBef>
          <a:spcPts val="800"/>
        </a:spcBef>
        <a:spcAft>
          <a:spcPts val="200"/>
        </a:spcAft>
        <a:buFont typeface="Arial" panose="020B0604020202020204" pitchFamily="34" charset="0"/>
        <a:buNone/>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586" y="365127"/>
            <a:ext cx="7886700" cy="507831"/>
          </a:xfrm>
        </p:spPr>
        <p:txBody>
          <a:bodyPr/>
          <a:lstStyle/>
          <a:p>
            <a:r>
              <a:rPr lang="en-US" dirty="0" smtClean="0"/>
              <a:t>CRSP</a:t>
            </a:r>
            <a:endParaRPr lang="en-US" dirty="0"/>
          </a:p>
        </p:txBody>
      </p:sp>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1</a:t>
            </a:fld>
            <a:endParaRPr lang="en-US">
              <a:solidFill>
                <a:srgbClr val="2D2C41">
                  <a:tint val="75000"/>
                </a:srgbClr>
              </a:solidFill>
              <a:latin typeface="Arial"/>
            </a:endParaRPr>
          </a:p>
        </p:txBody>
      </p:sp>
      <p:sp>
        <p:nvSpPr>
          <p:cNvPr id="3" name="Content Placeholder 2"/>
          <p:cNvSpPr>
            <a:spLocks noGrp="1"/>
          </p:cNvSpPr>
          <p:nvPr>
            <p:ph idx="1"/>
          </p:nvPr>
        </p:nvSpPr>
        <p:spPr>
          <a:xfrm>
            <a:off x="2133600" y="2133600"/>
            <a:ext cx="8077200" cy="2149050"/>
          </a:xfrm>
        </p:spPr>
        <p:txBody>
          <a:bodyPr/>
          <a:lstStyle/>
          <a:p>
            <a:pPr marL="171450" indent="-171450">
              <a:buFont typeface="Arial" panose="020B0604020202020204" pitchFamily="34" charset="0"/>
              <a:buChar char="•"/>
            </a:pPr>
            <a:r>
              <a:rPr lang="en-US" sz="2000"/>
              <a:t>Portfolio </a:t>
            </a:r>
            <a:r>
              <a:rPr lang="en-US" sz="2000" dirty="0"/>
              <a:t>weights for value-weighted returns;</a:t>
            </a:r>
          </a:p>
          <a:p>
            <a:pPr marL="171450" indent="-171450">
              <a:buFont typeface="Arial" panose="020B0604020202020204" pitchFamily="34" charset="0"/>
              <a:buChar char="•"/>
            </a:pPr>
            <a:r>
              <a:rPr lang="en-US" sz="2000" dirty="0"/>
              <a:t>Flag observations with ME </a:t>
            </a:r>
            <a:r>
              <a:rPr lang="en-US" sz="2000" dirty="0"/>
              <a:t>at </a:t>
            </a:r>
            <a:r>
              <a:rPr lang="en-US" sz="2000" dirty="0"/>
              <a:t>December </a:t>
            </a:r>
            <a:r>
              <a:rPr lang="en-US" sz="2000" u="sng" dirty="0"/>
              <a:t>and</a:t>
            </a:r>
            <a:r>
              <a:rPr lang="en-US" sz="2000" dirty="0"/>
              <a:t> June because:</a:t>
            </a:r>
          </a:p>
          <a:p>
            <a:pPr lvl="1"/>
            <a:r>
              <a:rPr lang="en-US" sz="1400" dirty="0"/>
              <a:t>(</a:t>
            </a:r>
            <a:r>
              <a:rPr lang="en-US" sz="1400" dirty="0"/>
              <a:t>1) December ME will be used to create Book-to-Market ratio (BEME) and </a:t>
            </a:r>
            <a:endParaRPr lang="en-US" sz="1400" dirty="0"/>
          </a:p>
          <a:p>
            <a:pPr lvl="1"/>
            <a:r>
              <a:rPr lang="en-US" sz="1400" dirty="0"/>
              <a:t>(</a:t>
            </a:r>
            <a:r>
              <a:rPr lang="en-US" sz="1400" dirty="0"/>
              <a:t>2) June ME has to be positive in order to be part of the portfolio</a:t>
            </a:r>
            <a:r>
              <a:rPr lang="en-US" sz="1400" dirty="0"/>
              <a:t>.</a:t>
            </a:r>
          </a:p>
          <a:p>
            <a:endParaRPr lang="en-US" sz="2000" dirty="0">
              <a:solidFill>
                <a:schemeClr val="accent3">
                  <a:lumMod val="75000"/>
                </a:schemeClr>
              </a:solidFill>
            </a:endParaRPr>
          </a:p>
        </p:txBody>
      </p:sp>
    </p:spTree>
    <p:extLst>
      <p:ext uri="{BB962C8B-B14F-4D97-AF65-F5344CB8AC3E}">
        <p14:creationId xmlns:p14="http://schemas.microsoft.com/office/powerpoint/2010/main" val="12681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586" y="365127"/>
            <a:ext cx="7886700" cy="507831"/>
          </a:xfrm>
        </p:spPr>
        <p:txBody>
          <a:bodyPr/>
          <a:lstStyle/>
          <a:p>
            <a:r>
              <a:rPr lang="en-US" dirty="0" smtClean="0"/>
              <a:t>CRSP</a:t>
            </a:r>
            <a:endParaRPr lang="en-US" dirty="0"/>
          </a:p>
        </p:txBody>
      </p:sp>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2</a:t>
            </a:fld>
            <a:endParaRPr lang="en-US">
              <a:solidFill>
                <a:srgbClr val="2D2C41">
                  <a:tint val="75000"/>
                </a:srgbClr>
              </a:solidFill>
              <a:latin typeface="Arial"/>
            </a:endParaRPr>
          </a:p>
        </p:txBody>
      </p:sp>
      <p:sp>
        <p:nvSpPr>
          <p:cNvPr id="3" name="Content Placeholder 2"/>
          <p:cNvSpPr>
            <a:spLocks noGrp="1"/>
          </p:cNvSpPr>
          <p:nvPr>
            <p:ph idx="1"/>
          </p:nvPr>
        </p:nvSpPr>
        <p:spPr>
          <a:xfrm>
            <a:off x="2209800" y="1219200"/>
            <a:ext cx="7886700" cy="443198"/>
          </a:xfrm>
        </p:spPr>
        <p:txBody>
          <a:bodyPr/>
          <a:lstStyle/>
          <a:p>
            <a:pPr marL="285750" indent="-285750">
              <a:buFont typeface="Arial" panose="020B0604020202020204" pitchFamily="34" charset="0"/>
              <a:buChar char="•"/>
            </a:pPr>
            <a:r>
              <a:rPr lang="en-US" sz="2000" dirty="0"/>
              <a:t>SAS Code</a:t>
            </a:r>
          </a:p>
        </p:txBody>
      </p:sp>
    </p:spTree>
    <p:extLst>
      <p:ext uri="{BB962C8B-B14F-4D97-AF65-F5344CB8AC3E}">
        <p14:creationId xmlns:p14="http://schemas.microsoft.com/office/powerpoint/2010/main" val="3716509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defTabSz="1219170"/>
            <a:r>
              <a:rPr lang="en-US" dirty="0">
                <a:solidFill>
                  <a:srgbClr val="FFFFFF"/>
                </a:solidFill>
                <a:latin typeface="Arial"/>
              </a:rPr>
              <a:t>Wharton Research Data Services</a:t>
            </a:r>
          </a:p>
        </p:txBody>
      </p:sp>
      <p:sp>
        <p:nvSpPr>
          <p:cNvPr id="5" name="Slide Number Placeholder 4"/>
          <p:cNvSpPr>
            <a:spLocks noGrp="1"/>
          </p:cNvSpPr>
          <p:nvPr>
            <p:ph type="sldNum" sz="quarter" idx="12"/>
          </p:nvPr>
        </p:nvSpPr>
        <p:spPr/>
        <p:txBody>
          <a:bodyPr/>
          <a:lstStyle/>
          <a:p>
            <a:pPr defTabSz="1219170"/>
            <a:fld id="{68EE525B-90CE-4B14-91B6-1BFA233CFAA5}" type="slidenum">
              <a:rPr lang="en-US">
                <a:solidFill>
                  <a:srgbClr val="2D2C41">
                    <a:tint val="75000"/>
                  </a:srgbClr>
                </a:solidFill>
                <a:latin typeface="Arial"/>
              </a:rPr>
              <a:pPr defTabSz="1219170"/>
              <a:t>3</a:t>
            </a:fld>
            <a:endParaRPr lang="en-US">
              <a:solidFill>
                <a:srgbClr val="2D2C41">
                  <a:tint val="75000"/>
                </a:srgbClr>
              </a:solidFill>
              <a:latin typeface="Arial"/>
            </a:endParaRPr>
          </a:p>
        </p:txBody>
      </p:sp>
      <p:pic>
        <p:nvPicPr>
          <p:cNvPr id="8" name="Picture 7"/>
          <p:cNvPicPr>
            <a:picLocks noChangeAspect="1"/>
          </p:cNvPicPr>
          <p:nvPr/>
        </p:nvPicPr>
        <p:blipFill rotWithShape="1">
          <a:blip r:embed="rId3"/>
          <a:srcRect b="18818"/>
          <a:stretch/>
        </p:blipFill>
        <p:spPr>
          <a:xfrm>
            <a:off x="2057400" y="838200"/>
            <a:ext cx="3886200" cy="5181600"/>
          </a:xfrm>
          <a:prstGeom prst="rect">
            <a:avLst/>
          </a:prstGeom>
        </p:spPr>
      </p:pic>
      <p:pic>
        <p:nvPicPr>
          <p:cNvPr id="10" name="Picture 9"/>
          <p:cNvPicPr>
            <a:picLocks noChangeAspect="1"/>
          </p:cNvPicPr>
          <p:nvPr/>
        </p:nvPicPr>
        <p:blipFill rotWithShape="1">
          <a:blip r:embed="rId4"/>
          <a:srcRect l="19167" t="12222" r="60416" b="30074"/>
          <a:stretch/>
        </p:blipFill>
        <p:spPr>
          <a:xfrm>
            <a:off x="6600825" y="838200"/>
            <a:ext cx="3733800" cy="5181600"/>
          </a:xfrm>
          <a:prstGeom prst="rect">
            <a:avLst/>
          </a:prstGeom>
        </p:spPr>
      </p:pic>
      <p:sp>
        <p:nvSpPr>
          <p:cNvPr id="11" name="TextBox 10"/>
          <p:cNvSpPr txBox="1"/>
          <p:nvPr/>
        </p:nvSpPr>
        <p:spPr>
          <a:xfrm>
            <a:off x="3048000" y="228601"/>
            <a:ext cx="1524000" cy="461665"/>
          </a:xfrm>
          <a:prstGeom prst="rect">
            <a:avLst/>
          </a:prstGeom>
          <a:noFill/>
        </p:spPr>
        <p:txBody>
          <a:bodyPr wrap="square" rtlCol="0">
            <a:spAutoFit/>
          </a:bodyPr>
          <a:lstStyle/>
          <a:p>
            <a:pPr defTabSz="1219170"/>
            <a:r>
              <a:rPr lang="en-US" sz="2400" dirty="0">
                <a:solidFill>
                  <a:srgbClr val="2D2C41"/>
                </a:solidFill>
                <a:latin typeface="Arial"/>
              </a:rPr>
              <a:t>crspm3</a:t>
            </a:r>
            <a:endParaRPr lang="en-US" sz="2400" dirty="0">
              <a:solidFill>
                <a:srgbClr val="2D2C41"/>
              </a:solidFill>
              <a:latin typeface="Arial"/>
            </a:endParaRPr>
          </a:p>
        </p:txBody>
      </p:sp>
      <p:sp>
        <p:nvSpPr>
          <p:cNvPr id="12" name="TextBox 11"/>
          <p:cNvSpPr txBox="1"/>
          <p:nvPr/>
        </p:nvSpPr>
        <p:spPr>
          <a:xfrm>
            <a:off x="7696200" y="228601"/>
            <a:ext cx="1828800" cy="461665"/>
          </a:xfrm>
          <a:prstGeom prst="rect">
            <a:avLst/>
          </a:prstGeom>
          <a:noFill/>
        </p:spPr>
        <p:txBody>
          <a:bodyPr wrap="square" rtlCol="0">
            <a:spAutoFit/>
          </a:bodyPr>
          <a:lstStyle/>
          <a:p>
            <a:pPr defTabSz="1219170"/>
            <a:r>
              <a:rPr lang="en-US" sz="2400" dirty="0" err="1">
                <a:solidFill>
                  <a:srgbClr val="2D2C41"/>
                </a:solidFill>
                <a:latin typeface="Arial"/>
              </a:rPr>
              <a:t>crspjune</a:t>
            </a:r>
            <a:endParaRPr lang="en-US" sz="2400" dirty="0">
              <a:solidFill>
                <a:srgbClr val="2D2C41"/>
              </a:solidFill>
              <a:latin typeface="Arial"/>
            </a:endParaRPr>
          </a:p>
        </p:txBody>
      </p:sp>
    </p:spTree>
    <p:extLst>
      <p:ext uri="{BB962C8B-B14F-4D97-AF65-F5344CB8AC3E}">
        <p14:creationId xmlns:p14="http://schemas.microsoft.com/office/powerpoint/2010/main" val="294365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theme/theme1.xml><?xml version="1.0" encoding="utf-8"?>
<a:theme xmlns:a="http://schemas.openxmlformats.org/drawingml/2006/main" name="Wharton 2016 4:3">
  <a:themeElements>
    <a:clrScheme name="Wharton 2016">
      <a:dk1>
        <a:srgbClr val="2D2C41"/>
      </a:dk1>
      <a:lt1>
        <a:srgbClr val="FFFFFF"/>
      </a:lt1>
      <a:dk2>
        <a:srgbClr val="004785"/>
      </a:dk2>
      <a:lt2>
        <a:srgbClr val="EEEDEA"/>
      </a:lt2>
      <a:accent1>
        <a:srgbClr val="004785"/>
      </a:accent1>
      <a:accent2>
        <a:srgbClr val="A90533"/>
      </a:accent2>
      <a:accent3>
        <a:srgbClr val="026CB5"/>
      </a:accent3>
      <a:accent4>
        <a:srgbClr val="06AAFC"/>
      </a:accent4>
      <a:accent5>
        <a:srgbClr val="96227D"/>
      </a:accent5>
      <a:accent6>
        <a:srgbClr val="D7BC6A"/>
      </a:accent6>
      <a:hlink>
        <a:srgbClr val="06AAFC"/>
      </a:hlink>
      <a:folHlink>
        <a:srgbClr val="06AAFC"/>
      </a:folHlink>
    </a:clrScheme>
    <a:fontScheme name="Wharton 2016">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Words>
  <Application>Microsoft Office PowerPoint</Application>
  <PresentationFormat>Widescreen</PresentationFormat>
  <Paragraphs>20</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Garamond</vt:lpstr>
      <vt:lpstr>Wharton 2016 4:3</vt:lpstr>
      <vt:lpstr>CRSP</vt:lpstr>
      <vt:lpstr>CRSP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CRSP</dc:title>
  <dc:creator>luisfe felipe</dc:creator>
  <cp:lastModifiedBy>luisfe felipe</cp:lastModifiedBy>
  <cp:revision>1</cp:revision>
  <dcterms:created xsi:type="dcterms:W3CDTF">2020-06-04T20:19:48Z</dcterms:created>
  <dcterms:modified xsi:type="dcterms:W3CDTF">2020-06-04T20:20:21Z</dcterms:modified>
</cp:coreProperties>
</file>