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7" autoAdjust="0"/>
    <p:restoredTop sz="94660"/>
  </p:normalViewPr>
  <p:slideViewPr>
    <p:cSldViewPr snapToGrid="0" showGuides="1">
      <p:cViewPr varScale="1">
        <p:scale>
          <a:sx n="76" d="100"/>
          <a:sy n="76" d="100"/>
        </p:scale>
        <p:origin x="126" y="8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F955A7-F427-4629-B164-64BBB1726935}"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A448B9-5111-48BC-9C42-8AC49C848170}" type="slidenum">
              <a:rPr lang="en-US" smtClean="0"/>
              <a:t>‹#›</a:t>
            </a:fld>
            <a:endParaRPr lang="en-US"/>
          </a:p>
        </p:txBody>
      </p:sp>
    </p:spTree>
    <p:extLst>
      <p:ext uri="{BB962C8B-B14F-4D97-AF65-F5344CB8AC3E}">
        <p14:creationId xmlns:p14="http://schemas.microsoft.com/office/powerpoint/2010/main" val="1501338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87660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For the purpose of this procedure we used CRSP monthly data (users can extend this calculation to daily data). The first step in working with CRSP was to merge CRSP "event" and "time-series" files. CRSP event files contain historical information on the exchange code (crucial to identify firms listed in NYSE), share codes (to identify common stocks) and delisting returns. CRSP time-series files (as CRSP.MSF) contain information such as prices, returns and shares outstanding. We merged both files using a macro program (named ‘</a:t>
            </a:r>
            <a:r>
              <a:rPr lang="en-US" sz="1600" dirty="0" err="1" smtClean="0"/>
              <a:t>crspmerge</a:t>
            </a:r>
            <a:r>
              <a:rPr lang="en-US" sz="1600" dirty="0" smtClean="0"/>
              <a:t>').</a:t>
            </a:r>
          </a:p>
          <a:p>
            <a:r>
              <a:rPr lang="en-US" sz="1600" dirty="0" smtClean="0"/>
              <a:t>Second, we added delisting returns (to reduce any bias in portfolio returns) and calculated Market Capitalization (ME) for each CRSP security (abs(</a:t>
            </a:r>
            <a:r>
              <a:rPr lang="en-US" sz="1600" dirty="0" err="1" smtClean="0"/>
              <a:t>prc</a:t>
            </a:r>
            <a:r>
              <a:rPr lang="en-US" sz="1600" dirty="0" smtClean="0"/>
              <a:t>)*</a:t>
            </a:r>
            <a:r>
              <a:rPr lang="en-US" sz="1600" dirty="0" err="1" smtClean="0"/>
              <a:t>shrout</a:t>
            </a:r>
            <a:r>
              <a:rPr lang="en-US" sz="1600" dirty="0" smtClean="0"/>
              <a:t>). There were cases when the same firm (</a:t>
            </a:r>
            <a:r>
              <a:rPr lang="en-US" sz="1600" dirty="0" err="1" smtClean="0"/>
              <a:t>permco</a:t>
            </a:r>
            <a:r>
              <a:rPr lang="en-US" sz="1600" dirty="0" smtClean="0"/>
              <a:t>) had two or more securities (</a:t>
            </a:r>
            <a:r>
              <a:rPr lang="en-US" sz="1600" dirty="0" err="1" smtClean="0"/>
              <a:t>permno</a:t>
            </a:r>
            <a:r>
              <a:rPr lang="en-US" sz="1600" dirty="0" smtClean="0"/>
              <a:t>) on the same date. For the purpose of ME for the firm, we aggregated all ME for a given </a:t>
            </a:r>
            <a:r>
              <a:rPr lang="en-US" sz="1600" dirty="0" err="1" smtClean="0"/>
              <a:t>permco</a:t>
            </a:r>
            <a:r>
              <a:rPr lang="en-US" sz="1600" dirty="0" smtClean="0"/>
              <a:t>, date. This aggregated ME was assigned to the CRSP </a:t>
            </a:r>
            <a:r>
              <a:rPr lang="en-US" sz="1600" dirty="0" err="1" smtClean="0"/>
              <a:t>permno</a:t>
            </a:r>
            <a:r>
              <a:rPr lang="en-US" sz="1600" dirty="0" smtClean="0"/>
              <a:t> that has the largest ME. Finally, ME at June and December were flagged since (1) December ME will be used to create Book-to-Market ratio (BEME) and (2) June ME has to be positive in order to be part of the portfolio.</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8707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6727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26406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Freeform 7"/>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spTree>
    <p:extLst>
      <p:ext uri="{BB962C8B-B14F-4D97-AF65-F5344CB8AC3E}">
        <p14:creationId xmlns:p14="http://schemas.microsoft.com/office/powerpoint/2010/main" val="228978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448" y="304800"/>
            <a:ext cx="10515600" cy="22894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240313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 y="0"/>
            <a:ext cx="12191999" cy="65370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799578"/>
          </a:xfrm>
          <a:solidFill>
            <a:schemeClr val="accent1">
              <a:alpha val="85000"/>
            </a:schemeClr>
          </a:solidFill>
        </p:spPr>
        <p:txBody>
          <a:bodyPr lIns="274320" tIns="274320" rIns="274320" bIns="274320"/>
          <a:lstStyle>
            <a:lvl1pPr marL="0" indent="0">
              <a:buNone/>
              <a:defRPr sz="14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40858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659662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ooter and Background">
    <p:spTree>
      <p:nvGrpSpPr>
        <p:cNvPr id="1" name=""/>
        <p:cNvGrpSpPr/>
        <p:nvPr/>
      </p:nvGrpSpPr>
      <p:grpSpPr>
        <a:xfrm>
          <a:off x="0" y="0"/>
          <a:ext cx="0" cy="0"/>
          <a:chOff x="0" y="0"/>
          <a:chExt cx="0" cy="0"/>
        </a:xfrm>
      </p:grpSpPr>
      <p:sp>
        <p:nvSpPr>
          <p:cNvPr id="7" name="Freeform 6"/>
          <p:cNvSpPr/>
          <p:nvPr userDrawn="1"/>
        </p:nvSpPr>
        <p:spPr>
          <a:xfrm rot="10800000" flipV="1">
            <a:off x="1" y="2122401"/>
            <a:ext cx="1950935" cy="4381103"/>
          </a:xfrm>
          <a:custGeom>
            <a:avLst/>
            <a:gdLst>
              <a:gd name="connsiteX0" fmla="*/ 1463201 w 1463201"/>
              <a:gd name="connsiteY0" fmla="*/ 0 h 4381103"/>
              <a:gd name="connsiteX1" fmla="*/ 0 w 1463201"/>
              <a:gd name="connsiteY1" fmla="*/ 4381103 h 4381103"/>
              <a:gd name="connsiteX2" fmla="*/ 1463201 w 1463201"/>
              <a:gd name="connsiteY2" fmla="*/ 4381103 h 4381103"/>
            </a:gdLst>
            <a:ahLst/>
            <a:cxnLst>
              <a:cxn ang="0">
                <a:pos x="connsiteX0" y="connsiteY0"/>
              </a:cxn>
              <a:cxn ang="0">
                <a:pos x="connsiteX1" y="connsiteY1"/>
              </a:cxn>
              <a:cxn ang="0">
                <a:pos x="connsiteX2" y="connsiteY2"/>
              </a:cxn>
            </a:cxnLst>
            <a:rect l="l" t="t" r="r" b="b"/>
            <a:pathLst>
              <a:path w="1463201" h="4381103">
                <a:moveTo>
                  <a:pt x="1463201" y="0"/>
                </a:moveTo>
                <a:lnTo>
                  <a:pt x="0" y="4381103"/>
                </a:lnTo>
                <a:lnTo>
                  <a:pt x="1463201" y="4381103"/>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9" name="Freeform 8"/>
          <p:cNvSpPr/>
          <p:nvPr userDrawn="1"/>
        </p:nvSpPr>
        <p:spPr>
          <a:xfrm rot="5400000" flipV="1">
            <a:off x="4457153" y="-1231349"/>
            <a:ext cx="3277705" cy="12192004"/>
          </a:xfrm>
          <a:custGeom>
            <a:avLst/>
            <a:gdLst>
              <a:gd name="connsiteX0" fmla="*/ 0 w 3277705"/>
              <a:gd name="connsiteY0" fmla="*/ 9144003 h 9144003"/>
              <a:gd name="connsiteX1" fmla="*/ 3277705 w 3277705"/>
              <a:gd name="connsiteY1" fmla="*/ 9144003 h 9144003"/>
              <a:gd name="connsiteX2" fmla="*/ 3277704 w 3277705"/>
              <a:gd name="connsiteY2" fmla="*/ 0 h 9144003"/>
              <a:gd name="connsiteX3" fmla="*/ 3053915 w 3277705"/>
              <a:gd name="connsiteY3" fmla="*/ 0 h 9144003"/>
            </a:gdLst>
            <a:ahLst/>
            <a:cxnLst>
              <a:cxn ang="0">
                <a:pos x="connsiteX0" y="connsiteY0"/>
              </a:cxn>
              <a:cxn ang="0">
                <a:pos x="connsiteX1" y="connsiteY1"/>
              </a:cxn>
              <a:cxn ang="0">
                <a:pos x="connsiteX2" y="connsiteY2"/>
              </a:cxn>
              <a:cxn ang="0">
                <a:pos x="connsiteX3" y="connsiteY3"/>
              </a:cxn>
            </a:cxnLst>
            <a:rect l="l" t="t" r="r" b="b"/>
            <a:pathLst>
              <a:path w="3277705" h="9144003">
                <a:moveTo>
                  <a:pt x="0" y="9144003"/>
                </a:moveTo>
                <a:lnTo>
                  <a:pt x="3277705" y="9144003"/>
                </a:lnTo>
                <a:lnTo>
                  <a:pt x="3277704" y="0"/>
                </a:lnTo>
                <a:lnTo>
                  <a:pt x="3053915" y="0"/>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53038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986001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3061426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6376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Emphasi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503505"/>
            <a:ext cx="12192000" cy="384735"/>
          </a:xfrm>
          <a:prstGeom prst="rect">
            <a:avLst/>
          </a:prstGeom>
          <a:solidFill>
            <a:srgbClr val="003D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8" name="Freeform 7"/>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5" name="Footer Placeholder 4"/>
          <p:cNvSpPr>
            <a:spLocks noGrp="1"/>
          </p:cNvSpPr>
          <p:nvPr>
            <p:ph type="ftr" sz="quarter" idx="11"/>
          </p:nvPr>
        </p:nvSpPr>
        <p:spPr/>
        <p:txBody>
          <a:bodyPr/>
          <a:lstStyle/>
          <a:p>
            <a:r>
              <a:rPr lang="en-US" dirty="0"/>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pic>
        <p:nvPicPr>
          <p:cNvPr id="10" name="Picture 9"/>
          <p:cNvPicPr>
            <a:picLocks noChangeAspect="1"/>
          </p:cNvPicPr>
          <p:nvPr userDrawn="1"/>
        </p:nvPicPr>
        <p:blipFill>
          <a:blip r:embed="rId2"/>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1432275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14993" y="1709740"/>
            <a:ext cx="10515600" cy="2852737"/>
          </a:xfr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314993" y="4724401"/>
            <a:ext cx="10515600" cy="513346"/>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Freeform 9"/>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6" name="Freeform 5"/>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Tree>
    <p:extLst>
      <p:ext uri="{BB962C8B-B14F-4D97-AF65-F5344CB8AC3E}">
        <p14:creationId xmlns:p14="http://schemas.microsoft.com/office/powerpoint/2010/main" val="1836074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507831"/>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9" y="2505075"/>
            <a:ext cx="5157787"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Name of Initiative</a:t>
            </a:r>
          </a:p>
        </p:txBody>
      </p:sp>
      <p:sp>
        <p:nvSpPr>
          <p:cNvPr id="9" name="Slide Number Placeholder 8"/>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75793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5183188" y="987427"/>
            <a:ext cx="6172200" cy="2289473"/>
          </a:xfrm>
        </p:spPr>
        <p:txBody>
          <a:bodyPr/>
          <a:lstStyle>
            <a:lvl1pPr>
              <a:defRPr sz="24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730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98863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718838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03505"/>
            <a:ext cx="12192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0" name="Freeform 9"/>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2" name="Title Placeholder 1"/>
          <p:cNvSpPr>
            <a:spLocks noGrp="1"/>
          </p:cNvSpPr>
          <p:nvPr>
            <p:ph type="title"/>
          </p:nvPr>
        </p:nvSpPr>
        <p:spPr>
          <a:xfrm>
            <a:off x="563448" y="365127"/>
            <a:ext cx="10515600" cy="507831"/>
          </a:xfrm>
          <a:prstGeom prst="rect">
            <a:avLst/>
          </a:prstGeom>
        </p:spPr>
        <p:txBody>
          <a:bodyPr vert="horz" lIns="0" tIns="45720" rIns="0" bIns="45720" rtlCol="0" anchor="t" anchorCtr="0">
            <a:spAutoFit/>
          </a:bodyPr>
          <a:lstStyle/>
          <a:p>
            <a:r>
              <a:rPr lang="en-US" dirty="0"/>
              <a:t>Click to edit Master title style</a:t>
            </a:r>
          </a:p>
        </p:txBody>
      </p:sp>
      <p:sp>
        <p:nvSpPr>
          <p:cNvPr id="3" name="Text Placeholder 2"/>
          <p:cNvSpPr>
            <a:spLocks noGrp="1"/>
          </p:cNvSpPr>
          <p:nvPr>
            <p:ph type="body" idx="1"/>
          </p:nvPr>
        </p:nvSpPr>
        <p:spPr>
          <a:xfrm>
            <a:off x="563448" y="1330000"/>
            <a:ext cx="10515600" cy="2289473"/>
          </a:xfrm>
          <a:prstGeom prst="rect">
            <a:avLst/>
          </a:prstGeom>
        </p:spPr>
        <p:txBody>
          <a:bodyPr vert="horz" lIns="0" tIns="45720" rIns="0" bIns="4572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886700" y="6512014"/>
            <a:ext cx="4114800" cy="365125"/>
          </a:xfrm>
          <a:prstGeom prst="rect">
            <a:avLst/>
          </a:prstGeom>
        </p:spPr>
        <p:txBody>
          <a:bodyPr vert="horz" lIns="91440" tIns="45720" rIns="91440" bIns="45720" rtlCol="0" anchor="ctr"/>
          <a:lstStyle>
            <a:lvl1pPr algn="r">
              <a:defRPr sz="1000">
                <a:solidFill>
                  <a:srgbClr val="AFAFAF"/>
                </a:solidFill>
              </a:defRPr>
            </a:lvl1pPr>
          </a:lstStyle>
          <a:p>
            <a:r>
              <a:rPr lang="en-US" dirty="0"/>
              <a:t>Name of Initiative</a:t>
            </a:r>
          </a:p>
        </p:txBody>
      </p:sp>
      <p:sp>
        <p:nvSpPr>
          <p:cNvPr id="6" name="Slide Number Placeholder 5"/>
          <p:cNvSpPr>
            <a:spLocks noGrp="1"/>
          </p:cNvSpPr>
          <p:nvPr>
            <p:ph type="sldNum" sz="quarter" idx="4"/>
          </p:nvPr>
        </p:nvSpPr>
        <p:spPr>
          <a:xfrm>
            <a:off x="9258300" y="6138380"/>
            <a:ext cx="2743200" cy="365125"/>
          </a:xfrm>
          <a:prstGeom prst="rect">
            <a:avLst/>
          </a:prstGeom>
        </p:spPr>
        <p:txBody>
          <a:bodyPr vert="horz" lIns="91440" tIns="45720" rIns="91440" bIns="45720" rtlCol="0" anchor="ctr"/>
          <a:lstStyle>
            <a:lvl1pPr algn="r">
              <a:defRPr sz="1000" b="1">
                <a:solidFill>
                  <a:schemeClr val="tx1">
                    <a:tint val="75000"/>
                  </a:schemeClr>
                </a:solidFill>
              </a:defRPr>
            </a:lvl1pPr>
          </a:lstStyle>
          <a:p>
            <a:fld id="{68EE525B-90CE-4B14-91B6-1BFA233CFAA5}" type="slidenum">
              <a:rPr lang="en-US" smtClean="0"/>
              <a:pPr/>
              <a:t>‹#›</a:t>
            </a:fld>
            <a:endParaRPr lang="en-US" dirty="0"/>
          </a:p>
        </p:txBody>
      </p:sp>
      <p:pic>
        <p:nvPicPr>
          <p:cNvPr id="9" name="Picture 8"/>
          <p:cNvPicPr>
            <a:picLocks noChangeAspect="1"/>
          </p:cNvPicPr>
          <p:nvPr userDrawn="1"/>
        </p:nvPicPr>
        <p:blipFill>
          <a:blip r:embed="rId15"/>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2497642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90000"/>
        </a:lnSpc>
        <a:spcBef>
          <a:spcPct val="0"/>
        </a:spcBef>
        <a:buNone/>
        <a:defRPr sz="3000" kern="1200">
          <a:solidFill>
            <a:srgbClr val="C5093B"/>
          </a:solidFill>
          <a:latin typeface="+mj-lt"/>
          <a:ea typeface="+mj-ea"/>
          <a:cs typeface="+mj-cs"/>
        </a:defRPr>
      </a:lvl1pPr>
    </p:titleStyle>
    <p:bodyStyle>
      <a:lvl1pPr marL="0" indent="0" algn="l" defTabSz="914400" rtl="0" eaLnBrk="1" latinLnBrk="0" hangingPunct="1">
        <a:lnSpc>
          <a:spcPct val="114000"/>
        </a:lnSpc>
        <a:spcBef>
          <a:spcPts val="800"/>
        </a:spcBef>
        <a:spcAft>
          <a:spcPts val="200"/>
        </a:spcAft>
        <a:buFont typeface="Arial" panose="020B0604020202020204" pitchFamily="34" charset="0"/>
        <a:buNone/>
        <a:defRPr sz="2400" kern="1200">
          <a:solidFill>
            <a:schemeClr val="tx2"/>
          </a:solidFill>
          <a:latin typeface="+mn-lt"/>
          <a:ea typeface="+mn-ea"/>
          <a:cs typeface="+mn-cs"/>
        </a:defRPr>
      </a:lvl1pPr>
      <a:lvl2pPr marL="4572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2pPr>
      <a:lvl3pPr marL="9144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3pPr>
      <a:lvl4pPr marL="13716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4pPr>
      <a:lvl5pPr marL="18288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2510246" y="1633540"/>
            <a:ext cx="5947955" cy="2938461"/>
          </a:xfrm>
        </p:spPr>
        <p:txBody>
          <a:bodyPr>
            <a:normAutofit/>
          </a:bodyPr>
          <a:lstStyle/>
          <a:p>
            <a:r>
              <a:rPr lang="en-US" dirty="0"/>
              <a:t>3</a:t>
            </a:r>
            <a:r>
              <a:rPr lang="en-US" dirty="0" smtClean="0"/>
              <a:t>. CRSP (Stock data)</a:t>
            </a:r>
            <a:endParaRPr lang="en-US" dirty="0"/>
          </a:p>
        </p:txBody>
      </p:sp>
      <p:sp>
        <p:nvSpPr>
          <p:cNvPr id="8" name="Text Placeholder 1"/>
          <p:cNvSpPr>
            <a:spLocks noGrp="1"/>
          </p:cNvSpPr>
          <p:nvPr>
            <p:ph type="body" idx="1"/>
          </p:nvPr>
        </p:nvSpPr>
        <p:spPr>
          <a:xfrm>
            <a:off x="2510246" y="4724401"/>
            <a:ext cx="5185955" cy="513346"/>
          </a:xfrm>
        </p:spPr>
        <p:txBody>
          <a:bodyPr/>
          <a:lstStyle/>
          <a:p>
            <a:endParaRPr lang="en-US" dirty="0"/>
          </a:p>
        </p:txBody>
      </p:sp>
    </p:spTree>
    <p:extLst>
      <p:ext uri="{BB962C8B-B14F-4D97-AF65-F5344CB8AC3E}">
        <p14:creationId xmlns:p14="http://schemas.microsoft.com/office/powerpoint/2010/main" val="3187785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6"/>
            <a:ext cx="7886700" cy="1338828"/>
          </a:xfrm>
        </p:spPr>
        <p:txBody>
          <a:bodyPr/>
          <a:lstStyle/>
          <a:p>
            <a:r>
              <a:rPr lang="en-US" dirty="0" smtClean="0"/>
              <a:t>CRSP</a:t>
            </a:r>
            <a:br>
              <a:rPr lang="en-US" dirty="0" smtClean="0"/>
            </a:b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2</a:t>
            </a:fld>
            <a:endParaRPr lang="en-US">
              <a:solidFill>
                <a:srgbClr val="2D2C41">
                  <a:tint val="75000"/>
                </a:srgbClr>
              </a:solidFill>
              <a:latin typeface="Arial"/>
            </a:endParaRPr>
          </a:p>
        </p:txBody>
      </p:sp>
      <p:sp>
        <p:nvSpPr>
          <p:cNvPr id="3" name="Content Placeholder 2"/>
          <p:cNvSpPr>
            <a:spLocks noGrp="1"/>
          </p:cNvSpPr>
          <p:nvPr>
            <p:ph idx="1"/>
          </p:nvPr>
        </p:nvSpPr>
        <p:spPr>
          <a:xfrm>
            <a:off x="2133600" y="2133601"/>
            <a:ext cx="8077200" cy="1880515"/>
          </a:xfrm>
        </p:spPr>
        <p:txBody>
          <a:bodyPr/>
          <a:lstStyle/>
          <a:p>
            <a:pPr marL="171450" indent="-171450">
              <a:buFont typeface="Arial" panose="020B0604020202020204" pitchFamily="34" charset="0"/>
              <a:buChar char="•"/>
            </a:pPr>
            <a:r>
              <a:rPr lang="en-US" sz="2000" dirty="0"/>
              <a:t>Subset for CRSP common stocks</a:t>
            </a:r>
          </a:p>
          <a:p>
            <a:pPr marL="171450" indent="-171450">
              <a:buFont typeface="Arial" panose="020B0604020202020204" pitchFamily="34" charset="0"/>
              <a:buChar char="•"/>
            </a:pPr>
            <a:r>
              <a:rPr lang="en-US" sz="2000" dirty="0"/>
              <a:t>Calculate Market Equity ( ME = abs(</a:t>
            </a:r>
            <a:r>
              <a:rPr lang="en-US" sz="2000" dirty="0" err="1"/>
              <a:t>prc</a:t>
            </a:r>
            <a:r>
              <a:rPr lang="en-US" sz="2000" dirty="0"/>
              <a:t>)*</a:t>
            </a:r>
            <a:r>
              <a:rPr lang="en-US" sz="2000" dirty="0" err="1"/>
              <a:t>shrout</a:t>
            </a:r>
            <a:r>
              <a:rPr lang="en-US" sz="2000" dirty="0"/>
              <a:t> ).</a:t>
            </a:r>
          </a:p>
          <a:p>
            <a:pPr marL="171450" indent="-171450">
              <a:buFont typeface="Arial" panose="020B0604020202020204" pitchFamily="34" charset="0"/>
              <a:buChar char="•"/>
            </a:pPr>
            <a:r>
              <a:rPr lang="en-US" sz="2000" dirty="0"/>
              <a:t>Add CRSP delisting returns.</a:t>
            </a:r>
          </a:p>
          <a:p>
            <a:endParaRPr lang="en-US" sz="2000" dirty="0">
              <a:solidFill>
                <a:schemeClr val="accent3">
                  <a:lumMod val="75000"/>
                </a:schemeClr>
              </a:solidFill>
            </a:endParaRPr>
          </a:p>
        </p:txBody>
      </p:sp>
    </p:spTree>
    <p:extLst>
      <p:ext uri="{BB962C8B-B14F-4D97-AF65-F5344CB8AC3E}">
        <p14:creationId xmlns:p14="http://schemas.microsoft.com/office/powerpoint/2010/main" val="110110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CRSP</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3</a:t>
            </a:fld>
            <a:endParaRPr lang="en-US">
              <a:solidFill>
                <a:srgbClr val="2D2C41">
                  <a:tint val="75000"/>
                </a:srgbClr>
              </a:solidFill>
              <a:latin typeface="Arial"/>
            </a:endParaRPr>
          </a:p>
        </p:txBody>
      </p:sp>
      <p:sp>
        <p:nvSpPr>
          <p:cNvPr id="3" name="Content Placeholder 2"/>
          <p:cNvSpPr>
            <a:spLocks noGrp="1"/>
          </p:cNvSpPr>
          <p:nvPr>
            <p:ph idx="1"/>
          </p:nvPr>
        </p:nvSpPr>
        <p:spPr>
          <a:xfrm>
            <a:off x="2209800" y="1219200"/>
            <a:ext cx="7886700" cy="443198"/>
          </a:xfrm>
        </p:spPr>
        <p:txBody>
          <a:bodyPr/>
          <a:lstStyle/>
          <a:p>
            <a:pPr marL="285750" indent="-285750">
              <a:buFont typeface="Arial" panose="020B0604020202020204" pitchFamily="34" charset="0"/>
              <a:buChar char="•"/>
            </a:pPr>
            <a:r>
              <a:rPr lang="en-US" sz="2000" dirty="0"/>
              <a:t>SAS Code</a:t>
            </a:r>
          </a:p>
        </p:txBody>
      </p:sp>
    </p:spTree>
    <p:extLst>
      <p:ext uri="{BB962C8B-B14F-4D97-AF65-F5344CB8AC3E}">
        <p14:creationId xmlns:p14="http://schemas.microsoft.com/office/powerpoint/2010/main" val="284295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4</a:t>
            </a:fld>
            <a:endParaRPr lang="en-US">
              <a:solidFill>
                <a:srgbClr val="2D2C41">
                  <a:tint val="75000"/>
                </a:srgbClr>
              </a:solidFill>
              <a:latin typeface="Arial"/>
            </a:endParaRPr>
          </a:p>
        </p:txBody>
      </p:sp>
      <p:pic>
        <p:nvPicPr>
          <p:cNvPr id="6" name="Picture 5"/>
          <p:cNvPicPr>
            <a:picLocks noChangeAspect="1"/>
          </p:cNvPicPr>
          <p:nvPr/>
        </p:nvPicPr>
        <p:blipFill rotWithShape="1">
          <a:blip r:embed="rId3"/>
          <a:srcRect l="18333" t="6296" r="48675" b="52963"/>
          <a:stretch/>
        </p:blipFill>
        <p:spPr>
          <a:xfrm>
            <a:off x="1931922" y="533400"/>
            <a:ext cx="7897878" cy="5406680"/>
          </a:xfrm>
          <a:prstGeom prst="rect">
            <a:avLst/>
          </a:prstGeom>
        </p:spPr>
      </p:pic>
    </p:spTree>
    <p:extLst>
      <p:ext uri="{BB962C8B-B14F-4D97-AF65-F5344CB8AC3E}">
        <p14:creationId xmlns:p14="http://schemas.microsoft.com/office/powerpoint/2010/main" val="4247836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Wharton 2016 4:3">
  <a:themeElements>
    <a:clrScheme name="Wharton 2016">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Wharton 2016">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Words>
  <Application>Microsoft Office PowerPoint</Application>
  <PresentationFormat>Widescreen</PresentationFormat>
  <Paragraphs>19</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Garamond</vt:lpstr>
      <vt:lpstr>Wharton 2016 4:3</vt:lpstr>
      <vt:lpstr>3. CRSP (Stock data)</vt:lpstr>
      <vt:lpstr>CRSP  </vt:lpstr>
      <vt:lpstr>CRSP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CRSP (Stock data)</dc:title>
  <dc:creator>luisfe felipe</dc:creator>
  <cp:lastModifiedBy>luisfe felipe</cp:lastModifiedBy>
  <cp:revision>1</cp:revision>
  <dcterms:created xsi:type="dcterms:W3CDTF">2020-06-04T20:18:31Z</dcterms:created>
  <dcterms:modified xsi:type="dcterms:W3CDTF">2020-06-04T20:19:01Z</dcterms:modified>
</cp:coreProperties>
</file>