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7" autoAdjust="0"/>
    <p:restoredTop sz="94660"/>
  </p:normalViewPr>
  <p:slideViewPr>
    <p:cSldViewPr snapToGrid="0" showGuides="1">
      <p:cViewPr varScale="1">
        <p:scale>
          <a:sx n="76" d="100"/>
          <a:sy n="76" d="100"/>
        </p:scale>
        <p:origin x="126" y="8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F20207-6C30-489B-835F-8D403172D8DA}" type="datetimeFigureOut">
              <a:rPr lang="en-US" smtClean="0"/>
              <a:t>6/4/2020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83521F-B9E5-40C6-8438-04C4D2F92930}" type="slidenum">
              <a:rPr lang="en-US" smtClean="0"/>
              <a:t>‹#›</a:t>
            </a:fld>
            <a:endParaRPr lang="en-US"/>
          </a:p>
        </p:txBody>
      </p:sp>
    </p:spTree>
    <p:extLst>
      <p:ext uri="{BB962C8B-B14F-4D97-AF65-F5344CB8AC3E}">
        <p14:creationId xmlns:p14="http://schemas.microsoft.com/office/powerpoint/2010/main" val="2217130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We used Compustat </a:t>
            </a:r>
            <a:r>
              <a:rPr lang="en-US" sz="1600" b="0" i="0" kern="1200" dirty="0" err="1" smtClean="0">
                <a:solidFill>
                  <a:schemeClr val="tx1"/>
                </a:solidFill>
                <a:effectLst/>
                <a:latin typeface="+mn-lt"/>
                <a:ea typeface="+mn-ea"/>
                <a:cs typeface="+mn-cs"/>
              </a:rPr>
              <a:t>XpressFeed</a:t>
            </a:r>
            <a:r>
              <a:rPr lang="en-US" sz="1600" b="0" i="0" kern="1200" dirty="0" smtClean="0">
                <a:solidFill>
                  <a:schemeClr val="tx1"/>
                </a:solidFill>
                <a:effectLst/>
                <a:latin typeface="+mn-lt"/>
                <a:ea typeface="+mn-ea"/>
                <a:cs typeface="+mn-cs"/>
              </a:rPr>
              <a:t> (annual data) as the source of historical accounting data in order to calculate the value of Book Equity. Different from quarterly data, annual data is </a:t>
            </a:r>
            <a:r>
              <a:rPr lang="en-US" sz="1600" b="0" i="0" kern="1200" dirty="0" err="1" smtClean="0">
                <a:solidFill>
                  <a:schemeClr val="tx1"/>
                </a:solidFill>
                <a:effectLst/>
                <a:latin typeface="+mn-lt"/>
                <a:ea typeface="+mn-ea"/>
                <a:cs typeface="+mn-cs"/>
              </a:rPr>
              <a:t>unrestated</a:t>
            </a:r>
            <a:r>
              <a:rPr lang="en-US" sz="1600" b="0" i="0" kern="1200" dirty="0" smtClean="0">
                <a:solidFill>
                  <a:schemeClr val="tx1"/>
                </a:solidFill>
                <a:effectLst/>
                <a:latin typeface="+mn-lt"/>
                <a:ea typeface="+mn-ea"/>
                <a:cs typeface="+mn-cs"/>
              </a:rPr>
              <a:t> (ideal for </a:t>
            </a:r>
            <a:r>
              <a:rPr lang="en-US" sz="1600" b="0" i="0" kern="1200" dirty="0" err="1" smtClean="0">
                <a:solidFill>
                  <a:schemeClr val="tx1"/>
                </a:solidFill>
                <a:effectLst/>
                <a:latin typeface="+mn-lt"/>
                <a:ea typeface="+mn-ea"/>
                <a:cs typeface="+mn-cs"/>
              </a:rPr>
              <a:t>backtesting</a:t>
            </a:r>
            <a:r>
              <a:rPr lang="en-US" sz="1600" b="0" i="0" kern="1200" dirty="0" smtClean="0">
                <a:solidFill>
                  <a:schemeClr val="tx1"/>
                </a:solidFill>
                <a:effectLst/>
                <a:latin typeface="+mn-lt"/>
                <a:ea typeface="+mn-ea"/>
                <a:cs typeface="+mn-cs"/>
              </a:rPr>
              <a:t>). Book Equity is defined as the Compustat book value of stockholders' equity plus balance sheet deferred taxes and investment tax credit (if available) minus book value of preferred stock. We did not modify the original formula that adds deferred taxes and investment tax credit. According to Kenneth French's website (as of May 2018) , it had been changes to the treatment of deferred taxes described in FASB 109.</a:t>
            </a:r>
          </a:p>
          <a:p>
            <a:r>
              <a:rPr lang="en-US" sz="1600" b="0" i="0" kern="1200" dirty="0" smtClean="0">
                <a:solidFill>
                  <a:schemeClr val="tx1"/>
                </a:solidFill>
                <a:effectLst/>
                <a:latin typeface="+mn-lt"/>
                <a:ea typeface="+mn-ea"/>
                <a:cs typeface="+mn-cs"/>
              </a:rPr>
              <a:t>To estimate book value of preferred stock they use the redemption or liquidation or par value of preferred stock (in that order). Since Book Equity is almost missing for the whole sample during the 1950's, we constrained our sample to begin in 1960. Additionally, we created a variable that counts number of annual records in Compustat files.</a:t>
            </a:r>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046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3879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5678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8" name="Freeform 7"/>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spTree>
    <p:extLst>
      <p:ext uri="{BB962C8B-B14F-4D97-AF65-F5344CB8AC3E}">
        <p14:creationId xmlns:p14="http://schemas.microsoft.com/office/powerpoint/2010/main" val="2877553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448" y="304800"/>
            <a:ext cx="10515600" cy="22894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60385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 Image with Tex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 y="0"/>
            <a:ext cx="12191999" cy="65370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799578"/>
          </a:xfrm>
          <a:solidFill>
            <a:schemeClr val="accent1">
              <a:alpha val="85000"/>
            </a:schemeClr>
          </a:solidFill>
        </p:spPr>
        <p:txBody>
          <a:bodyPr lIns="274320" tIns="274320" rIns="274320" bIns="274320"/>
          <a:lstStyle>
            <a:lvl1pPr marL="0" indent="0">
              <a:buNone/>
              <a:defRPr sz="1400" b="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Footer Placeholder 5"/>
          <p:cNvSpPr>
            <a:spLocks noGrp="1"/>
          </p:cNvSpPr>
          <p:nvPr>
            <p:ph type="ftr" sz="quarter" idx="11"/>
          </p:nvPr>
        </p:nvSpPr>
        <p:spPr/>
        <p:txBody>
          <a:bodyPr/>
          <a:lstStyle/>
          <a:p>
            <a:r>
              <a:rPr lang="en-US"/>
              <a:t>Name of Initiative</a:t>
            </a:r>
          </a:p>
        </p:txBody>
      </p:sp>
      <p:sp>
        <p:nvSpPr>
          <p:cNvPr id="7" name="Slide Number Placeholder 6"/>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10529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Name of Initiative</a:t>
            </a:r>
          </a:p>
        </p:txBody>
      </p:sp>
      <p:sp>
        <p:nvSpPr>
          <p:cNvPr id="4" name="Slide Number Placeholder 3"/>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387542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Footer and Background">
    <p:spTree>
      <p:nvGrpSpPr>
        <p:cNvPr id="1" name=""/>
        <p:cNvGrpSpPr/>
        <p:nvPr/>
      </p:nvGrpSpPr>
      <p:grpSpPr>
        <a:xfrm>
          <a:off x="0" y="0"/>
          <a:ext cx="0" cy="0"/>
          <a:chOff x="0" y="0"/>
          <a:chExt cx="0" cy="0"/>
        </a:xfrm>
      </p:grpSpPr>
      <p:sp>
        <p:nvSpPr>
          <p:cNvPr id="7" name="Freeform 6"/>
          <p:cNvSpPr/>
          <p:nvPr userDrawn="1"/>
        </p:nvSpPr>
        <p:spPr>
          <a:xfrm rot="10800000" flipV="1">
            <a:off x="1" y="2122401"/>
            <a:ext cx="1950935" cy="4381103"/>
          </a:xfrm>
          <a:custGeom>
            <a:avLst/>
            <a:gdLst>
              <a:gd name="connsiteX0" fmla="*/ 1463201 w 1463201"/>
              <a:gd name="connsiteY0" fmla="*/ 0 h 4381103"/>
              <a:gd name="connsiteX1" fmla="*/ 0 w 1463201"/>
              <a:gd name="connsiteY1" fmla="*/ 4381103 h 4381103"/>
              <a:gd name="connsiteX2" fmla="*/ 1463201 w 1463201"/>
              <a:gd name="connsiteY2" fmla="*/ 4381103 h 4381103"/>
            </a:gdLst>
            <a:ahLst/>
            <a:cxnLst>
              <a:cxn ang="0">
                <a:pos x="connsiteX0" y="connsiteY0"/>
              </a:cxn>
              <a:cxn ang="0">
                <a:pos x="connsiteX1" y="connsiteY1"/>
              </a:cxn>
              <a:cxn ang="0">
                <a:pos x="connsiteX2" y="connsiteY2"/>
              </a:cxn>
            </a:cxnLst>
            <a:rect l="l" t="t" r="r" b="b"/>
            <a:pathLst>
              <a:path w="1463201" h="4381103">
                <a:moveTo>
                  <a:pt x="1463201" y="0"/>
                </a:moveTo>
                <a:lnTo>
                  <a:pt x="0" y="4381103"/>
                </a:lnTo>
                <a:lnTo>
                  <a:pt x="1463201" y="4381103"/>
                </a:lnTo>
                <a:close/>
              </a:path>
            </a:pathLst>
          </a:cu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800" dirty="0"/>
          </a:p>
        </p:txBody>
      </p:sp>
      <p:sp>
        <p:nvSpPr>
          <p:cNvPr id="9" name="Freeform 8"/>
          <p:cNvSpPr/>
          <p:nvPr userDrawn="1"/>
        </p:nvSpPr>
        <p:spPr>
          <a:xfrm rot="5400000" flipV="1">
            <a:off x="4457153" y="-1231349"/>
            <a:ext cx="3277705" cy="12192004"/>
          </a:xfrm>
          <a:custGeom>
            <a:avLst/>
            <a:gdLst>
              <a:gd name="connsiteX0" fmla="*/ 0 w 3277705"/>
              <a:gd name="connsiteY0" fmla="*/ 9144003 h 9144003"/>
              <a:gd name="connsiteX1" fmla="*/ 3277705 w 3277705"/>
              <a:gd name="connsiteY1" fmla="*/ 9144003 h 9144003"/>
              <a:gd name="connsiteX2" fmla="*/ 3277704 w 3277705"/>
              <a:gd name="connsiteY2" fmla="*/ 0 h 9144003"/>
              <a:gd name="connsiteX3" fmla="*/ 3053915 w 3277705"/>
              <a:gd name="connsiteY3" fmla="*/ 0 h 9144003"/>
            </a:gdLst>
            <a:ahLst/>
            <a:cxnLst>
              <a:cxn ang="0">
                <a:pos x="connsiteX0" y="connsiteY0"/>
              </a:cxn>
              <a:cxn ang="0">
                <a:pos x="connsiteX1" y="connsiteY1"/>
              </a:cxn>
              <a:cxn ang="0">
                <a:pos x="connsiteX2" y="connsiteY2"/>
              </a:cxn>
              <a:cxn ang="0">
                <a:pos x="connsiteX3" y="connsiteY3"/>
              </a:cxn>
            </a:cxnLst>
            <a:rect l="l" t="t" r="r" b="b"/>
            <a:pathLst>
              <a:path w="3277705" h="9144003">
                <a:moveTo>
                  <a:pt x="0" y="9144003"/>
                </a:moveTo>
                <a:lnTo>
                  <a:pt x="3277705" y="9144003"/>
                </a:lnTo>
                <a:lnTo>
                  <a:pt x="3277704" y="0"/>
                </a:lnTo>
                <a:lnTo>
                  <a:pt x="3053915" y="0"/>
                </a:lnTo>
                <a:close/>
              </a:path>
            </a:pathLst>
          </a:cu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800" dirty="0"/>
          </a:p>
        </p:txBody>
      </p:sp>
      <p:sp>
        <p:nvSpPr>
          <p:cNvPr id="3" name="Footer Placeholder 2"/>
          <p:cNvSpPr>
            <a:spLocks noGrp="1"/>
          </p:cNvSpPr>
          <p:nvPr>
            <p:ph type="ftr" sz="quarter" idx="11"/>
          </p:nvPr>
        </p:nvSpPr>
        <p:spPr/>
        <p:txBody>
          <a:bodyPr/>
          <a:lstStyle/>
          <a:p>
            <a:r>
              <a:rPr lang="en-US"/>
              <a:t>Name of Initiative</a:t>
            </a:r>
          </a:p>
        </p:txBody>
      </p:sp>
      <p:sp>
        <p:nvSpPr>
          <p:cNvPr id="4" name="Slide Number Placeholder 3"/>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009430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3" name="Freeform 12"/>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Tree>
    <p:extLst>
      <p:ext uri="{BB962C8B-B14F-4D97-AF65-F5344CB8AC3E}">
        <p14:creationId xmlns:p14="http://schemas.microsoft.com/office/powerpoint/2010/main" val="263689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3" name="Freeform 12"/>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Tree>
    <p:extLst>
      <p:ext uri="{BB962C8B-B14F-4D97-AF65-F5344CB8AC3E}">
        <p14:creationId xmlns:p14="http://schemas.microsoft.com/office/powerpoint/2010/main" val="195369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3344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Emphasis">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503505"/>
            <a:ext cx="12192000" cy="384735"/>
          </a:xfrm>
          <a:prstGeom prst="rect">
            <a:avLst/>
          </a:prstGeom>
          <a:solidFill>
            <a:srgbClr val="003D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C77"/>
              </a:solidFill>
            </a:endParaRPr>
          </a:p>
        </p:txBody>
      </p:sp>
      <p:sp>
        <p:nvSpPr>
          <p:cNvPr id="8" name="Freeform 7"/>
          <p:cNvSpPr/>
          <p:nvPr userDrawn="1"/>
        </p:nvSpPr>
        <p:spPr>
          <a:xfrm>
            <a:off x="0" y="6503505"/>
            <a:ext cx="2133600" cy="384735"/>
          </a:xfrm>
          <a:custGeom>
            <a:avLst/>
            <a:gdLst>
              <a:gd name="connsiteX0" fmla="*/ 0 w 1600200"/>
              <a:gd name="connsiteY0" fmla="*/ 0 h 384735"/>
              <a:gd name="connsiteX1" fmla="*/ 1472137 w 1600200"/>
              <a:gd name="connsiteY1" fmla="*/ 0 h 384735"/>
              <a:gd name="connsiteX2" fmla="*/ 1600200 w 1600200"/>
              <a:gd name="connsiteY2" fmla="*/ 384735 h 384735"/>
              <a:gd name="connsiteX3" fmla="*/ 0 w 1600200"/>
              <a:gd name="connsiteY3" fmla="*/ 384735 h 384735"/>
            </a:gdLst>
            <a:ahLst/>
            <a:cxnLst>
              <a:cxn ang="0">
                <a:pos x="connsiteX0" y="connsiteY0"/>
              </a:cxn>
              <a:cxn ang="0">
                <a:pos x="connsiteX1" y="connsiteY1"/>
              </a:cxn>
              <a:cxn ang="0">
                <a:pos x="connsiteX2" y="connsiteY2"/>
              </a:cxn>
              <a:cxn ang="0">
                <a:pos x="connsiteX3" y="connsiteY3"/>
              </a:cxn>
            </a:cxnLst>
            <a:rect l="l" t="t" r="r" b="b"/>
            <a:pathLst>
              <a:path w="1600200" h="384735">
                <a:moveTo>
                  <a:pt x="0" y="0"/>
                </a:moveTo>
                <a:lnTo>
                  <a:pt x="1472137" y="0"/>
                </a:lnTo>
                <a:lnTo>
                  <a:pt x="1600200" y="384735"/>
                </a:lnTo>
                <a:lnTo>
                  <a:pt x="0" y="384735"/>
                </a:lnTo>
                <a:close/>
              </a:path>
            </a:pathLst>
          </a:cu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5" name="Footer Placeholder 4"/>
          <p:cNvSpPr>
            <a:spLocks noGrp="1"/>
          </p:cNvSpPr>
          <p:nvPr>
            <p:ph type="ftr" sz="quarter" idx="11"/>
          </p:nvPr>
        </p:nvSpPr>
        <p:spPr/>
        <p:txBody>
          <a:bodyPr/>
          <a:lstStyle/>
          <a:p>
            <a:r>
              <a:rPr lang="en-US" dirty="0"/>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pic>
        <p:nvPicPr>
          <p:cNvPr id="10" name="Picture 9"/>
          <p:cNvPicPr>
            <a:picLocks noChangeAspect="1"/>
          </p:cNvPicPr>
          <p:nvPr userDrawn="1"/>
        </p:nvPicPr>
        <p:blipFill>
          <a:blip r:embed="rId2"/>
          <a:stretch>
            <a:fillRect/>
          </a:stretch>
        </p:blipFill>
        <p:spPr>
          <a:xfrm>
            <a:off x="203203" y="6595711"/>
            <a:ext cx="1219259" cy="173098"/>
          </a:xfrm>
          <a:prstGeom prst="rect">
            <a:avLst/>
          </a:prstGeom>
        </p:spPr>
      </p:pic>
    </p:spTree>
    <p:extLst>
      <p:ext uri="{BB962C8B-B14F-4D97-AF65-F5344CB8AC3E}">
        <p14:creationId xmlns:p14="http://schemas.microsoft.com/office/powerpoint/2010/main" val="46880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14993" y="1709740"/>
            <a:ext cx="10515600" cy="2852737"/>
          </a:xfrm>
        </p:spPr>
        <p:txBody>
          <a:bodyPr anchor="b">
            <a:normAutofit/>
          </a:bodyPr>
          <a:lstStyle>
            <a:lvl1pPr>
              <a:defRPr sz="36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314993" y="4724401"/>
            <a:ext cx="10515600" cy="513346"/>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Freeform 9"/>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6" name="Freeform 5"/>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Tree>
    <p:extLst>
      <p:ext uri="{BB962C8B-B14F-4D97-AF65-F5344CB8AC3E}">
        <p14:creationId xmlns:p14="http://schemas.microsoft.com/office/powerpoint/2010/main" val="112551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tent: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507831"/>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normAutofit/>
          </a:bodyPr>
          <a:lstStyle>
            <a:lvl1pPr marL="0" indent="0">
              <a:buNone/>
              <a:defRPr sz="14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9" y="2505075"/>
            <a:ext cx="5157787" cy="2289473"/>
          </a:xfrm>
        </p:spPr>
        <p:txBody>
          <a:bodyPr/>
          <a:lstStyle>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normAutofit/>
          </a:bodyPr>
          <a:lstStyle>
            <a:lvl1pPr marL="0" indent="0">
              <a:buNone/>
              <a:defRPr sz="14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2289473"/>
          </a:xfrm>
        </p:spPr>
        <p:txBody>
          <a:bodyPr/>
          <a:lstStyle>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r>
              <a:rPr lang="en-US"/>
              <a:t>Name of Initiative</a:t>
            </a:r>
          </a:p>
        </p:txBody>
      </p:sp>
      <p:sp>
        <p:nvSpPr>
          <p:cNvPr id="9" name="Slide Number Placeholder 8"/>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401381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3000"/>
            </a:lvl1pPr>
          </a:lstStyle>
          <a:p>
            <a:r>
              <a:rPr lang="en-US" dirty="0"/>
              <a:t>Click to edit Master title style</a:t>
            </a:r>
          </a:p>
        </p:txBody>
      </p:sp>
      <p:sp>
        <p:nvSpPr>
          <p:cNvPr id="3" name="Content Placeholder 2"/>
          <p:cNvSpPr>
            <a:spLocks noGrp="1"/>
          </p:cNvSpPr>
          <p:nvPr>
            <p:ph idx="1"/>
          </p:nvPr>
        </p:nvSpPr>
        <p:spPr>
          <a:xfrm>
            <a:off x="5183188" y="987427"/>
            <a:ext cx="6172200" cy="2289473"/>
          </a:xfrm>
        </p:spPr>
        <p:txBody>
          <a:bodyPr/>
          <a:lstStyle>
            <a:lvl1pPr>
              <a:defRPr sz="24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730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Footer Placeholder 5"/>
          <p:cNvSpPr>
            <a:spLocks noGrp="1"/>
          </p:cNvSpPr>
          <p:nvPr>
            <p:ph type="ftr" sz="quarter" idx="11"/>
          </p:nvPr>
        </p:nvSpPr>
        <p:spPr/>
        <p:txBody>
          <a:bodyPr/>
          <a:lstStyle/>
          <a:p>
            <a:r>
              <a:rPr lang="en-US"/>
              <a:t>Name of Initiative</a:t>
            </a:r>
          </a:p>
        </p:txBody>
      </p:sp>
      <p:sp>
        <p:nvSpPr>
          <p:cNvPr id="7" name="Slide Number Placeholder 6"/>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272636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a:t>Name of Initiative</a:t>
            </a:r>
          </a:p>
        </p:txBody>
      </p:sp>
      <p:sp>
        <p:nvSpPr>
          <p:cNvPr id="5" name="Slide Number Placeholder 4"/>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1387835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03505"/>
            <a:ext cx="12192000" cy="38473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C77"/>
              </a:solidFill>
            </a:endParaRPr>
          </a:p>
        </p:txBody>
      </p:sp>
      <p:sp>
        <p:nvSpPr>
          <p:cNvPr id="10" name="Freeform 9"/>
          <p:cNvSpPr/>
          <p:nvPr userDrawn="1"/>
        </p:nvSpPr>
        <p:spPr>
          <a:xfrm>
            <a:off x="0" y="6503505"/>
            <a:ext cx="2133600" cy="384735"/>
          </a:xfrm>
          <a:custGeom>
            <a:avLst/>
            <a:gdLst>
              <a:gd name="connsiteX0" fmla="*/ 0 w 1600200"/>
              <a:gd name="connsiteY0" fmla="*/ 0 h 384735"/>
              <a:gd name="connsiteX1" fmla="*/ 1472137 w 1600200"/>
              <a:gd name="connsiteY1" fmla="*/ 0 h 384735"/>
              <a:gd name="connsiteX2" fmla="*/ 1600200 w 1600200"/>
              <a:gd name="connsiteY2" fmla="*/ 384735 h 384735"/>
              <a:gd name="connsiteX3" fmla="*/ 0 w 1600200"/>
              <a:gd name="connsiteY3" fmla="*/ 384735 h 384735"/>
            </a:gdLst>
            <a:ahLst/>
            <a:cxnLst>
              <a:cxn ang="0">
                <a:pos x="connsiteX0" y="connsiteY0"/>
              </a:cxn>
              <a:cxn ang="0">
                <a:pos x="connsiteX1" y="connsiteY1"/>
              </a:cxn>
              <a:cxn ang="0">
                <a:pos x="connsiteX2" y="connsiteY2"/>
              </a:cxn>
              <a:cxn ang="0">
                <a:pos x="connsiteX3" y="connsiteY3"/>
              </a:cxn>
            </a:cxnLst>
            <a:rect l="l" t="t" r="r" b="b"/>
            <a:pathLst>
              <a:path w="1600200" h="384735">
                <a:moveTo>
                  <a:pt x="0" y="0"/>
                </a:moveTo>
                <a:lnTo>
                  <a:pt x="1472137" y="0"/>
                </a:lnTo>
                <a:lnTo>
                  <a:pt x="1600200" y="384735"/>
                </a:lnTo>
                <a:lnTo>
                  <a:pt x="0" y="384735"/>
                </a:lnTo>
                <a:close/>
              </a:path>
            </a:pathLst>
          </a:cu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2" name="Title Placeholder 1"/>
          <p:cNvSpPr>
            <a:spLocks noGrp="1"/>
          </p:cNvSpPr>
          <p:nvPr>
            <p:ph type="title"/>
          </p:nvPr>
        </p:nvSpPr>
        <p:spPr>
          <a:xfrm>
            <a:off x="563448" y="365127"/>
            <a:ext cx="10515600" cy="507831"/>
          </a:xfrm>
          <a:prstGeom prst="rect">
            <a:avLst/>
          </a:prstGeom>
        </p:spPr>
        <p:txBody>
          <a:bodyPr vert="horz" lIns="0" tIns="45720" rIns="0" bIns="45720" rtlCol="0" anchor="t" anchorCtr="0">
            <a:spAutoFit/>
          </a:bodyPr>
          <a:lstStyle/>
          <a:p>
            <a:r>
              <a:rPr lang="en-US" dirty="0"/>
              <a:t>Click to edit Master title style</a:t>
            </a:r>
          </a:p>
        </p:txBody>
      </p:sp>
      <p:sp>
        <p:nvSpPr>
          <p:cNvPr id="3" name="Text Placeholder 2"/>
          <p:cNvSpPr>
            <a:spLocks noGrp="1"/>
          </p:cNvSpPr>
          <p:nvPr>
            <p:ph type="body" idx="1"/>
          </p:nvPr>
        </p:nvSpPr>
        <p:spPr>
          <a:xfrm>
            <a:off x="563448" y="1330000"/>
            <a:ext cx="10515600" cy="2289473"/>
          </a:xfrm>
          <a:prstGeom prst="rect">
            <a:avLst/>
          </a:prstGeom>
        </p:spPr>
        <p:txBody>
          <a:bodyPr vert="horz" lIns="0" tIns="45720" rIns="0" bIns="4572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886700" y="6512014"/>
            <a:ext cx="4114800" cy="365125"/>
          </a:xfrm>
          <a:prstGeom prst="rect">
            <a:avLst/>
          </a:prstGeom>
        </p:spPr>
        <p:txBody>
          <a:bodyPr vert="horz" lIns="91440" tIns="45720" rIns="91440" bIns="45720" rtlCol="0" anchor="ctr"/>
          <a:lstStyle>
            <a:lvl1pPr algn="r">
              <a:defRPr sz="1000">
                <a:solidFill>
                  <a:srgbClr val="AFAFAF"/>
                </a:solidFill>
              </a:defRPr>
            </a:lvl1pPr>
          </a:lstStyle>
          <a:p>
            <a:r>
              <a:rPr lang="en-US" dirty="0"/>
              <a:t>Name of Initiative</a:t>
            </a:r>
          </a:p>
        </p:txBody>
      </p:sp>
      <p:sp>
        <p:nvSpPr>
          <p:cNvPr id="6" name="Slide Number Placeholder 5"/>
          <p:cNvSpPr>
            <a:spLocks noGrp="1"/>
          </p:cNvSpPr>
          <p:nvPr>
            <p:ph type="sldNum" sz="quarter" idx="4"/>
          </p:nvPr>
        </p:nvSpPr>
        <p:spPr>
          <a:xfrm>
            <a:off x="9258300" y="6138380"/>
            <a:ext cx="2743200" cy="365125"/>
          </a:xfrm>
          <a:prstGeom prst="rect">
            <a:avLst/>
          </a:prstGeom>
        </p:spPr>
        <p:txBody>
          <a:bodyPr vert="horz" lIns="91440" tIns="45720" rIns="91440" bIns="45720" rtlCol="0" anchor="ctr"/>
          <a:lstStyle>
            <a:lvl1pPr algn="r">
              <a:defRPr sz="1000" b="1">
                <a:solidFill>
                  <a:schemeClr val="tx1">
                    <a:tint val="75000"/>
                  </a:schemeClr>
                </a:solidFill>
              </a:defRPr>
            </a:lvl1pPr>
          </a:lstStyle>
          <a:p>
            <a:fld id="{68EE525B-90CE-4B14-91B6-1BFA233CFAA5}" type="slidenum">
              <a:rPr lang="en-US" smtClean="0"/>
              <a:pPr/>
              <a:t>‹#›</a:t>
            </a:fld>
            <a:endParaRPr lang="en-US" dirty="0"/>
          </a:p>
        </p:txBody>
      </p:sp>
      <p:pic>
        <p:nvPicPr>
          <p:cNvPr id="9" name="Picture 8"/>
          <p:cNvPicPr>
            <a:picLocks noChangeAspect="1"/>
          </p:cNvPicPr>
          <p:nvPr userDrawn="1"/>
        </p:nvPicPr>
        <p:blipFill>
          <a:blip r:embed="rId15"/>
          <a:stretch>
            <a:fillRect/>
          </a:stretch>
        </p:blipFill>
        <p:spPr>
          <a:xfrm>
            <a:off x="203203" y="6595711"/>
            <a:ext cx="1219259" cy="173098"/>
          </a:xfrm>
          <a:prstGeom prst="rect">
            <a:avLst/>
          </a:prstGeom>
        </p:spPr>
      </p:pic>
    </p:spTree>
    <p:extLst>
      <p:ext uri="{BB962C8B-B14F-4D97-AF65-F5344CB8AC3E}">
        <p14:creationId xmlns:p14="http://schemas.microsoft.com/office/powerpoint/2010/main" val="2273034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90000"/>
        </a:lnSpc>
        <a:spcBef>
          <a:spcPct val="0"/>
        </a:spcBef>
        <a:buNone/>
        <a:defRPr sz="3000" kern="1200">
          <a:solidFill>
            <a:srgbClr val="C5093B"/>
          </a:solidFill>
          <a:latin typeface="+mj-lt"/>
          <a:ea typeface="+mj-ea"/>
          <a:cs typeface="+mj-cs"/>
        </a:defRPr>
      </a:lvl1pPr>
    </p:titleStyle>
    <p:bodyStyle>
      <a:lvl1pPr marL="0" indent="0" algn="l" defTabSz="914400" rtl="0" eaLnBrk="1" latinLnBrk="0" hangingPunct="1">
        <a:lnSpc>
          <a:spcPct val="114000"/>
        </a:lnSpc>
        <a:spcBef>
          <a:spcPts val="800"/>
        </a:spcBef>
        <a:spcAft>
          <a:spcPts val="200"/>
        </a:spcAft>
        <a:buFont typeface="Arial" panose="020B0604020202020204" pitchFamily="34" charset="0"/>
        <a:buNone/>
        <a:defRPr sz="2400" kern="1200">
          <a:solidFill>
            <a:schemeClr val="tx2"/>
          </a:solidFill>
          <a:latin typeface="+mn-lt"/>
          <a:ea typeface="+mn-ea"/>
          <a:cs typeface="+mn-cs"/>
        </a:defRPr>
      </a:lvl1pPr>
      <a:lvl2pPr marL="4572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2pPr>
      <a:lvl3pPr marL="9144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3pPr>
      <a:lvl4pPr marL="13716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4pPr>
      <a:lvl5pPr marL="18288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a:spLocks noGrp="1"/>
          </p:cNvSpPr>
          <p:nvPr>
            <p:ph type="title"/>
          </p:nvPr>
        </p:nvSpPr>
        <p:spPr>
          <a:xfrm>
            <a:off x="2510246" y="1633540"/>
            <a:ext cx="4728755" cy="2938461"/>
          </a:xfrm>
        </p:spPr>
        <p:txBody>
          <a:bodyPr/>
          <a:lstStyle/>
          <a:p>
            <a:pPr lvl="0"/>
            <a:r>
              <a:rPr lang="en-US" dirty="0"/>
              <a:t>2</a:t>
            </a:r>
            <a:r>
              <a:rPr lang="en-US" dirty="0" smtClean="0"/>
              <a:t>. Book-Equity (Compustat)</a:t>
            </a:r>
            <a:br>
              <a:rPr lang="en-US" dirty="0" smtClean="0"/>
            </a:br>
            <a:endParaRPr lang="en-US" sz="2800" dirty="0"/>
          </a:p>
        </p:txBody>
      </p:sp>
      <p:sp>
        <p:nvSpPr>
          <p:cNvPr id="8" name="Text Placeholder 1"/>
          <p:cNvSpPr>
            <a:spLocks noGrp="1"/>
          </p:cNvSpPr>
          <p:nvPr>
            <p:ph type="body" idx="1"/>
          </p:nvPr>
        </p:nvSpPr>
        <p:spPr>
          <a:xfrm>
            <a:off x="2510246" y="4724401"/>
            <a:ext cx="5185955" cy="513346"/>
          </a:xfrm>
        </p:spPr>
        <p:txBody>
          <a:bodyPr/>
          <a:lstStyle/>
          <a:p>
            <a:endParaRPr lang="en-US" dirty="0"/>
          </a:p>
        </p:txBody>
      </p:sp>
    </p:spTree>
    <p:extLst>
      <p:ext uri="{BB962C8B-B14F-4D97-AF65-F5344CB8AC3E}">
        <p14:creationId xmlns:p14="http://schemas.microsoft.com/office/powerpoint/2010/main" val="1322171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7"/>
            <a:ext cx="7886700" cy="507831"/>
          </a:xfrm>
        </p:spPr>
        <p:txBody>
          <a:bodyPr/>
          <a:lstStyle/>
          <a:p>
            <a:r>
              <a:rPr lang="en-US" dirty="0" smtClean="0"/>
              <a:t>Book Equity (Compustat)</a:t>
            </a: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2</a:t>
            </a:fld>
            <a:endParaRPr lang="en-US">
              <a:solidFill>
                <a:srgbClr val="2D2C41">
                  <a:tint val="75000"/>
                </a:srgbClr>
              </a:solidFill>
              <a:latin typeface="Arial"/>
            </a:endParaRPr>
          </a:p>
        </p:txBody>
      </p:sp>
      <p:sp>
        <p:nvSpPr>
          <p:cNvPr id="3" name="Content Placeholder 2"/>
          <p:cNvSpPr>
            <a:spLocks noGrp="1"/>
          </p:cNvSpPr>
          <p:nvPr>
            <p:ph idx="1"/>
          </p:nvPr>
        </p:nvSpPr>
        <p:spPr>
          <a:xfrm>
            <a:off x="2209800" y="1219200"/>
            <a:ext cx="7886700" cy="3828164"/>
          </a:xfrm>
        </p:spPr>
        <p:txBody>
          <a:bodyPr/>
          <a:lstStyle/>
          <a:p>
            <a:pPr marL="285750" indent="-285750">
              <a:buFont typeface="Arial" panose="020B0604020202020204" pitchFamily="34" charset="0"/>
              <a:buChar char="•"/>
            </a:pPr>
            <a:r>
              <a:rPr lang="en-US" sz="2000" dirty="0"/>
              <a:t>Compustat </a:t>
            </a:r>
            <a:r>
              <a:rPr lang="en-US" sz="2000" dirty="0" err="1"/>
              <a:t>XpressFeed</a:t>
            </a:r>
            <a:r>
              <a:rPr lang="en-US" sz="2000" dirty="0"/>
              <a:t> (annual data</a:t>
            </a:r>
            <a:r>
              <a:rPr lang="en-US" sz="2000" dirty="0"/>
              <a:t>). </a:t>
            </a:r>
            <a:endParaRPr lang="en-US" sz="2000" dirty="0"/>
          </a:p>
          <a:p>
            <a:pPr marL="285750" indent="-285750">
              <a:buFont typeface="Arial" panose="020B0604020202020204" pitchFamily="34" charset="0"/>
              <a:buChar char="•"/>
            </a:pPr>
            <a:r>
              <a:rPr lang="en-US" sz="2000" i="1" dirty="0"/>
              <a:t>Book </a:t>
            </a:r>
            <a:r>
              <a:rPr lang="en-US" sz="2000" i="1" dirty="0"/>
              <a:t>Equity</a:t>
            </a:r>
            <a:r>
              <a:rPr lang="en-US" sz="2000" dirty="0"/>
              <a:t> </a:t>
            </a:r>
            <a:r>
              <a:rPr lang="en-US" sz="2000" dirty="0"/>
              <a:t>(book value of common shares) is </a:t>
            </a:r>
            <a:r>
              <a:rPr lang="en-US" sz="2000" dirty="0"/>
              <a:t>defined as </a:t>
            </a:r>
            <a:r>
              <a:rPr lang="en-US" sz="2000" dirty="0"/>
              <a:t>:</a:t>
            </a:r>
            <a:br>
              <a:rPr lang="en-US" sz="2000" dirty="0"/>
            </a:br>
            <a:r>
              <a:rPr lang="en-US" sz="2000" dirty="0"/>
              <a:t>	Book </a:t>
            </a:r>
            <a:r>
              <a:rPr lang="en-US" sz="2000" dirty="0"/>
              <a:t>value of stockholders' </a:t>
            </a:r>
            <a:r>
              <a:rPr lang="en-US" sz="2000" dirty="0"/>
              <a:t>equity</a:t>
            </a:r>
            <a:br>
              <a:rPr lang="en-US" sz="2000" dirty="0"/>
            </a:br>
            <a:r>
              <a:rPr lang="en-US" sz="2000" dirty="0"/>
              <a:t>	+ Balance </a:t>
            </a:r>
            <a:r>
              <a:rPr lang="en-US" sz="2000" dirty="0"/>
              <a:t>sheet deferred </a:t>
            </a:r>
            <a:r>
              <a:rPr lang="en-US" sz="2000" dirty="0"/>
              <a:t>taxes</a:t>
            </a:r>
            <a:r>
              <a:rPr lang="en-US" sz="2000" dirty="0"/>
              <a:t/>
            </a:r>
            <a:br>
              <a:rPr lang="en-US" sz="2000" dirty="0"/>
            </a:br>
            <a:r>
              <a:rPr lang="en-US" sz="2000" dirty="0"/>
              <a:t>	+ Investment </a:t>
            </a:r>
            <a:r>
              <a:rPr lang="en-US" sz="2000" dirty="0"/>
              <a:t>tax credit (if available</a:t>
            </a:r>
            <a:r>
              <a:rPr lang="en-US" sz="2000" dirty="0"/>
              <a:t>)</a:t>
            </a:r>
            <a:br>
              <a:rPr lang="en-US" sz="2000" dirty="0"/>
            </a:br>
            <a:r>
              <a:rPr lang="en-US" sz="2000" dirty="0"/>
              <a:t>	- Book </a:t>
            </a:r>
            <a:r>
              <a:rPr lang="en-US" sz="2000" dirty="0"/>
              <a:t>value of preferred stock. </a:t>
            </a:r>
            <a:endParaRPr lang="en-US" sz="2000" dirty="0"/>
          </a:p>
          <a:p>
            <a:pPr marL="285750" indent="-285750">
              <a:buFont typeface="Arial" panose="020B0604020202020204" pitchFamily="34" charset="0"/>
              <a:buChar char="•"/>
            </a:pPr>
            <a:r>
              <a:rPr lang="en-US" sz="2000" b="1" i="1" dirty="0"/>
              <a:t>Book </a:t>
            </a:r>
            <a:r>
              <a:rPr lang="en-US" sz="2000" b="1" i="1" dirty="0"/>
              <a:t>value of preferred stock </a:t>
            </a:r>
            <a:r>
              <a:rPr lang="en-US" sz="2000" b="1" i="1" dirty="0"/>
              <a:t>: </a:t>
            </a:r>
            <a:r>
              <a:rPr lang="en-US" sz="2000" dirty="0"/>
              <a:t> </a:t>
            </a:r>
            <a:br>
              <a:rPr lang="en-US" sz="2000" dirty="0"/>
            </a:br>
            <a:r>
              <a:rPr lang="en-US" sz="2000" dirty="0"/>
              <a:t>	the </a:t>
            </a:r>
            <a:r>
              <a:rPr lang="en-US" sz="2000" dirty="0"/>
              <a:t>redemption </a:t>
            </a:r>
            <a:r>
              <a:rPr lang="en-US" sz="2000" b="1" dirty="0"/>
              <a:t>or </a:t>
            </a:r>
            <a:r>
              <a:rPr lang="en-US" sz="2000" dirty="0"/>
              <a:t/>
            </a:r>
            <a:br>
              <a:rPr lang="en-US" sz="2000" dirty="0"/>
            </a:br>
            <a:r>
              <a:rPr lang="en-US" sz="2000" dirty="0"/>
              <a:t>	liquidation </a:t>
            </a:r>
            <a:r>
              <a:rPr lang="en-US" sz="2000" b="1" dirty="0"/>
              <a:t>or </a:t>
            </a:r>
            <a:r>
              <a:rPr lang="en-US" sz="2000" dirty="0"/>
              <a:t/>
            </a:r>
            <a:br>
              <a:rPr lang="en-US" sz="2000" dirty="0"/>
            </a:br>
            <a:r>
              <a:rPr lang="en-US" sz="2000" dirty="0"/>
              <a:t>	par </a:t>
            </a:r>
            <a:r>
              <a:rPr lang="en-US" sz="2000" dirty="0"/>
              <a:t>value of preferred stock (in that order). </a:t>
            </a:r>
            <a:endParaRPr lang="en-US" sz="2000" dirty="0"/>
          </a:p>
        </p:txBody>
      </p:sp>
    </p:spTree>
    <p:extLst>
      <p:ext uri="{BB962C8B-B14F-4D97-AF65-F5344CB8AC3E}">
        <p14:creationId xmlns:p14="http://schemas.microsoft.com/office/powerpoint/2010/main" val="2889595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7"/>
            <a:ext cx="7886700" cy="507831"/>
          </a:xfrm>
        </p:spPr>
        <p:txBody>
          <a:bodyPr/>
          <a:lstStyle/>
          <a:p>
            <a:r>
              <a:rPr lang="en-US" dirty="0" smtClean="0"/>
              <a:t>Book Equity (Compustat)</a:t>
            </a: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3</a:t>
            </a:fld>
            <a:endParaRPr lang="en-US">
              <a:solidFill>
                <a:srgbClr val="2D2C41">
                  <a:tint val="75000"/>
                </a:srgbClr>
              </a:solidFill>
              <a:latin typeface="Arial"/>
            </a:endParaRPr>
          </a:p>
        </p:txBody>
      </p:sp>
      <p:sp>
        <p:nvSpPr>
          <p:cNvPr id="3" name="Content Placeholder 2"/>
          <p:cNvSpPr>
            <a:spLocks noGrp="1"/>
          </p:cNvSpPr>
          <p:nvPr>
            <p:ph idx="1"/>
          </p:nvPr>
        </p:nvSpPr>
        <p:spPr>
          <a:xfrm>
            <a:off x="2209800" y="1219200"/>
            <a:ext cx="7886700" cy="443198"/>
          </a:xfrm>
        </p:spPr>
        <p:txBody>
          <a:bodyPr/>
          <a:lstStyle/>
          <a:p>
            <a:pPr marL="285750" indent="-285750">
              <a:buFont typeface="Arial" panose="020B0604020202020204" pitchFamily="34" charset="0"/>
              <a:buChar char="•"/>
            </a:pPr>
            <a:r>
              <a:rPr lang="en-US" sz="2000" dirty="0"/>
              <a:t>SAS Code</a:t>
            </a:r>
          </a:p>
        </p:txBody>
      </p:sp>
    </p:spTree>
    <p:extLst>
      <p:ext uri="{BB962C8B-B14F-4D97-AF65-F5344CB8AC3E}">
        <p14:creationId xmlns:p14="http://schemas.microsoft.com/office/powerpoint/2010/main" val="3089110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7"/>
            <a:ext cx="7886700" cy="507831"/>
          </a:xfrm>
        </p:spPr>
        <p:txBody>
          <a:bodyPr/>
          <a:lstStyle/>
          <a:p>
            <a:r>
              <a:rPr lang="en-US" dirty="0" smtClean="0"/>
              <a:t>Book Equity (Compustat)</a:t>
            </a: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4</a:t>
            </a:fld>
            <a:endParaRPr lang="en-US">
              <a:solidFill>
                <a:srgbClr val="2D2C41">
                  <a:tint val="75000"/>
                </a:srgbClr>
              </a:solidFill>
              <a:latin typeface="Arial"/>
            </a:endParaRPr>
          </a:p>
        </p:txBody>
      </p:sp>
      <p:pic>
        <p:nvPicPr>
          <p:cNvPr id="8" name="Picture 7"/>
          <p:cNvPicPr>
            <a:picLocks noChangeAspect="1"/>
          </p:cNvPicPr>
          <p:nvPr/>
        </p:nvPicPr>
        <p:blipFill rotWithShape="1">
          <a:blip r:embed="rId3"/>
          <a:srcRect l="16250" t="4814" r="57500" b="55186"/>
          <a:stretch/>
        </p:blipFill>
        <p:spPr>
          <a:xfrm>
            <a:off x="2897516" y="1007979"/>
            <a:ext cx="5984840" cy="4995379"/>
          </a:xfrm>
          <a:prstGeom prst="rect">
            <a:avLst/>
          </a:prstGeom>
        </p:spPr>
      </p:pic>
    </p:spTree>
    <p:extLst>
      <p:ext uri="{BB962C8B-B14F-4D97-AF65-F5344CB8AC3E}">
        <p14:creationId xmlns:p14="http://schemas.microsoft.com/office/powerpoint/2010/main" val="1025883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Wharton 2016 4:3">
  <a:themeElements>
    <a:clrScheme name="Wharton 2016">
      <a:dk1>
        <a:srgbClr val="2D2C41"/>
      </a:dk1>
      <a:lt1>
        <a:srgbClr val="FFFFFF"/>
      </a:lt1>
      <a:dk2>
        <a:srgbClr val="004785"/>
      </a:dk2>
      <a:lt2>
        <a:srgbClr val="EEEDEA"/>
      </a:lt2>
      <a:accent1>
        <a:srgbClr val="004785"/>
      </a:accent1>
      <a:accent2>
        <a:srgbClr val="A90533"/>
      </a:accent2>
      <a:accent3>
        <a:srgbClr val="026CB5"/>
      </a:accent3>
      <a:accent4>
        <a:srgbClr val="06AAFC"/>
      </a:accent4>
      <a:accent5>
        <a:srgbClr val="96227D"/>
      </a:accent5>
      <a:accent6>
        <a:srgbClr val="D7BC6A"/>
      </a:accent6>
      <a:hlink>
        <a:srgbClr val="06AAFC"/>
      </a:hlink>
      <a:folHlink>
        <a:srgbClr val="06AAFC"/>
      </a:folHlink>
    </a:clrScheme>
    <a:fontScheme name="Wharton 2016">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Words>
  <Application>Microsoft Office PowerPoint</Application>
  <PresentationFormat>Widescreen</PresentationFormat>
  <Paragraphs>19</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Garamond</vt:lpstr>
      <vt:lpstr>Wharton 2016 4:3</vt:lpstr>
      <vt:lpstr>2. Book-Equity (Compustat) </vt:lpstr>
      <vt:lpstr>Book Equity (Compustat)</vt:lpstr>
      <vt:lpstr>Book Equity (Compustat)</vt:lpstr>
      <vt:lpstr>Book Equity (Compustat)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Book-Equity (Compustat) </dc:title>
  <dc:creator>luisfe felipe</dc:creator>
  <cp:lastModifiedBy>luisfe felipe</cp:lastModifiedBy>
  <cp:revision>1</cp:revision>
  <dcterms:created xsi:type="dcterms:W3CDTF">2020-06-04T20:15:29Z</dcterms:created>
  <dcterms:modified xsi:type="dcterms:W3CDTF">2020-06-04T20:16:27Z</dcterms:modified>
</cp:coreProperties>
</file>