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8"/>
  </p:notesMasterIdLst>
  <p:handoutMasterIdLst>
    <p:handoutMasterId r:id="rId19"/>
  </p:handoutMasterIdLst>
  <p:sldIdLst>
    <p:sldId id="413" r:id="rId2"/>
    <p:sldId id="380" r:id="rId3"/>
    <p:sldId id="385" r:id="rId4"/>
    <p:sldId id="393" r:id="rId5"/>
    <p:sldId id="405" r:id="rId6"/>
    <p:sldId id="395" r:id="rId7"/>
    <p:sldId id="411" r:id="rId8"/>
    <p:sldId id="409" r:id="rId9"/>
    <p:sldId id="406" r:id="rId10"/>
    <p:sldId id="394" r:id="rId11"/>
    <p:sldId id="402" r:id="rId12"/>
    <p:sldId id="403" r:id="rId13"/>
    <p:sldId id="392" r:id="rId14"/>
    <p:sldId id="407" r:id="rId15"/>
    <p:sldId id="389" r:id="rId16"/>
    <p:sldId id="390" r:id="rId17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6B9"/>
    <a:srgbClr val="D8DAD7"/>
    <a:srgbClr val="B1B6AF"/>
    <a:srgbClr val="D6D3CB"/>
    <a:srgbClr val="D9D7D0"/>
    <a:srgbClr val="C6093B"/>
    <a:srgbClr val="AFAFAF"/>
    <a:srgbClr val="96227D"/>
    <a:srgbClr val="000000"/>
    <a:srgbClr val="A90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754" autoAdjust="0"/>
    <p:restoredTop sz="77483" autoAdjust="0"/>
  </p:normalViewPr>
  <p:slideViewPr>
    <p:cSldViewPr>
      <p:cViewPr varScale="1">
        <p:scale>
          <a:sx n="97" d="100"/>
          <a:sy n="97" d="100"/>
        </p:scale>
        <p:origin x="1616" y="200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86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sas.com/content/sgf/2014/09/26/encoding-helping-sas-speak-your-language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assoftware.github.io/saspy/api.html#sas-data-object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6802"/>
            <a:ext cx="7772400" cy="646331"/>
          </a:xfrm>
        </p:spPr>
        <p:txBody>
          <a:bodyPr/>
          <a:lstStyle/>
          <a:p>
            <a:r>
              <a:rPr lang="en-US" dirty="0"/>
              <a:t>Use SAS in Python: </a:t>
            </a:r>
            <a:r>
              <a:rPr lang="en-US" dirty="0" err="1"/>
              <a:t>SASPy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50202"/>
            <a:ext cx="7772400" cy="510396"/>
          </a:xfrm>
        </p:spPr>
        <p:txBody>
          <a:bodyPr/>
          <a:lstStyle/>
          <a:p>
            <a:r>
              <a:rPr lang="en-US" dirty="0"/>
              <a:t>Introduction (2)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F1234E8-750F-4515-8A7C-5BFB71D656FC}"/>
              </a:ext>
            </a:extLst>
          </p:cNvPr>
          <p:cNvSpPr txBox="1">
            <a:spLocks/>
          </p:cNvSpPr>
          <p:nvPr/>
        </p:nvSpPr>
        <p:spPr>
          <a:xfrm>
            <a:off x="683050" y="5486400"/>
            <a:ext cx="7772400" cy="915507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4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Eunji Oh, PhD</a:t>
            </a:r>
            <a:br>
              <a:rPr lang="en-US" dirty="0"/>
            </a:br>
            <a:r>
              <a:rPr lang="en-US" dirty="0"/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142414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A273F-0BE2-47E0-853C-6E3311A3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Data: SAS ↔ Pandas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E4D5-E654-4EBB-A33D-2A84119F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50688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Avoid converting a huge SAS dataset into a Pandas </a:t>
            </a:r>
            <a:r>
              <a:rPr lang="en-US" dirty="0" err="1"/>
              <a:t>DataFrame</a:t>
            </a:r>
            <a:r>
              <a:rPr lang="en-US" dirty="0"/>
              <a:t>, instead,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Run your SAS job behind the scene by using </a:t>
            </a:r>
            <a:r>
              <a:rPr lang="en-US" dirty="0">
                <a:solidFill>
                  <a:srgbClr val="00B0F0"/>
                </a:solidFill>
              </a:rPr>
              <a:t>‘submit’ </a:t>
            </a:r>
            <a:r>
              <a:rPr lang="en-US" dirty="0"/>
              <a:t>API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Convert only the reasonable size of SAS dataset into Pandas Data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When SAS dataset is huge, it is recommended to use </a:t>
            </a:r>
            <a:r>
              <a:rPr lang="en-US" dirty="0">
                <a:solidFill>
                  <a:srgbClr val="00B0F0"/>
                </a:solidFill>
              </a:rPr>
              <a:t>‘sd2df_CSV’ </a:t>
            </a:r>
            <a:r>
              <a:rPr lang="en-US" dirty="0"/>
              <a:t>method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 aware about encoding 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Generating a latin1 dataset from a utf8 source can raise a transcoding 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Currently, most WRDS SAS datasets have latin1 encoding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163FD-4836-4CAF-ABAA-1221FDC4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6C122-BC88-451E-BD07-81060D31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9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19D19-9A96-479C-B168-1E70A7284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Data: Encoding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596C6-D664-45FE-A670-BFD775025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3938194"/>
          </a:xfrm>
        </p:spPr>
        <p:txBody>
          <a:bodyPr/>
          <a:lstStyle/>
          <a:p>
            <a:r>
              <a:rPr lang="en-US" dirty="0"/>
              <a:t>How to resolve?</a:t>
            </a:r>
          </a:p>
          <a:p>
            <a:r>
              <a:rPr lang="en-US" dirty="0">
                <a:solidFill>
                  <a:srgbClr val="00B050"/>
                </a:solidFill>
              </a:rPr>
              <a:t>data </a:t>
            </a:r>
            <a:r>
              <a:rPr lang="en-US" dirty="0" err="1">
                <a:solidFill>
                  <a:srgbClr val="00B050"/>
                </a:solidFill>
              </a:rPr>
              <a:t>mylib.mydata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(encoding=latin1)</a:t>
            </a:r>
            <a:r>
              <a:rPr lang="en-US" dirty="0">
                <a:solidFill>
                  <a:srgbClr val="00B050"/>
                </a:solidFill>
              </a:rPr>
              <a:t>;</a:t>
            </a:r>
            <a:endParaRPr lang="en-US" dirty="0"/>
          </a:p>
          <a:p>
            <a:r>
              <a:rPr lang="en-US" dirty="0"/>
              <a:t>Or</a:t>
            </a:r>
          </a:p>
          <a:p>
            <a:r>
              <a:rPr lang="en-US" dirty="0" err="1">
                <a:solidFill>
                  <a:srgbClr val="00B050"/>
                </a:solidFill>
              </a:rPr>
              <a:t>libname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latlib</a:t>
            </a:r>
            <a:r>
              <a:rPr lang="en-US" dirty="0">
                <a:solidFill>
                  <a:srgbClr val="00B050"/>
                </a:solidFill>
              </a:rPr>
              <a:t> ‘~/</a:t>
            </a:r>
            <a:r>
              <a:rPr lang="en-US" dirty="0" err="1">
                <a:solidFill>
                  <a:srgbClr val="00B050"/>
                </a:solidFill>
              </a:rPr>
              <a:t>mysasdata</a:t>
            </a:r>
            <a:r>
              <a:rPr lang="en-US" dirty="0">
                <a:solidFill>
                  <a:srgbClr val="00B050"/>
                </a:solidFill>
              </a:rPr>
              <a:t>’ </a:t>
            </a:r>
            <a:r>
              <a:rPr lang="en-US" dirty="0" err="1">
                <a:solidFill>
                  <a:srgbClr val="00B050"/>
                </a:solidFill>
                <a:highlight>
                  <a:srgbClr val="FFFF00"/>
                </a:highlight>
              </a:rPr>
              <a:t>outencoding</a:t>
            </a:r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=latin1 </a:t>
            </a:r>
            <a:r>
              <a:rPr lang="en-US" dirty="0" err="1">
                <a:solidFill>
                  <a:srgbClr val="00B050"/>
                </a:solidFill>
                <a:highlight>
                  <a:srgbClr val="FFFF00"/>
                </a:highlight>
              </a:rPr>
              <a:t>inencoding</a:t>
            </a:r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=latin1</a:t>
            </a:r>
            <a:r>
              <a:rPr lang="en-US" dirty="0">
                <a:solidFill>
                  <a:srgbClr val="00B050"/>
                </a:solidFill>
              </a:rPr>
              <a:t>;</a:t>
            </a:r>
          </a:p>
          <a:p>
            <a:r>
              <a:rPr lang="en-US" dirty="0"/>
              <a:t>More info: </a:t>
            </a:r>
            <a:r>
              <a:rPr lang="en-US" dirty="0">
                <a:hlinkClick r:id="rId2"/>
              </a:rPr>
              <a:t>https://blogs.sas.com/content/sgf/2014/09/26/encoding-helping-sas-speak-your-language/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22F35-469F-4F90-8669-BD15890D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66087-3929-48D5-B6DA-3421654C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1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D6799-6DB2-4120-92D3-5B05E8B1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Jupyter Magic for SAS</a:t>
            </a:r>
          </a:p>
        </p:txBody>
      </p:sp>
      <p:pic>
        <p:nvPicPr>
          <p:cNvPr id="7" name="Content Placeholder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E78B550-7867-4C16-9D11-353A951E80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8" r="38252"/>
          <a:stretch/>
        </p:blipFill>
        <p:spPr>
          <a:xfrm>
            <a:off x="70736" y="1219200"/>
            <a:ext cx="4267201" cy="454701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41BDF-0021-4EB6-A427-26687364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04102-DE5E-45B7-8BAE-DC44CF46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A7DFF6E-79C0-4282-B18F-25243A2696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047"/>
          <a:stretch/>
        </p:blipFill>
        <p:spPr>
          <a:xfrm>
            <a:off x="4572000" y="1143000"/>
            <a:ext cx="4191000" cy="500085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05A446C-1B61-492A-A3B5-F5758687A97C}"/>
              </a:ext>
            </a:extLst>
          </p:cNvPr>
          <p:cNvSpPr/>
          <p:nvPr/>
        </p:nvSpPr>
        <p:spPr>
          <a:xfrm>
            <a:off x="457200" y="1243300"/>
            <a:ext cx="838200" cy="228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6C9C11-9BE7-426B-93DD-7DF38345EE81}"/>
              </a:ext>
            </a:extLst>
          </p:cNvPr>
          <p:cNvSpPr/>
          <p:nvPr/>
        </p:nvSpPr>
        <p:spPr>
          <a:xfrm>
            <a:off x="4953000" y="1233376"/>
            <a:ext cx="838200" cy="228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1B272F-0EDC-4678-81FB-B7F73DF78D0A}"/>
              </a:ext>
            </a:extLst>
          </p:cNvPr>
          <p:cNvCxnSpPr/>
          <p:nvPr/>
        </p:nvCxnSpPr>
        <p:spPr>
          <a:xfrm>
            <a:off x="4572000" y="1014526"/>
            <a:ext cx="0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A4D42AE-DE53-431E-BC7B-B2A09CE43B6A}"/>
              </a:ext>
            </a:extLst>
          </p:cNvPr>
          <p:cNvSpPr txBox="1"/>
          <p:nvPr/>
        </p:nvSpPr>
        <p:spPr>
          <a:xfrm>
            <a:off x="7620000" y="214526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SAS Log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B104725-0549-4BF5-9A85-57D5EA4BF4A7}"/>
              </a:ext>
            </a:extLst>
          </p:cNvPr>
          <p:cNvCxnSpPr>
            <a:cxnSpLocks/>
          </p:cNvCxnSpPr>
          <p:nvPr/>
        </p:nvCxnSpPr>
        <p:spPr>
          <a:xfrm flipH="1">
            <a:off x="7620000" y="2527574"/>
            <a:ext cx="533400" cy="965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908705F-EA1E-4F9C-A609-44C9F196F138}"/>
              </a:ext>
            </a:extLst>
          </p:cNvPr>
          <p:cNvSpPr txBox="1"/>
          <p:nvPr/>
        </p:nvSpPr>
        <p:spPr>
          <a:xfrm>
            <a:off x="2414435" y="214526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ODS Outputs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6553A72-89AC-4385-B3E1-5C874237B9D8}"/>
              </a:ext>
            </a:extLst>
          </p:cNvPr>
          <p:cNvCxnSpPr>
            <a:cxnSpLocks/>
          </p:cNvCxnSpPr>
          <p:nvPr/>
        </p:nvCxnSpPr>
        <p:spPr>
          <a:xfrm>
            <a:off x="2895600" y="25146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CFDDF58-3424-4F58-9156-D954F9C46CBC}"/>
              </a:ext>
            </a:extLst>
          </p:cNvPr>
          <p:cNvSpPr txBox="1"/>
          <p:nvPr/>
        </p:nvSpPr>
        <p:spPr>
          <a:xfrm>
            <a:off x="2362200" y="106680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Jupyter Magic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81650C7-FA14-4806-93D0-B3A0B2CDD142}"/>
              </a:ext>
            </a:extLst>
          </p:cNvPr>
          <p:cNvCxnSpPr>
            <a:cxnSpLocks/>
            <a:stCxn id="23" idx="1"/>
            <a:endCxn id="10" idx="3"/>
          </p:cNvCxnSpPr>
          <p:nvPr/>
        </p:nvCxnSpPr>
        <p:spPr>
          <a:xfrm flipH="1">
            <a:off x="1295400" y="1251466"/>
            <a:ext cx="1066800" cy="106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0E3185-2505-412E-81DC-BFABF5140A4B}"/>
              </a:ext>
            </a:extLst>
          </p:cNvPr>
          <p:cNvCxnSpPr>
            <a:cxnSpLocks/>
            <a:stCxn id="23" idx="3"/>
            <a:endCxn id="11" idx="1"/>
          </p:cNvCxnSpPr>
          <p:nvPr/>
        </p:nvCxnSpPr>
        <p:spPr>
          <a:xfrm>
            <a:off x="3983157" y="1251466"/>
            <a:ext cx="969843" cy="96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EC01E86C-5B65-4448-B822-85D166AE2EDA}"/>
              </a:ext>
            </a:extLst>
          </p:cNvPr>
          <p:cNvSpPr/>
          <p:nvPr/>
        </p:nvSpPr>
        <p:spPr>
          <a:xfrm>
            <a:off x="5262716" y="1260839"/>
            <a:ext cx="284042" cy="11021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E7B702F-19E3-496D-BFC7-85132DBA2E3E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5404737" y="952875"/>
            <a:ext cx="312447" cy="307964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7CE94A-3DDF-470E-85E0-476B5CAFAE51}"/>
              </a:ext>
            </a:extLst>
          </p:cNvPr>
          <p:cNvSpPr txBox="1"/>
          <p:nvPr/>
        </p:nvSpPr>
        <p:spPr>
          <a:xfrm>
            <a:off x="5638800" y="74804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The SAS session name</a:t>
            </a:r>
          </a:p>
        </p:txBody>
      </p:sp>
    </p:spTree>
    <p:extLst>
      <p:ext uri="{BB962C8B-B14F-4D97-AF65-F5344CB8AC3E}">
        <p14:creationId xmlns:p14="http://schemas.microsoft.com/office/powerpoint/2010/main" val="3752521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D226-D650-4295-B3ED-A209CA934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Jupyter Magic for 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35064-FBE6-4FEA-99BE-E02C42145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309616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Import </a:t>
            </a:r>
            <a:r>
              <a:rPr lang="en-US" dirty="0" err="1"/>
              <a:t>SASPy</a:t>
            </a:r>
            <a:r>
              <a:rPr lang="en-US" dirty="0"/>
              <a:t> and establish SAS Connection</a:t>
            </a:r>
          </a:p>
          <a:p>
            <a:pPr marL="457200" indent="-457200">
              <a:buAutoNum type="arabicPeriod"/>
            </a:pPr>
            <a:r>
              <a:rPr lang="en-US" dirty="0"/>
              <a:t>Start the code with </a:t>
            </a:r>
            <a:r>
              <a:rPr lang="en-US" dirty="0">
                <a:solidFill>
                  <a:schemeClr val="accent4"/>
                </a:solidFill>
              </a:rPr>
              <a:t>%%SAS </a:t>
            </a:r>
            <a:r>
              <a:rPr lang="en-US" dirty="0" err="1">
                <a:solidFill>
                  <a:schemeClr val="accent4"/>
                </a:solidFill>
              </a:rPr>
              <a:t>my_session</a:t>
            </a:r>
            <a:endParaRPr lang="en-US" dirty="0">
              <a:solidFill>
                <a:schemeClr val="accent4"/>
              </a:solidFill>
            </a:endParaRPr>
          </a:p>
          <a:p>
            <a:pPr marL="457200" indent="-457200">
              <a:buAutoNum type="arabicPeriod"/>
            </a:pPr>
            <a:r>
              <a:rPr lang="en-US" dirty="0"/>
              <a:t>Write </a:t>
            </a:r>
            <a:r>
              <a:rPr lang="en-US" dirty="0">
                <a:solidFill>
                  <a:srgbClr val="C00000"/>
                </a:solidFill>
              </a:rPr>
              <a:t>SAS code </a:t>
            </a:r>
            <a:r>
              <a:rPr lang="en-US" dirty="0"/>
              <a:t>(not Python) in the same cell</a:t>
            </a:r>
          </a:p>
          <a:p>
            <a:pPr marL="457200" indent="-457200">
              <a:buAutoNum type="arabicPeriod"/>
            </a:pPr>
            <a:r>
              <a:rPr lang="en-US" dirty="0"/>
              <a:t>The </a:t>
            </a:r>
            <a:r>
              <a:rPr lang="en-US" dirty="0" err="1"/>
              <a:t>Jupyter</a:t>
            </a:r>
            <a:r>
              <a:rPr lang="en-US" dirty="0"/>
              <a:t> Magic executes the code in the cell and returns SAS Log and Outputs</a:t>
            </a:r>
            <a:endParaRPr lang="en-US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04F7C-F113-426F-A0F1-915CA4F5D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7E1EA-AEC5-46AF-8C37-08E02743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0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7F1E-D82A-4467-AEBF-7F709DB8C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0D9E6-9AB8-4BE3-8D35-997886DFB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1819024"/>
          </a:xfrm>
        </p:spPr>
        <p:txBody>
          <a:bodyPr/>
          <a:lstStyle/>
          <a:p>
            <a:r>
              <a:rPr lang="en-US" dirty="0" err="1">
                <a:solidFill>
                  <a:srgbClr val="00B0F0"/>
                </a:solidFill>
              </a:rPr>
              <a:t>my_session.</a:t>
            </a:r>
            <a:r>
              <a:rPr lang="en-US" dirty="0" err="1"/>
              <a:t>endsas</a:t>
            </a:r>
            <a:r>
              <a:rPr lang="en-US" dirty="0"/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Works universally on any platform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Terminates the SAS subprocess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Make sure always run this method at the end of your SAS session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45860-BA71-4DB7-9D3B-DD9CBC75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DCF00-CC85-435D-902A-652CC141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0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63505-F910-4528-98FA-4815D0D6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D7A91-00A7-41D9-8D13-1D188980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3388941"/>
          </a:xfrm>
        </p:spPr>
        <p:txBody>
          <a:bodyPr/>
          <a:lstStyle/>
          <a:p>
            <a:r>
              <a:rPr lang="en-US" dirty="0" err="1"/>
              <a:t>SASPy</a:t>
            </a:r>
            <a:r>
              <a:rPr lang="en-US" dirty="0"/>
              <a:t> basic functions for data access and SAS job submission</a:t>
            </a:r>
          </a:p>
          <a:p>
            <a:r>
              <a:rPr lang="en-US" dirty="0" err="1"/>
              <a:t>Jupyter</a:t>
            </a:r>
            <a:r>
              <a:rPr lang="en-US" dirty="0"/>
              <a:t> Magic provides SAS-friendly developing environment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Next video</a:t>
            </a:r>
            <a:r>
              <a:rPr lang="en-US" dirty="0"/>
              <a:t>: An example </a:t>
            </a:r>
            <a:r>
              <a:rPr lang="en-US" dirty="0" err="1"/>
              <a:t>SASPy</a:t>
            </a:r>
            <a:r>
              <a:rPr lang="en-US" dirty="0"/>
              <a:t> application with WRDS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B487B-42BF-486A-BC22-60F71A90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D0C5D-8518-4865-92B6-694027F2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52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8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Agenda</a:t>
            </a:r>
          </a:p>
        </p:txBody>
      </p:sp>
      <p:sp>
        <p:nvSpPr>
          <p:cNvPr id="7" name="Subtitle 4"/>
          <p:cNvSpPr>
            <a:spLocks noGrp="1"/>
          </p:cNvSpPr>
          <p:nvPr>
            <p:ph idx="1"/>
          </p:nvPr>
        </p:nvSpPr>
        <p:spPr>
          <a:xfrm>
            <a:off x="422586" y="1328871"/>
            <a:ext cx="7886700" cy="892745"/>
          </a:xfrm>
        </p:spPr>
        <p:txBody>
          <a:bodyPr>
            <a:spAutoFit/>
          </a:bodyPr>
          <a:lstStyle/>
          <a:p>
            <a:pPr marL="0" indent="0">
              <a:lnSpc>
                <a:spcPct val="113000"/>
              </a:lnSpc>
              <a:buNone/>
            </a:pPr>
            <a:br>
              <a:rPr lang="en-US" cap="all" dirty="0">
                <a:solidFill>
                  <a:srgbClr val="06AAFC"/>
                </a:solidFill>
              </a:rPr>
            </a:br>
            <a:r>
              <a:rPr lang="en-US" cap="all" dirty="0" err="1"/>
              <a:t>SASPy</a:t>
            </a:r>
            <a:r>
              <a:rPr lang="en-US" cap="all" dirty="0"/>
              <a:t> BASIC FUNCTIONS / </a:t>
            </a:r>
            <a:r>
              <a:rPr lang="en-US" cap="all" dirty="0" err="1"/>
              <a:t>Jupyter</a:t>
            </a:r>
            <a:r>
              <a:rPr lang="en-US" cap="all" dirty="0"/>
              <a:t> magic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70714" y="3200400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>
                  <a:solidFill>
                    <a:schemeClr val="tx2"/>
                  </a:solidFill>
                </a:rPr>
                <a:t>SASPy</a:t>
              </a:r>
              <a:r>
                <a:rPr lang="en-US" sz="1400" dirty="0">
                  <a:solidFill>
                    <a:schemeClr val="tx2"/>
                  </a:solidFill>
                </a:rPr>
                <a:t> Basic Functions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70714" y="4112546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>
                  <a:solidFill>
                    <a:schemeClr val="tx2"/>
                  </a:solidFill>
                </a:rPr>
                <a:t>Jupyter</a:t>
              </a:r>
              <a:r>
                <a:rPr lang="en-US" sz="1400" dirty="0">
                  <a:solidFill>
                    <a:schemeClr val="tx2"/>
                  </a:solidFill>
                </a:rPr>
                <a:t> Magic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485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E3CB-BACB-4C79-9FA2-759CB593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SASPy</a:t>
            </a:r>
            <a:r>
              <a:rPr lang="en-US" dirty="0"/>
              <a:t> - Basic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C36EB-BC57-4109-BB15-482AFE555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521110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Start SAS session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Session configuration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Submit SAS jobs in a Python session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Print SAS log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See ODS tables/graphics in a Python 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Jupyter Magic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Convert </a:t>
            </a:r>
            <a:r>
              <a:rPr lang="en-US" dirty="0" err="1"/>
              <a:t>DataFrame</a:t>
            </a:r>
            <a:r>
              <a:rPr lang="en-US" dirty="0"/>
              <a:t> to SAS dataset and vice versa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sd2df(method=’CSV’) or sd2df_CSV() for reducing memory consumption, and speed up the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Transfer a python variable to SAS macro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DFA92-934D-4AEC-864A-0A23517E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5BE59-C789-4B13-A618-048F6090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6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F56D-653F-477F-93E1-9E470C76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SAS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9664B-5BF3-4B23-9C16-8FA7B671E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8"/>
            <a:ext cx="7886700" cy="5036700"/>
          </a:xfrm>
          <a:ln w="19050">
            <a:solidFill>
              <a:srgbClr val="7030A0"/>
            </a:solidFill>
          </a:ln>
        </p:spPr>
        <p:txBody>
          <a:bodyPr/>
          <a:lstStyle/>
          <a:p>
            <a:pPr marL="457200"/>
            <a:r>
              <a:rPr lang="fr-FR" b="1" dirty="0">
                <a:solidFill>
                  <a:srgbClr val="00B050"/>
                </a:solidFill>
              </a:rPr>
              <a:t>import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saspy</a:t>
            </a:r>
            <a:endParaRPr lang="fr-FR" dirty="0">
              <a:solidFill>
                <a:schemeClr val="tx1"/>
              </a:solidFill>
            </a:endParaRPr>
          </a:p>
          <a:p>
            <a:pPr marL="457200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#</a:t>
            </a:r>
            <a:r>
              <a:rPr lang="fr-FR" dirty="0" err="1">
                <a:solidFill>
                  <a:schemeClr val="bg1">
                    <a:lumMod val="75000"/>
                  </a:schemeClr>
                </a:solidFill>
              </a:rPr>
              <a:t>Connect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 to a default session, configuration </a:t>
            </a:r>
            <a:r>
              <a:rPr lang="fr-FR" dirty="0" err="1">
                <a:solidFill>
                  <a:schemeClr val="bg1">
                    <a:lumMod val="75000"/>
                  </a:schemeClr>
                </a:solidFill>
              </a:rPr>
              <a:t>from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 sascfg_personaly.py</a:t>
            </a:r>
            <a:br>
              <a:rPr lang="fr-FR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sas=</a:t>
            </a:r>
            <a:r>
              <a:rPr lang="fr-FR" dirty="0" err="1">
                <a:solidFill>
                  <a:schemeClr val="tx1"/>
                </a:solidFill>
              </a:rPr>
              <a:t>saspy.</a:t>
            </a:r>
            <a:r>
              <a:rPr lang="fr-FR" dirty="0" err="1">
                <a:solidFill>
                  <a:schemeClr val="accent3"/>
                </a:solidFill>
              </a:rPr>
              <a:t>SASsession</a:t>
            </a:r>
            <a:r>
              <a:rPr lang="fr-FR" dirty="0">
                <a:solidFill>
                  <a:schemeClr val="tx1"/>
                </a:solidFill>
              </a:rPr>
              <a:t>(</a:t>
            </a:r>
            <a:r>
              <a:rPr lang="fr-FR" dirty="0" err="1">
                <a:solidFill>
                  <a:schemeClr val="tx1"/>
                </a:solidFill>
              </a:rPr>
              <a:t>cfgname</a:t>
            </a:r>
            <a:r>
              <a:rPr lang="fr-FR" dirty="0">
                <a:solidFill>
                  <a:schemeClr val="tx1"/>
                </a:solidFill>
              </a:rPr>
              <a:t>=‘default’ )</a:t>
            </a:r>
          </a:p>
          <a:p>
            <a:pPr marL="457200"/>
            <a:endParaRPr lang="fr-FR" dirty="0">
              <a:solidFill>
                <a:schemeClr val="tx1"/>
              </a:solidFill>
            </a:endParaRPr>
          </a:p>
          <a:p>
            <a:pPr marL="457200"/>
            <a:endParaRPr lang="fr-FR" dirty="0">
              <a:solidFill>
                <a:schemeClr val="tx1"/>
              </a:solidFill>
            </a:endParaRPr>
          </a:p>
          <a:p>
            <a:pPr marL="457200"/>
            <a:endParaRPr lang="fr-FR" dirty="0">
              <a:solidFill>
                <a:schemeClr val="tx1"/>
              </a:solidFill>
            </a:endParaRPr>
          </a:p>
          <a:p>
            <a:pPr marL="457200"/>
            <a:r>
              <a:rPr lang="fr-FR" dirty="0" err="1">
                <a:solidFill>
                  <a:schemeClr val="tx1"/>
                </a:solidFill>
              </a:rPr>
              <a:t>sas.</a:t>
            </a:r>
            <a:r>
              <a:rPr lang="fr-FR" dirty="0" err="1">
                <a:solidFill>
                  <a:schemeClr val="accent3"/>
                </a:solidFill>
              </a:rPr>
              <a:t>assigned_librefs</a:t>
            </a:r>
            <a:r>
              <a:rPr lang="fr-FR" dirty="0">
                <a:solidFill>
                  <a:schemeClr val="accent3"/>
                </a:solidFill>
              </a:rPr>
              <a:t>() 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# shows </a:t>
            </a:r>
            <a:r>
              <a:rPr lang="fr-FR" dirty="0" err="1">
                <a:solidFill>
                  <a:schemeClr val="bg1">
                    <a:lumMod val="75000"/>
                  </a:schemeClr>
                </a:solidFill>
              </a:rPr>
              <a:t>assigned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bg1">
                    <a:lumMod val="75000"/>
                  </a:schemeClr>
                </a:solidFill>
              </a:rPr>
              <a:t>libraries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pPr marL="457200"/>
            <a:r>
              <a:rPr lang="fr-FR" dirty="0" err="1">
                <a:solidFill>
                  <a:schemeClr val="tx1"/>
                </a:solidFill>
              </a:rPr>
              <a:t>sas.</a:t>
            </a:r>
            <a:r>
              <a:rPr lang="fr-FR" dirty="0" err="1">
                <a:solidFill>
                  <a:schemeClr val="accent3"/>
                </a:solidFill>
              </a:rPr>
              <a:t>datasets</a:t>
            </a:r>
            <a:r>
              <a:rPr lang="fr-FR" dirty="0">
                <a:solidFill>
                  <a:schemeClr val="tx1"/>
                </a:solidFill>
              </a:rPr>
              <a:t>(</a:t>
            </a:r>
            <a:r>
              <a:rPr lang="fr-FR" dirty="0" err="1">
                <a:solidFill>
                  <a:schemeClr val="tx1"/>
                </a:solidFill>
              </a:rPr>
              <a:t>libref</a:t>
            </a:r>
            <a:r>
              <a:rPr lang="fr-FR" dirty="0">
                <a:solidFill>
                  <a:schemeClr val="tx1"/>
                </a:solidFill>
              </a:rPr>
              <a:t>=‘</a:t>
            </a:r>
            <a:r>
              <a:rPr lang="fr-FR" dirty="0" err="1">
                <a:solidFill>
                  <a:schemeClr val="tx1"/>
                </a:solidFill>
              </a:rPr>
              <a:t>library_name</a:t>
            </a:r>
            <a:r>
              <a:rPr lang="fr-FR" dirty="0">
                <a:solidFill>
                  <a:schemeClr val="tx1"/>
                </a:solidFill>
              </a:rPr>
              <a:t>’) 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fr-FR" dirty="0" err="1">
                <a:solidFill>
                  <a:schemeClr val="bg1">
                    <a:lumMod val="75000"/>
                  </a:schemeClr>
                </a:solidFill>
              </a:rPr>
              <a:t>equivalent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 to PROC DATASETS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C0CEF-41E2-478C-B740-0CD250868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37721-6138-45A7-A96D-22D00227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C9BAA8-2991-498C-B167-BBEB6340C708}"/>
              </a:ext>
            </a:extLst>
          </p:cNvPr>
          <p:cNvSpPr/>
          <p:nvPr/>
        </p:nvSpPr>
        <p:spPr>
          <a:xfrm>
            <a:off x="879786" y="2819400"/>
            <a:ext cx="491814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A3BB09-7ABA-4A78-888D-3BD7A0095DDB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1125693" y="3124200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D80145-BDB7-436F-8C0A-93811E42C601}"/>
              </a:ext>
            </a:extLst>
          </p:cNvPr>
          <p:cNvSpPr txBox="1"/>
          <p:nvPr/>
        </p:nvSpPr>
        <p:spPr>
          <a:xfrm>
            <a:off x="838200" y="3741003"/>
            <a:ext cx="2069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Set session name and establish a connection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D41262-C2AE-43F2-96BD-3E05D6E0C173}"/>
              </a:ext>
            </a:extLst>
          </p:cNvPr>
          <p:cNvCxnSpPr>
            <a:cxnSpLocks/>
          </p:cNvCxnSpPr>
          <p:nvPr/>
        </p:nvCxnSpPr>
        <p:spPr>
          <a:xfrm flipV="1">
            <a:off x="4572000" y="3138871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C954C0A-3647-4FB0-AB63-349F98D2C553}"/>
              </a:ext>
            </a:extLst>
          </p:cNvPr>
          <p:cNvSpPr txBox="1"/>
          <p:nvPr/>
        </p:nvSpPr>
        <p:spPr>
          <a:xfrm>
            <a:off x="3886200" y="3723382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Set session configuration options. Leave it blank to see all available options, or set </a:t>
            </a:r>
            <a:r>
              <a:rPr lang="en-US" sz="1600" dirty="0" err="1">
                <a:solidFill>
                  <a:srgbClr val="C00000"/>
                </a:solidFill>
              </a:rPr>
              <a:t>cfgname</a:t>
            </a:r>
            <a:r>
              <a:rPr lang="en-US" sz="1600" dirty="0">
                <a:solidFill>
                  <a:srgbClr val="00B0F0"/>
                </a:solidFill>
              </a:rPr>
              <a:t> parameter for other configurations </a:t>
            </a:r>
          </a:p>
        </p:txBody>
      </p:sp>
    </p:spTree>
    <p:extLst>
      <p:ext uri="{BB962C8B-B14F-4D97-AF65-F5344CB8AC3E}">
        <p14:creationId xmlns:p14="http://schemas.microsoft.com/office/powerpoint/2010/main" val="389509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997F-5AA0-436C-8D65-A6E66A41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session configuration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EFAF8-E29A-43C9-9AB9-67F3CA9D7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4301814" cy="517404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Type the session name in interpreter prompt</a:t>
            </a:r>
          </a:p>
          <a:p>
            <a:r>
              <a:rPr lang="en-US" sz="2000" dirty="0"/>
              <a:t>Example: WRDS Jupyter Lab Default configuration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STDIO (connect to local SAS in Linux)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SAS session encoding: latin1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Python encoding: latin_1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Output results format: Pandas </a:t>
            </a:r>
            <a:r>
              <a:rPr lang="en-US" dirty="0" err="1"/>
              <a:t>dataframe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Process </a:t>
            </a:r>
            <a:r>
              <a:rPr lang="en-US" dirty="0" err="1"/>
              <a:t>pid</a:t>
            </a:r>
            <a:r>
              <a:rPr lang="en-US" dirty="0"/>
              <a:t>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62D58-CC94-4DF8-AD09-7A18C82D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A6629-10D3-42AE-8CFC-DD5AB64E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8422BE-20B8-4EF2-8C74-23D6500E9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752600"/>
            <a:ext cx="3705225" cy="261937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3FF33D0-0E12-4F1C-862F-0C8C9ED90668}"/>
              </a:ext>
            </a:extLst>
          </p:cNvPr>
          <p:cNvCxnSpPr/>
          <p:nvPr/>
        </p:nvCxnSpPr>
        <p:spPr>
          <a:xfrm>
            <a:off x="2971800" y="1981200"/>
            <a:ext cx="1905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17E36-EEBA-4C8E-8BE4-12F454BA9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SASPy</a:t>
            </a:r>
            <a:r>
              <a:rPr lang="en-US" dirty="0"/>
              <a:t> SAS session default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8636-FE59-4929-9BEA-AA6FEB548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4346062"/>
          </a:xfrm>
        </p:spPr>
        <p:txBody>
          <a:bodyPr/>
          <a:lstStyle/>
          <a:p>
            <a:r>
              <a:rPr lang="en-US" dirty="0"/>
              <a:t>Windows PC</a:t>
            </a:r>
          </a:p>
          <a:p>
            <a:pPr marL="342900" indent="-342900">
              <a:buFontTx/>
              <a:buChar char="-"/>
            </a:pPr>
            <a:r>
              <a:rPr lang="en-US" sz="1800" dirty="0"/>
              <a:t>SAS windows, </a:t>
            </a:r>
            <a:r>
              <a:rPr lang="en-US" sz="1800" dirty="0">
                <a:solidFill>
                  <a:srgbClr val="00B0F0"/>
                </a:solidFill>
              </a:rPr>
              <a:t>wlatin-1</a:t>
            </a:r>
            <a:r>
              <a:rPr lang="en-US" sz="1800" dirty="0"/>
              <a:t> as a default encoding type</a:t>
            </a:r>
          </a:p>
          <a:p>
            <a:r>
              <a:rPr lang="en-US" dirty="0"/>
              <a:t>Linux Desktop</a:t>
            </a:r>
          </a:p>
          <a:p>
            <a:pPr marL="342900" indent="-342900">
              <a:buFontTx/>
              <a:buChar char="-"/>
            </a:pPr>
            <a:r>
              <a:rPr lang="en-US" sz="1800" dirty="0"/>
              <a:t>SAS </a:t>
            </a:r>
            <a:r>
              <a:rPr lang="en-US" sz="1800" dirty="0" err="1"/>
              <a:t>linux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F0"/>
                </a:solidFill>
              </a:rPr>
              <a:t>latin-1</a:t>
            </a:r>
            <a:r>
              <a:rPr lang="en-US" sz="1800" dirty="0"/>
              <a:t> as a default encoding type</a:t>
            </a:r>
          </a:p>
          <a:p>
            <a:r>
              <a:rPr lang="en-US" dirty="0"/>
              <a:t>WRDS server</a:t>
            </a:r>
          </a:p>
          <a:p>
            <a:pPr marL="342900" indent="-342900">
              <a:buFontTx/>
              <a:buChar char="-"/>
            </a:pPr>
            <a:r>
              <a:rPr lang="en-US" sz="1800" dirty="0"/>
              <a:t>WRDS server (WRDS cloud, WRDS Jupyter hub, and etc.)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SAS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latin-1</a:t>
            </a:r>
            <a:r>
              <a:rPr lang="en-US" dirty="0"/>
              <a:t> as a default encoding type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SAS u8, </a:t>
            </a:r>
            <a:r>
              <a:rPr lang="en-US" dirty="0">
                <a:solidFill>
                  <a:srgbClr val="00B0F0"/>
                </a:solidFill>
              </a:rPr>
              <a:t>utf-8</a:t>
            </a:r>
            <a:r>
              <a:rPr lang="en-US" dirty="0"/>
              <a:t> is also available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D4081-7BBE-417E-8B0C-1747F568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CB838-45A0-4D52-A1DC-ABADCF78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5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34195-75FB-4920-AC44-B9864E71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existing SAS library /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BA36-3880-4481-AA8A-F99AD2FA0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3645422"/>
          </a:xfrm>
          <a:ln w="19050">
            <a:solidFill>
              <a:srgbClr val="7030A0"/>
            </a:solidFill>
          </a:ln>
        </p:spPr>
        <p:txBody>
          <a:bodyPr/>
          <a:lstStyle/>
          <a:p>
            <a:pPr lvl="1"/>
            <a:r>
              <a:rPr lang="en-US" sz="2400" dirty="0" err="1">
                <a:solidFill>
                  <a:schemeClr val="tx1"/>
                </a:solidFill>
              </a:rPr>
              <a:t>sas.</a:t>
            </a:r>
            <a:r>
              <a:rPr lang="en-US" sz="2400" dirty="0" err="1">
                <a:solidFill>
                  <a:schemeClr val="accent3"/>
                </a:solidFill>
              </a:rPr>
              <a:t>saslib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tx1"/>
                </a:solidFill>
              </a:rPr>
              <a:t>libref</a:t>
            </a:r>
            <a:r>
              <a:rPr lang="en-US" sz="2400" dirty="0">
                <a:solidFill>
                  <a:schemeClr val="tx1"/>
                </a:solidFill>
              </a:rPr>
              <a:t>=‘home’, path=‘~’)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# Set </a:t>
            </a:r>
            <a:r>
              <a:rPr lang="en-US" sz="2400" dirty="0" err="1">
                <a:solidFill>
                  <a:schemeClr val="bg1">
                    <a:lumMod val="75000"/>
                  </a:schemeClr>
                </a:solidFill>
              </a:rPr>
              <a:t>libref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to home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hr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 err="1">
                <a:solidFill>
                  <a:schemeClr val="tx1"/>
                </a:solidFill>
              </a:rPr>
              <a:t>sas.</a:t>
            </a:r>
            <a:r>
              <a:rPr lang="en-US" sz="2400" dirty="0" err="1">
                <a:solidFill>
                  <a:schemeClr val="accent3"/>
                </a:solidFill>
              </a:rPr>
              <a:t>sasdata</a:t>
            </a:r>
            <a:r>
              <a:rPr lang="en-US" sz="2400" dirty="0">
                <a:solidFill>
                  <a:schemeClr val="tx1"/>
                </a:solidFill>
              </a:rPr>
              <a:t>(table=‘</a:t>
            </a:r>
            <a:r>
              <a:rPr lang="en-US" sz="2400" dirty="0" err="1">
                <a:solidFill>
                  <a:schemeClr val="tx1"/>
                </a:solidFill>
              </a:rPr>
              <a:t>tablename</a:t>
            </a:r>
            <a:r>
              <a:rPr lang="en-US" sz="2400" dirty="0">
                <a:solidFill>
                  <a:schemeClr val="tx1"/>
                </a:solidFill>
              </a:rPr>
              <a:t>’, </a:t>
            </a:r>
            <a:r>
              <a:rPr lang="en-US" sz="2400" dirty="0" err="1">
                <a:solidFill>
                  <a:schemeClr val="tx1"/>
                </a:solidFill>
              </a:rPr>
              <a:t>libref</a:t>
            </a:r>
            <a:r>
              <a:rPr lang="en-US" sz="2400" dirty="0">
                <a:solidFill>
                  <a:schemeClr val="tx1"/>
                </a:solidFill>
              </a:rPr>
              <a:t>='</a:t>
            </a:r>
            <a:r>
              <a:rPr lang="en-US" sz="2400" dirty="0" err="1">
                <a:solidFill>
                  <a:schemeClr val="tx1"/>
                </a:solidFill>
              </a:rPr>
              <a:t>mylibref</a:t>
            </a:r>
            <a:r>
              <a:rPr lang="en-US" sz="2400" dirty="0">
                <a:solidFill>
                  <a:schemeClr val="tx1"/>
                </a:solidFill>
              </a:rPr>
              <a:t>’)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hr.</a:t>
            </a:r>
            <a:r>
              <a:rPr lang="en-US" sz="2400" dirty="0" err="1">
                <a:solidFill>
                  <a:schemeClr val="accent3"/>
                </a:solidFill>
              </a:rPr>
              <a:t>columnInfo</a:t>
            </a:r>
            <a:r>
              <a:rPr lang="en-US" sz="2400" dirty="0">
                <a:solidFill>
                  <a:schemeClr val="tx1"/>
                </a:solidFill>
              </a:rPr>
              <a:t>()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# Column-level metadata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hr.</a:t>
            </a:r>
            <a:r>
              <a:rPr lang="en-US" sz="2400" dirty="0" err="1">
                <a:solidFill>
                  <a:schemeClr val="accent3"/>
                </a:solidFill>
              </a:rPr>
              <a:t>head</a:t>
            </a:r>
            <a:r>
              <a:rPr lang="en-US" sz="2400" dirty="0">
                <a:solidFill>
                  <a:schemeClr val="tx1"/>
                </a:solidFill>
              </a:rPr>
              <a:t>()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# First 5 observations shown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hr.</a:t>
            </a:r>
            <a:r>
              <a:rPr lang="en-US" sz="2400" dirty="0" err="1">
                <a:solidFill>
                  <a:schemeClr val="accent3"/>
                </a:solidFill>
              </a:rPr>
              <a:t>sort</a:t>
            </a:r>
            <a:r>
              <a:rPr lang="en-US" sz="2400" dirty="0">
                <a:solidFill>
                  <a:schemeClr val="tx1"/>
                </a:solidFill>
              </a:rPr>
              <a:t>(by=‘variable’,</a:t>
            </a:r>
            <a:r>
              <a:rPr lang="ko-KR" alt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out=‘</a:t>
            </a:r>
            <a:r>
              <a:rPr lang="en-US" sz="2400" dirty="0" err="1">
                <a:solidFill>
                  <a:schemeClr val="tx1"/>
                </a:solidFill>
              </a:rPr>
              <a:t>home.hr</a:t>
            </a:r>
            <a:r>
              <a:rPr lang="en-US" altLang="ko-KR" sz="2400" dirty="0">
                <a:solidFill>
                  <a:schemeClr val="tx1"/>
                </a:solidFill>
              </a:rPr>
              <a:t>’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# SAS proc sort equivalent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hr_df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 err="1">
                <a:solidFill>
                  <a:schemeClr val="tx1"/>
                </a:solidFill>
              </a:rPr>
              <a:t>hr.</a:t>
            </a:r>
            <a:r>
              <a:rPr lang="en-US" sz="2400" dirty="0" err="1">
                <a:solidFill>
                  <a:schemeClr val="accent3"/>
                </a:solidFill>
              </a:rPr>
              <a:t>to_df</a:t>
            </a:r>
            <a:r>
              <a:rPr lang="en-US" sz="2400" dirty="0">
                <a:solidFill>
                  <a:schemeClr val="tx1"/>
                </a:solidFill>
              </a:rPr>
              <a:t>()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# Convert to Pandas </a:t>
            </a:r>
            <a:r>
              <a:rPr lang="en-US" sz="2400" dirty="0" err="1">
                <a:solidFill>
                  <a:schemeClr val="bg1">
                    <a:lumMod val="75000"/>
                  </a:schemeClr>
                </a:solidFill>
              </a:rPr>
              <a:t>dataframe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B894F-BDDE-4DA3-8D7D-7DF3CAE1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1DCDD-DD1A-43D6-80C8-BA37DECFD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8A2EEE-4DA8-448C-8968-7701957C3B75}"/>
              </a:ext>
            </a:extLst>
          </p:cNvPr>
          <p:cNvSpPr/>
          <p:nvPr/>
        </p:nvSpPr>
        <p:spPr>
          <a:xfrm>
            <a:off x="422586" y="5036403"/>
            <a:ext cx="7886700" cy="124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</a:pPr>
            <a:r>
              <a:rPr lang="en-US" dirty="0">
                <a:solidFill>
                  <a:schemeClr val="tx2"/>
                </a:solidFill>
              </a:rPr>
              <a:t>Other methods: </a:t>
            </a:r>
            <a:r>
              <a:rPr lang="en-US" dirty="0" err="1">
                <a:solidFill>
                  <a:schemeClr val="accent3"/>
                </a:solidFill>
              </a:rPr>
              <a:t>add_vars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>
                <a:solidFill>
                  <a:schemeClr val="accent3"/>
                </a:solidFill>
              </a:rPr>
              <a:t>append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>
                <a:solidFill>
                  <a:schemeClr val="accent3"/>
                </a:solidFill>
              </a:rPr>
              <a:t>describe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>
                <a:solidFill>
                  <a:schemeClr val="accent3"/>
                </a:solidFill>
              </a:rPr>
              <a:t>where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>
                <a:solidFill>
                  <a:schemeClr val="accent3"/>
                </a:solidFill>
              </a:rPr>
              <a:t>hist</a:t>
            </a:r>
            <a:r>
              <a:rPr lang="en-US" dirty="0">
                <a:solidFill>
                  <a:schemeClr val="tx2"/>
                </a:solidFill>
              </a:rPr>
              <a:t> and etc.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sz="2000" dirty="0">
                <a:hlinkClick r:id="rId2"/>
              </a:rPr>
              <a:t>https://sassoftware.github.io/saspy/api.html#sas-data-object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2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F6D0-0610-4DC2-B98B-3A3C94A8D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a SAS job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F0080-67EB-4E6A-BFC2-A225CEA30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2125903"/>
          </a:xfrm>
          <a:ln w="19050">
            <a:solidFill>
              <a:srgbClr val="7030A0"/>
            </a:solidFill>
          </a:ln>
        </p:spPr>
        <p:txBody>
          <a:bodyPr/>
          <a:lstStyle/>
          <a:p>
            <a:pPr lvl="1"/>
            <a:r>
              <a:rPr lang="en-US" sz="2400" b="1" dirty="0">
                <a:solidFill>
                  <a:srgbClr val="00B050"/>
                </a:solidFill>
              </a:rPr>
              <a:t>from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1"/>
                </a:solidFill>
              </a:rPr>
              <a:t>IPython.</a:t>
            </a:r>
            <a:r>
              <a:rPr lang="en-US" sz="2400" dirty="0" err="1">
                <a:solidFill>
                  <a:schemeClr val="accent3"/>
                </a:solidFill>
              </a:rPr>
              <a:t>display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HTML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results = </a:t>
            </a:r>
            <a:r>
              <a:rPr lang="en-US" sz="2400" dirty="0" err="1">
                <a:solidFill>
                  <a:schemeClr val="tx1"/>
                </a:solidFill>
              </a:rPr>
              <a:t>sas.</a:t>
            </a:r>
            <a:r>
              <a:rPr lang="en-US" sz="2400" dirty="0" err="1">
                <a:solidFill>
                  <a:schemeClr val="accent3"/>
                </a:solidFill>
              </a:rPr>
              <a:t>submit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C00000"/>
                </a:solidFill>
              </a:rPr>
              <a:t>“your SAS code should be here”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HTLM(results[‘LST’])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# Print Result (ODS output)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print</a:t>
            </a:r>
            <a:r>
              <a:rPr lang="en-US" sz="2400" dirty="0">
                <a:solidFill>
                  <a:schemeClr val="tx1"/>
                </a:solidFill>
              </a:rPr>
              <a:t>(results[‘LOG’])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# Print SAS log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8B08B-528D-4489-B7A4-7D72D82E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0B22C-800B-40CE-95FF-9040689C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069919-80CA-4754-8383-5D2C03E92A57}"/>
              </a:ext>
            </a:extLst>
          </p:cNvPr>
          <p:cNvSpPr/>
          <p:nvPr/>
        </p:nvSpPr>
        <p:spPr>
          <a:xfrm>
            <a:off x="2133600" y="1981200"/>
            <a:ext cx="4572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83EE6E-4328-4336-9F10-BF51ED085692}"/>
              </a:ext>
            </a:extLst>
          </p:cNvPr>
          <p:cNvCxnSpPr>
            <a:cxnSpLocks/>
            <a:stCxn id="6" idx="0"/>
            <a:endCxn id="13" idx="1"/>
          </p:cNvCxnSpPr>
          <p:nvPr/>
        </p:nvCxnSpPr>
        <p:spPr>
          <a:xfrm flipV="1">
            <a:off x="2362200" y="1095723"/>
            <a:ext cx="1690777" cy="885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CA0184B-20C4-4B46-A30F-ABB2D58DD6C2}"/>
              </a:ext>
            </a:extLst>
          </p:cNvPr>
          <p:cNvSpPr txBox="1"/>
          <p:nvPr/>
        </p:nvSpPr>
        <p:spPr>
          <a:xfrm>
            <a:off x="4052977" y="911057"/>
            <a:ext cx="372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</a:rPr>
              <a:t>The connected SAS session name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70857F-0E1C-4B9B-9A56-B5F492FFB675}"/>
              </a:ext>
            </a:extLst>
          </p:cNvPr>
          <p:cNvSpPr/>
          <p:nvPr/>
        </p:nvSpPr>
        <p:spPr>
          <a:xfrm>
            <a:off x="422586" y="3837943"/>
            <a:ext cx="7886700" cy="2529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</a:pPr>
            <a:r>
              <a:rPr lang="en-US" dirty="0">
                <a:solidFill>
                  <a:schemeClr val="tx2"/>
                </a:solidFill>
              </a:rPr>
              <a:t>“</a:t>
            </a:r>
            <a:r>
              <a:rPr lang="en-US" dirty="0">
                <a:solidFill>
                  <a:srgbClr val="C00000"/>
                </a:solidFill>
              </a:rPr>
              <a:t>submit</a:t>
            </a:r>
            <a:r>
              <a:rPr lang="en-US" dirty="0">
                <a:solidFill>
                  <a:schemeClr val="tx2"/>
                </a:solidFill>
              </a:rPr>
              <a:t>” method runs a SAS job in the background (SAS batch mode – no real time logs)</a:t>
            </a:r>
          </a:p>
          <a:p>
            <a:pPr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</a:pPr>
            <a:r>
              <a:rPr lang="en-US" dirty="0">
                <a:solidFill>
                  <a:schemeClr val="tx2"/>
                </a:solidFill>
              </a:rPr>
              <a:t>Other methods:</a:t>
            </a:r>
          </a:p>
          <a:p>
            <a:pPr marL="952485" lvl="1" indent="-342900"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3"/>
                </a:solidFill>
              </a:rPr>
              <a:t>submitLOG</a:t>
            </a:r>
            <a:r>
              <a:rPr lang="en-US" dirty="0">
                <a:solidFill>
                  <a:schemeClr val="tx2"/>
                </a:solidFill>
              </a:rPr>
              <a:t>: submit a job and print LOG</a:t>
            </a:r>
          </a:p>
          <a:p>
            <a:pPr marL="952485" lvl="1" indent="-342900"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3"/>
                </a:solidFill>
              </a:rPr>
              <a:t>submitLST</a:t>
            </a:r>
            <a:r>
              <a:rPr lang="en-US" dirty="0">
                <a:solidFill>
                  <a:schemeClr val="tx2"/>
                </a:solidFill>
              </a:rPr>
              <a:t>: submit a job and show results (LST)</a:t>
            </a:r>
          </a:p>
        </p:txBody>
      </p:sp>
    </p:spTree>
    <p:extLst>
      <p:ext uri="{BB962C8B-B14F-4D97-AF65-F5344CB8AC3E}">
        <p14:creationId xmlns:p14="http://schemas.microsoft.com/office/powerpoint/2010/main" val="130905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8FA5-FF62-4BCC-94EB-BF8277184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Data Pandas ↔ 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CC910-5D78-487E-B922-9FD455201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8"/>
            <a:ext cx="6206814" cy="4194674"/>
          </a:xfrm>
        </p:spPr>
        <p:txBody>
          <a:bodyPr/>
          <a:lstStyle/>
          <a:p>
            <a:r>
              <a:rPr lang="en-US" dirty="0"/>
              <a:t>For small datasets: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sd2df : SAS dataset to Pandas </a:t>
            </a:r>
            <a:r>
              <a:rPr lang="en-US" dirty="0" err="1"/>
              <a:t>dataframe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df2sd: Pandas </a:t>
            </a:r>
            <a:r>
              <a:rPr lang="en-US" dirty="0" err="1"/>
              <a:t>dataframe</a:t>
            </a:r>
            <a:r>
              <a:rPr lang="en-US" dirty="0"/>
              <a:t> to SAS dataset</a:t>
            </a:r>
          </a:p>
          <a:p>
            <a:endParaRPr lang="en-US" dirty="0"/>
          </a:p>
          <a:p>
            <a:r>
              <a:rPr lang="en-US" dirty="0"/>
              <a:t>For large datasets: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sd2df_CSV: SAS to Pandas via CSV 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sd2df(method=“DISK”): SAS to Pandas via writing file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334C0-EFA9-4CE5-A746-25A4B0E6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FE92A-5AD3-4A7C-96E9-0C38D96E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9</a:t>
            </a:fld>
            <a:endParaRPr lang="en-US"/>
          </a:p>
        </p:txBody>
      </p:sp>
      <p:sp>
        <p:nvSpPr>
          <p:cNvPr id="18" name="Right Bracket 17">
            <a:extLst>
              <a:ext uri="{FF2B5EF4-FFF2-40B4-BE49-F238E27FC236}">
                <a16:creationId xmlns:a16="http://schemas.microsoft.com/office/drawing/2014/main" id="{848E7BE3-5618-4697-892C-3B8FFB80A8BB}"/>
              </a:ext>
            </a:extLst>
          </p:cNvPr>
          <p:cNvSpPr/>
          <p:nvPr/>
        </p:nvSpPr>
        <p:spPr>
          <a:xfrm>
            <a:off x="6553200" y="1447800"/>
            <a:ext cx="381000" cy="144780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16AE6D-EAED-47E1-B565-D2B236D26B2F}"/>
              </a:ext>
            </a:extLst>
          </p:cNvPr>
          <p:cNvSpPr txBox="1"/>
          <p:nvPr/>
        </p:nvSpPr>
        <p:spPr>
          <a:xfrm>
            <a:off x="6934200" y="1815667"/>
            <a:ext cx="1297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via </a:t>
            </a:r>
          </a:p>
          <a:p>
            <a:r>
              <a:rPr lang="en-US" dirty="0">
                <a:solidFill>
                  <a:schemeClr val="accent4"/>
                </a:solidFill>
              </a:rPr>
              <a:t>memory</a:t>
            </a:r>
          </a:p>
        </p:txBody>
      </p:sp>
      <p:sp>
        <p:nvSpPr>
          <p:cNvPr id="20" name="Right Bracket 19">
            <a:extLst>
              <a:ext uri="{FF2B5EF4-FFF2-40B4-BE49-F238E27FC236}">
                <a16:creationId xmlns:a16="http://schemas.microsoft.com/office/drawing/2014/main" id="{6CB8B00B-4C9B-47C5-8881-2B2D564FDE1B}"/>
              </a:ext>
            </a:extLst>
          </p:cNvPr>
          <p:cNvSpPr/>
          <p:nvPr/>
        </p:nvSpPr>
        <p:spPr>
          <a:xfrm>
            <a:off x="6583624" y="3733800"/>
            <a:ext cx="381000" cy="144780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FE4A0F-A67C-44F8-B3BA-D54C8BD12213}"/>
              </a:ext>
            </a:extLst>
          </p:cNvPr>
          <p:cNvSpPr txBox="1"/>
          <p:nvPr/>
        </p:nvSpPr>
        <p:spPr>
          <a:xfrm>
            <a:off x="6964624" y="4101667"/>
            <a:ext cx="17924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via </a:t>
            </a:r>
          </a:p>
          <a:p>
            <a:r>
              <a:rPr lang="en-US" dirty="0">
                <a:solidFill>
                  <a:schemeClr val="accent4"/>
                </a:solidFill>
              </a:rPr>
              <a:t>Proc Export</a:t>
            </a:r>
          </a:p>
          <a:p>
            <a:r>
              <a:rPr lang="en-US" dirty="0" err="1">
                <a:solidFill>
                  <a:schemeClr val="accent4"/>
                </a:solidFill>
              </a:rPr>
              <a:t>read_csv</a:t>
            </a:r>
            <a:r>
              <a:rPr lang="en-US" dirty="0">
                <a:solidFill>
                  <a:schemeClr val="accent4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954353367"/>
      </p:ext>
    </p:extLst>
  </p:cSld>
  <p:clrMapOvr>
    <a:masterClrMapping/>
  </p:clrMapOvr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33436</TotalTime>
  <Words>889</Words>
  <Application>Microsoft Macintosh PowerPoint</Application>
  <PresentationFormat>On-screen Show (4:3)</PresentationFormat>
  <Paragraphs>142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Garamond</vt:lpstr>
      <vt:lpstr>Wingdings</vt:lpstr>
      <vt:lpstr>Wharton 2016 4:3</vt:lpstr>
      <vt:lpstr>Use SAS in Python: SASPy </vt:lpstr>
      <vt:lpstr>Agenda</vt:lpstr>
      <vt:lpstr>SASPy - Basic Functions</vt:lpstr>
      <vt:lpstr>Start SAS session</vt:lpstr>
      <vt:lpstr>SAS session configuration check</vt:lpstr>
      <vt:lpstr>SASPy SAS session default configuration</vt:lpstr>
      <vt:lpstr>Accessing existing SAS library / datasets</vt:lpstr>
      <vt:lpstr>Submit a SAS job </vt:lpstr>
      <vt:lpstr>Converting Data Pandas ↔ SAS</vt:lpstr>
      <vt:lpstr>Converting Data: SAS ↔ Pandas</vt:lpstr>
      <vt:lpstr>Converting Data: Encoding issue</vt:lpstr>
      <vt:lpstr>Jupyter Magic for SAS</vt:lpstr>
      <vt:lpstr>Jupyter Magic for SAS</vt:lpstr>
      <vt:lpstr>End session</vt:lpstr>
      <vt:lpstr>Summary</vt:lpstr>
      <vt:lpstr>PowerPoint Presentation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Oh, Eunji</cp:lastModifiedBy>
  <cp:revision>625</cp:revision>
  <cp:lastPrinted>2012-04-12T19:17:32Z</cp:lastPrinted>
  <dcterms:created xsi:type="dcterms:W3CDTF">2012-04-03T15:29:58Z</dcterms:created>
  <dcterms:modified xsi:type="dcterms:W3CDTF">2020-06-22T15:13:53Z</dcterms:modified>
</cp:coreProperties>
</file>