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13"/>
  </p:notesMasterIdLst>
  <p:handoutMasterIdLst>
    <p:handoutMasterId r:id="rId14"/>
  </p:handoutMasterIdLst>
  <p:sldIdLst>
    <p:sldId id="413" r:id="rId2"/>
    <p:sldId id="380" r:id="rId3"/>
    <p:sldId id="384" r:id="rId4"/>
    <p:sldId id="400" r:id="rId5"/>
    <p:sldId id="397" r:id="rId6"/>
    <p:sldId id="398" r:id="rId7"/>
    <p:sldId id="391" r:id="rId8"/>
    <p:sldId id="399" r:id="rId9"/>
    <p:sldId id="408" r:id="rId10"/>
    <p:sldId id="389" r:id="rId11"/>
    <p:sldId id="390" r:id="rId12"/>
  </p:sldIdLst>
  <p:sldSz cx="9144000" cy="6858000" type="screen4x3"/>
  <p:notesSz cx="7010400" cy="92964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9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B6B9"/>
    <a:srgbClr val="D8DAD7"/>
    <a:srgbClr val="B1B6AF"/>
    <a:srgbClr val="D6D3CB"/>
    <a:srgbClr val="D9D7D0"/>
    <a:srgbClr val="C6093B"/>
    <a:srgbClr val="AFAFAF"/>
    <a:srgbClr val="96227D"/>
    <a:srgbClr val="000000"/>
    <a:srgbClr val="A90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0681" autoAdjust="0"/>
    <p:restoredTop sz="95732" autoAdjust="0"/>
  </p:normalViewPr>
  <p:slideViewPr>
    <p:cSldViewPr>
      <p:cViewPr varScale="1">
        <p:scale>
          <a:sx n="54" d="100"/>
          <a:sy n="54" d="100"/>
        </p:scale>
        <p:origin x="216" y="2496"/>
      </p:cViewPr>
      <p:guideLst>
        <p:guide orient="horz" pos="2160"/>
        <p:guide pos="9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05" d="100"/>
        <a:sy n="305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74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436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C604CD14-512E-4ED5-BC62-E538007162F6}" type="datetimeFigureOut">
              <a:rPr lang="en-US" smtClean="0"/>
              <a:t>6/22/20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436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20639290-6861-4206-AFE3-4D55B2340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05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F596556E-D92C-4943-8DC9-CB9A7CAB1341}" type="datetimeFigureOut">
              <a:rPr lang="en-US" smtClean="0"/>
              <a:t>6/22/20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068ADE0E-12BD-4DC4-8CFC-B74AF52C7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543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12" y="554100"/>
            <a:ext cx="2641600" cy="6493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815774"/>
            <a:ext cx="7772400" cy="646331"/>
          </a:xfrm>
        </p:spPr>
        <p:txBody>
          <a:bodyPr anchor="b">
            <a:spAutoFit/>
          </a:bodyPr>
          <a:lstStyle>
            <a:lvl1pPr algn="l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64028"/>
            <a:ext cx="7772400" cy="548483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125454"/>
            <a:ext cx="7772400" cy="513346"/>
          </a:xfrm>
        </p:spPr>
        <p:txBody>
          <a:bodyPr>
            <a:sp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</p:spTree>
    <p:extLst>
      <p:ext uri="{BB962C8B-B14F-4D97-AF65-F5344CB8AC3E}">
        <p14:creationId xmlns:p14="http://schemas.microsoft.com/office/powerpoint/2010/main" val="262218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586" y="304800"/>
            <a:ext cx="7886700" cy="5943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Wharton Research Data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2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0"/>
            <a:ext cx="9143999" cy="650350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solidFill>
            <a:schemeClr val="accent1">
              <a:alpha val="85000"/>
            </a:schemeClr>
          </a:solidFill>
        </p:spPr>
        <p:txBody>
          <a:bodyPr lIns="274320" tIns="274320" rIns="274320" bIns="274320"/>
          <a:lstStyle>
            <a:lvl1pPr marL="0" indent="0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Wharton Research Data Services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1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Wharton Research Data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87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an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 rot="10800000" flipV="1">
            <a:off x="0" y="2122400"/>
            <a:ext cx="1463201" cy="4381103"/>
          </a:xfrm>
          <a:custGeom>
            <a:avLst/>
            <a:gdLst>
              <a:gd name="connsiteX0" fmla="*/ 1463201 w 1463201"/>
              <a:gd name="connsiteY0" fmla="*/ 0 h 4381103"/>
              <a:gd name="connsiteX1" fmla="*/ 0 w 1463201"/>
              <a:gd name="connsiteY1" fmla="*/ 4381103 h 4381103"/>
              <a:gd name="connsiteX2" fmla="*/ 1463201 w 1463201"/>
              <a:gd name="connsiteY2" fmla="*/ 4381103 h 438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3201" h="4381103">
                <a:moveTo>
                  <a:pt x="1463201" y="0"/>
                </a:moveTo>
                <a:lnTo>
                  <a:pt x="0" y="4381103"/>
                </a:lnTo>
                <a:lnTo>
                  <a:pt x="1463201" y="4381103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9" name="Freeform 8"/>
          <p:cNvSpPr/>
          <p:nvPr userDrawn="1"/>
        </p:nvSpPr>
        <p:spPr>
          <a:xfrm rot="5400000" flipV="1">
            <a:off x="2933151" y="292651"/>
            <a:ext cx="3277705" cy="9144003"/>
          </a:xfrm>
          <a:custGeom>
            <a:avLst/>
            <a:gdLst>
              <a:gd name="connsiteX0" fmla="*/ 0 w 3277705"/>
              <a:gd name="connsiteY0" fmla="*/ 9144003 h 9144003"/>
              <a:gd name="connsiteX1" fmla="*/ 3277705 w 3277705"/>
              <a:gd name="connsiteY1" fmla="*/ 9144003 h 9144003"/>
              <a:gd name="connsiteX2" fmla="*/ 3277704 w 3277705"/>
              <a:gd name="connsiteY2" fmla="*/ 0 h 9144003"/>
              <a:gd name="connsiteX3" fmla="*/ 3053915 w 3277705"/>
              <a:gd name="connsiteY3" fmla="*/ 0 h 9144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7705" h="9144003">
                <a:moveTo>
                  <a:pt x="0" y="9144003"/>
                </a:moveTo>
                <a:lnTo>
                  <a:pt x="3277705" y="9144003"/>
                </a:lnTo>
                <a:lnTo>
                  <a:pt x="3277704" y="0"/>
                </a:lnTo>
                <a:lnTo>
                  <a:pt x="3053915" y="0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Wharton Research Data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8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 userDrawn="1"/>
        </p:nvSpPr>
        <p:spPr>
          <a:xfrm flipV="1">
            <a:off x="7570986" y="0"/>
            <a:ext cx="1573014" cy="4709905"/>
          </a:xfrm>
          <a:custGeom>
            <a:avLst/>
            <a:gdLst>
              <a:gd name="connsiteX0" fmla="*/ 0 w 1573014"/>
              <a:gd name="connsiteY0" fmla="*/ 4709905 h 4709905"/>
              <a:gd name="connsiteX1" fmla="*/ 1573014 w 1573014"/>
              <a:gd name="connsiteY1" fmla="*/ 4709905 h 4709905"/>
              <a:gd name="connsiteX2" fmla="*/ 1573014 w 1573014"/>
              <a:gd name="connsiteY2" fmla="*/ 0 h 470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014" h="4709905">
                <a:moveTo>
                  <a:pt x="0" y="4709905"/>
                </a:moveTo>
                <a:lnTo>
                  <a:pt x="1573014" y="4709905"/>
                </a:lnTo>
                <a:lnTo>
                  <a:pt x="1573014" y="0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815774"/>
            <a:ext cx="7772400" cy="646331"/>
          </a:xfrm>
        </p:spPr>
        <p:txBody>
          <a:bodyPr anchor="b">
            <a:spAutoFit/>
          </a:bodyPr>
          <a:lstStyle>
            <a:lvl1pPr algn="l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64028"/>
            <a:ext cx="7772400" cy="548483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125454"/>
            <a:ext cx="7772400" cy="513346"/>
          </a:xfrm>
        </p:spPr>
        <p:txBody>
          <a:bodyPr>
            <a:sp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12" y="554100"/>
            <a:ext cx="2641600" cy="64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241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 userDrawn="1"/>
        </p:nvSpPr>
        <p:spPr>
          <a:xfrm flipV="1">
            <a:off x="7570986" y="0"/>
            <a:ext cx="1573014" cy="4709905"/>
          </a:xfrm>
          <a:custGeom>
            <a:avLst/>
            <a:gdLst>
              <a:gd name="connsiteX0" fmla="*/ 0 w 1573014"/>
              <a:gd name="connsiteY0" fmla="*/ 4709905 h 4709905"/>
              <a:gd name="connsiteX1" fmla="*/ 1573014 w 1573014"/>
              <a:gd name="connsiteY1" fmla="*/ 4709905 h 4709905"/>
              <a:gd name="connsiteX2" fmla="*/ 1573014 w 1573014"/>
              <a:gd name="connsiteY2" fmla="*/ 0 h 470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014" h="4709905">
                <a:moveTo>
                  <a:pt x="0" y="4709905"/>
                </a:moveTo>
                <a:lnTo>
                  <a:pt x="1573014" y="4709905"/>
                </a:lnTo>
                <a:lnTo>
                  <a:pt x="1573014" y="0"/>
                </a:lnTo>
                <a:close/>
              </a:path>
            </a:pathLst>
          </a:cu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815774"/>
            <a:ext cx="7772400" cy="646331"/>
          </a:xfrm>
        </p:spPr>
        <p:txBody>
          <a:bodyPr anchor="b">
            <a:spAutoFit/>
          </a:bodyPr>
          <a:lstStyle>
            <a:lvl1pPr algn="l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64028"/>
            <a:ext cx="7772400" cy="548483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125454"/>
            <a:ext cx="7772400" cy="513346"/>
          </a:xfrm>
        </p:spPr>
        <p:txBody>
          <a:bodyPr>
            <a:sp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12" y="554100"/>
            <a:ext cx="2641600" cy="64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81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Wharton Research Data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Emphasi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03504"/>
            <a:ext cx="9144000" cy="384735"/>
          </a:xfrm>
          <a:prstGeom prst="rect">
            <a:avLst/>
          </a:prstGeom>
          <a:solidFill>
            <a:srgbClr val="003D7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002C77"/>
              </a:solidFill>
            </a:endParaRPr>
          </a:p>
        </p:txBody>
      </p:sp>
      <p:sp>
        <p:nvSpPr>
          <p:cNvPr id="8" name="Freeform 7"/>
          <p:cNvSpPr/>
          <p:nvPr userDrawn="1"/>
        </p:nvSpPr>
        <p:spPr>
          <a:xfrm>
            <a:off x="0" y="6503504"/>
            <a:ext cx="1600200" cy="384735"/>
          </a:xfrm>
          <a:custGeom>
            <a:avLst/>
            <a:gdLst>
              <a:gd name="connsiteX0" fmla="*/ 0 w 1600200"/>
              <a:gd name="connsiteY0" fmla="*/ 0 h 384735"/>
              <a:gd name="connsiteX1" fmla="*/ 1472137 w 1600200"/>
              <a:gd name="connsiteY1" fmla="*/ 0 h 384735"/>
              <a:gd name="connsiteX2" fmla="*/ 1600200 w 1600200"/>
              <a:gd name="connsiteY2" fmla="*/ 384735 h 384735"/>
              <a:gd name="connsiteX3" fmla="*/ 0 w 1600200"/>
              <a:gd name="connsiteY3" fmla="*/ 384735 h 384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200" h="384735">
                <a:moveTo>
                  <a:pt x="0" y="0"/>
                </a:moveTo>
                <a:lnTo>
                  <a:pt x="1472137" y="0"/>
                </a:lnTo>
                <a:lnTo>
                  <a:pt x="1600200" y="384735"/>
                </a:lnTo>
                <a:lnTo>
                  <a:pt x="0" y="384735"/>
                </a:lnTo>
                <a:close/>
              </a:path>
            </a:pathLst>
          </a:cu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Wharton Research Data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2" y="6595711"/>
            <a:ext cx="914444" cy="17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3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245" y="1709739"/>
            <a:ext cx="7886700" cy="2852737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245" y="472440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Freeform 9"/>
          <p:cNvSpPr/>
          <p:nvPr userDrawn="1"/>
        </p:nvSpPr>
        <p:spPr>
          <a:xfrm flipV="1">
            <a:off x="7570986" y="0"/>
            <a:ext cx="1573014" cy="4709905"/>
          </a:xfrm>
          <a:custGeom>
            <a:avLst/>
            <a:gdLst>
              <a:gd name="connsiteX0" fmla="*/ 0 w 1573014"/>
              <a:gd name="connsiteY0" fmla="*/ 4709905 h 4709905"/>
              <a:gd name="connsiteX1" fmla="*/ 1573014 w 1573014"/>
              <a:gd name="connsiteY1" fmla="*/ 4709905 h 4709905"/>
              <a:gd name="connsiteX2" fmla="*/ 1573014 w 1573014"/>
              <a:gd name="connsiteY2" fmla="*/ 0 h 470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014" h="4709905">
                <a:moveTo>
                  <a:pt x="0" y="4709905"/>
                </a:moveTo>
                <a:lnTo>
                  <a:pt x="1573014" y="4709905"/>
                </a:lnTo>
                <a:lnTo>
                  <a:pt x="1573014" y="0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6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Wharton Research Data Services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3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2289473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Wharton Research Data Services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4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5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03504"/>
            <a:ext cx="9144000" cy="38473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002C77"/>
              </a:solidFill>
            </a:endParaRPr>
          </a:p>
        </p:txBody>
      </p:sp>
      <p:sp>
        <p:nvSpPr>
          <p:cNvPr id="10" name="Freeform 9"/>
          <p:cNvSpPr/>
          <p:nvPr userDrawn="1"/>
        </p:nvSpPr>
        <p:spPr>
          <a:xfrm>
            <a:off x="0" y="6503504"/>
            <a:ext cx="1600200" cy="384735"/>
          </a:xfrm>
          <a:custGeom>
            <a:avLst/>
            <a:gdLst>
              <a:gd name="connsiteX0" fmla="*/ 0 w 1600200"/>
              <a:gd name="connsiteY0" fmla="*/ 0 h 384735"/>
              <a:gd name="connsiteX1" fmla="*/ 1472137 w 1600200"/>
              <a:gd name="connsiteY1" fmla="*/ 0 h 384735"/>
              <a:gd name="connsiteX2" fmla="*/ 1600200 w 1600200"/>
              <a:gd name="connsiteY2" fmla="*/ 384735 h 384735"/>
              <a:gd name="connsiteX3" fmla="*/ 0 w 1600200"/>
              <a:gd name="connsiteY3" fmla="*/ 384735 h 384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200" h="384735">
                <a:moveTo>
                  <a:pt x="0" y="0"/>
                </a:moveTo>
                <a:lnTo>
                  <a:pt x="1472137" y="0"/>
                </a:lnTo>
                <a:lnTo>
                  <a:pt x="1600200" y="384735"/>
                </a:lnTo>
                <a:lnTo>
                  <a:pt x="0" y="384735"/>
                </a:lnTo>
                <a:close/>
              </a:path>
            </a:pathLst>
          </a:cu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2586" y="365126"/>
            <a:ext cx="7886700" cy="507831"/>
          </a:xfrm>
          <a:prstGeom prst="rect">
            <a:avLst/>
          </a:prstGeom>
        </p:spPr>
        <p:txBody>
          <a:bodyPr vert="horz" lIns="0" tIns="45720" rIns="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2586" y="1329999"/>
            <a:ext cx="7886700" cy="2289473"/>
          </a:xfrm>
          <a:prstGeom prst="rect">
            <a:avLst/>
          </a:prstGeom>
        </p:spPr>
        <p:txBody>
          <a:bodyPr vert="horz" lIns="0" tIns="45720" rIns="0" bIns="45720" rtlCol="0">
            <a:sp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15025" y="651201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Wharton Research Data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3725" y="613837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525B-90CE-4B14-91B6-1BFA233CFAA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52402" y="6595711"/>
            <a:ext cx="914444" cy="17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13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9" r:id="rId2"/>
    <p:sldLayoutId id="2147483720" r:id="rId3"/>
    <p:sldLayoutId id="2147483707" r:id="rId4"/>
    <p:sldLayoutId id="2147483708" r:id="rId5"/>
    <p:sldLayoutId id="2147483709" r:id="rId6"/>
    <p:sldLayoutId id="2147483710" r:id="rId7"/>
    <p:sldLayoutId id="2147483713" r:id="rId8"/>
    <p:sldLayoutId id="2147483711" r:id="rId9"/>
    <p:sldLayoutId id="2147483718" r:id="rId10"/>
    <p:sldLayoutId id="2147483714" r:id="rId11"/>
    <p:sldLayoutId id="2147483712" r:id="rId12"/>
    <p:sldLayoutId id="2147483717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rgbClr val="C5093B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assoftware.github.io/saspy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rds-jupyter.wharton.upenn.edu/" TargetMode="External"/><Relationship Id="rId2" Type="http://schemas.openxmlformats.org/officeDocument/2006/relationships/hyperlink" Target="https://wrds-www.wharton.upenn.edu/pages/support/programming-wrds/programming-python/jupyterhub-wrds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6802"/>
            <a:ext cx="7772400" cy="646331"/>
          </a:xfrm>
        </p:spPr>
        <p:txBody>
          <a:bodyPr/>
          <a:lstStyle/>
          <a:p>
            <a:r>
              <a:rPr lang="en-US" dirty="0"/>
              <a:t>Use SAS in Python: </a:t>
            </a:r>
            <a:r>
              <a:rPr lang="en-US" dirty="0" err="1"/>
              <a:t>SASPy</a:t>
            </a: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850202"/>
            <a:ext cx="7772400" cy="510396"/>
          </a:xfrm>
        </p:spPr>
        <p:txBody>
          <a:bodyPr/>
          <a:lstStyle/>
          <a:p>
            <a:r>
              <a:rPr lang="en-US" dirty="0"/>
              <a:t>Introduction (1)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211" y="1121988"/>
            <a:ext cx="4892077" cy="2422023"/>
          </a:xfrm>
          <a:prstGeom prst="rect">
            <a:avLst/>
          </a:prstGeom>
        </p:spPr>
      </p:pic>
      <p:sp>
        <p:nvSpPr>
          <p:cNvPr id="9" name="object 5"/>
          <p:cNvSpPr txBox="1"/>
          <p:nvPr/>
        </p:nvSpPr>
        <p:spPr>
          <a:xfrm>
            <a:off x="2286001" y="3157916"/>
            <a:ext cx="495300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solidFill>
                  <a:schemeClr val="bg1"/>
                </a:solidFill>
                <a:cs typeface="Calibri"/>
              </a:rPr>
              <a:t>WHARTON </a:t>
            </a:r>
            <a:r>
              <a:rPr sz="2000" spc="-15" dirty="0">
                <a:solidFill>
                  <a:schemeClr val="bg1"/>
                </a:solidFill>
                <a:cs typeface="Calibri"/>
              </a:rPr>
              <a:t>RESEARCH </a:t>
            </a:r>
            <a:r>
              <a:rPr sz="2000" spc="-145" dirty="0">
                <a:solidFill>
                  <a:schemeClr val="bg1"/>
                </a:solidFill>
                <a:cs typeface="Calibri"/>
              </a:rPr>
              <a:t>DATA</a:t>
            </a:r>
            <a:r>
              <a:rPr sz="2000" spc="5" dirty="0">
                <a:solidFill>
                  <a:schemeClr val="bg1"/>
                </a:solidFill>
                <a:cs typeface="Calibri"/>
              </a:rPr>
              <a:t> </a:t>
            </a:r>
            <a:r>
              <a:rPr sz="2000" spc="-15" dirty="0">
                <a:solidFill>
                  <a:schemeClr val="bg1"/>
                </a:solidFill>
                <a:cs typeface="Calibri"/>
              </a:rPr>
              <a:t>SERVICES</a:t>
            </a:r>
            <a:endParaRPr sz="200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F1234E8-750F-4515-8A7C-5BFB71D656FC}"/>
              </a:ext>
            </a:extLst>
          </p:cNvPr>
          <p:cNvSpPr txBox="1">
            <a:spLocks/>
          </p:cNvSpPr>
          <p:nvPr/>
        </p:nvSpPr>
        <p:spPr>
          <a:xfrm>
            <a:off x="683050" y="5486400"/>
            <a:ext cx="7772400" cy="915507"/>
          </a:xfrm>
          <a:prstGeom prst="rect">
            <a:avLst/>
          </a:prstGeom>
        </p:spPr>
        <p:txBody>
          <a:bodyPr vert="horz" lIns="0" tIns="45720" rIns="0" bIns="45720" rtlCol="0">
            <a:sp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800"/>
              </a:spcBef>
              <a:spcAft>
                <a:spcPts val="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4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4000"/>
              </a:lnSpc>
              <a:spcBef>
                <a:spcPts val="8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4000"/>
              </a:lnSpc>
              <a:spcBef>
                <a:spcPts val="8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4000"/>
              </a:lnSpc>
              <a:spcBef>
                <a:spcPts val="8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4000"/>
              </a:lnSpc>
              <a:spcBef>
                <a:spcPts val="8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Eunji Oh, PhD</a:t>
            </a:r>
            <a:br>
              <a:rPr lang="en-US" dirty="0"/>
            </a:br>
            <a:r>
              <a:rPr lang="en-US" dirty="0"/>
              <a:t>June 2020</a:t>
            </a:r>
          </a:p>
        </p:txBody>
      </p:sp>
    </p:spTree>
    <p:extLst>
      <p:ext uri="{BB962C8B-B14F-4D97-AF65-F5344CB8AC3E}">
        <p14:creationId xmlns:p14="http://schemas.microsoft.com/office/powerpoint/2010/main" val="1424146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63505-F910-4528-98FA-4815D0D65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D7A91-00A7-41D9-8D13-1D1889802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86" y="1329999"/>
            <a:ext cx="7886700" cy="2675156"/>
          </a:xfrm>
        </p:spPr>
        <p:txBody>
          <a:bodyPr/>
          <a:lstStyle/>
          <a:p>
            <a:r>
              <a:rPr lang="en-US" dirty="0" err="1"/>
              <a:t>SASPy</a:t>
            </a:r>
            <a:r>
              <a:rPr lang="en-US" dirty="0"/>
              <a:t> could be useful for SAS users learning Python</a:t>
            </a:r>
          </a:p>
          <a:p>
            <a:r>
              <a:rPr lang="en-US" dirty="0" err="1"/>
              <a:t>SASPy</a:t>
            </a:r>
            <a:r>
              <a:rPr lang="en-US" dirty="0"/>
              <a:t> helps easily integrating SAS code in Python code</a:t>
            </a:r>
          </a:p>
          <a:p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Next video:</a:t>
            </a:r>
            <a:r>
              <a:rPr lang="en-US" dirty="0"/>
              <a:t> Useful </a:t>
            </a:r>
            <a:r>
              <a:rPr lang="en-US" dirty="0" err="1"/>
              <a:t>SASPy</a:t>
            </a:r>
            <a:r>
              <a:rPr lang="en-US" dirty="0"/>
              <a:t> functions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2B487B-42BF-486A-BC22-60F71A906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Wharton Research Data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1D0C5D-8518-4865-92B6-694027F29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52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228601"/>
            <a:ext cx="2895600" cy="7117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133600"/>
            <a:ext cx="4892077" cy="2422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28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Agenda</a:t>
            </a:r>
          </a:p>
        </p:txBody>
      </p:sp>
      <p:sp>
        <p:nvSpPr>
          <p:cNvPr id="7" name="Subtitle 4"/>
          <p:cNvSpPr>
            <a:spLocks noGrp="1"/>
          </p:cNvSpPr>
          <p:nvPr>
            <p:ph idx="1"/>
          </p:nvPr>
        </p:nvSpPr>
        <p:spPr>
          <a:xfrm>
            <a:off x="422586" y="1328871"/>
            <a:ext cx="7886700" cy="892745"/>
          </a:xfrm>
        </p:spPr>
        <p:txBody>
          <a:bodyPr>
            <a:spAutoFit/>
          </a:bodyPr>
          <a:lstStyle/>
          <a:p>
            <a:pPr marL="0" indent="0">
              <a:lnSpc>
                <a:spcPct val="113000"/>
              </a:lnSpc>
              <a:buNone/>
            </a:pPr>
            <a:br>
              <a:rPr lang="en-US" cap="all" dirty="0">
                <a:solidFill>
                  <a:srgbClr val="06AAFC"/>
                </a:solidFill>
              </a:rPr>
            </a:br>
            <a:r>
              <a:rPr lang="en-US" cap="all" dirty="0" err="1"/>
              <a:t>SASPy</a:t>
            </a:r>
            <a:r>
              <a:rPr lang="en-US" cap="all" dirty="0"/>
              <a:t> Introduction / How to use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2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770714" y="3200400"/>
            <a:ext cx="5696886" cy="724190"/>
            <a:chOff x="1770714" y="3200400"/>
            <a:chExt cx="5696886" cy="724190"/>
          </a:xfrm>
        </p:grpSpPr>
        <p:sp>
          <p:nvSpPr>
            <p:cNvPr id="10" name="Rechteck 50" descr="PresentationLoad.com"/>
            <p:cNvSpPr/>
            <p:nvPr/>
          </p:nvSpPr>
          <p:spPr>
            <a:xfrm>
              <a:off x="1770714" y="3230772"/>
              <a:ext cx="5696886" cy="693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778618" y="3228518"/>
              <a:ext cx="944055" cy="696072"/>
              <a:chOff x="1778618" y="3228518"/>
              <a:chExt cx="944055" cy="696072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778618" y="323077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Isosceles Triangle 98"/>
              <p:cNvSpPr/>
              <p:nvPr/>
            </p:nvSpPr>
            <p:spPr>
              <a:xfrm>
                <a:off x="2441448" y="3228518"/>
                <a:ext cx="281225" cy="693818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feld 110"/>
            <p:cNvSpPr txBox="1"/>
            <p:nvPr/>
          </p:nvSpPr>
          <p:spPr>
            <a:xfrm>
              <a:off x="1975947" y="3200400"/>
              <a:ext cx="5386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hteck 1"/>
            <p:cNvSpPr/>
            <p:nvPr/>
          </p:nvSpPr>
          <p:spPr>
            <a:xfrm>
              <a:off x="2847054" y="3427199"/>
              <a:ext cx="35537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err="1">
                  <a:solidFill>
                    <a:schemeClr val="tx2"/>
                  </a:solidFill>
                </a:rPr>
                <a:t>SASPy</a:t>
              </a:r>
              <a:r>
                <a:rPr lang="en-US" sz="1400" dirty="0">
                  <a:solidFill>
                    <a:schemeClr val="tx2"/>
                  </a:solidFill>
                </a:rPr>
                <a:t> Introduction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770714" y="4112546"/>
            <a:ext cx="5696886" cy="724190"/>
            <a:chOff x="1770714" y="4112546"/>
            <a:chExt cx="5696886" cy="724190"/>
          </a:xfrm>
        </p:grpSpPr>
        <p:sp>
          <p:nvSpPr>
            <p:cNvPr id="30" name="Rechteck 50" descr="PresentationLoad.com"/>
            <p:cNvSpPr/>
            <p:nvPr/>
          </p:nvSpPr>
          <p:spPr>
            <a:xfrm>
              <a:off x="1770714" y="4114800"/>
              <a:ext cx="5696886" cy="693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1778618" y="4112546"/>
              <a:ext cx="944055" cy="696072"/>
              <a:chOff x="1778618" y="3228518"/>
              <a:chExt cx="944055" cy="696072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778618" y="323077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Isosceles Triangle 98"/>
              <p:cNvSpPr/>
              <p:nvPr/>
            </p:nvSpPr>
            <p:spPr>
              <a:xfrm>
                <a:off x="2441448" y="3228518"/>
                <a:ext cx="281225" cy="696072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Rechteck 1"/>
            <p:cNvSpPr/>
            <p:nvPr/>
          </p:nvSpPr>
          <p:spPr>
            <a:xfrm>
              <a:off x="2847054" y="4311227"/>
              <a:ext cx="35537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err="1">
                  <a:solidFill>
                    <a:schemeClr val="tx2"/>
                  </a:solidFill>
                </a:rPr>
                <a:t>SASPy</a:t>
              </a:r>
              <a:r>
                <a:rPr lang="en-US" sz="1400" dirty="0">
                  <a:solidFill>
                    <a:schemeClr val="tx2"/>
                  </a:solidFill>
                </a:rPr>
                <a:t> Configuration</a:t>
              </a:r>
            </a:p>
          </p:txBody>
        </p:sp>
        <p:sp>
          <p:nvSpPr>
            <p:cNvPr id="34" name="Textfeld 110"/>
            <p:cNvSpPr txBox="1"/>
            <p:nvPr/>
          </p:nvSpPr>
          <p:spPr>
            <a:xfrm>
              <a:off x="1963082" y="4128850"/>
              <a:ext cx="4855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4853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DE65F-CFA3-4436-884B-936538573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SASPy</a:t>
            </a:r>
            <a:r>
              <a:rPr lang="en-US" dirty="0"/>
              <a:t>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BB3F6-7B37-40C1-833B-90AF46C98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86" y="1329999"/>
            <a:ext cx="7886700" cy="322453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Python APIs to the SAS system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Start a SAS session on the same host as Python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Exchange data between SAS data sets and Pandas data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Useful SAS and Pandas methods are available: describe(), head(), sort(),</a:t>
            </a:r>
            <a:r>
              <a:rPr lang="ko-KR" altLang="en-US" dirty="0"/>
              <a:t> </a:t>
            </a:r>
            <a:r>
              <a:rPr lang="en-US" altLang="ko-KR" dirty="0"/>
              <a:t>where()</a:t>
            </a:r>
            <a:r>
              <a:rPr lang="en-US" dirty="0"/>
              <a:t> and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Documentation: </a:t>
            </a:r>
            <a:r>
              <a:rPr lang="en-US" dirty="0">
                <a:hlinkClick r:id="rId2"/>
              </a:rPr>
              <a:t>https://sassoftware.github.io/saspy/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03CD2D-A613-4266-9D7B-8B3E6C864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Wharton Research Data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739733-502F-4CDF-B06A-25114E40E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28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4CC15-9C8E-420C-A4A2-9E6DF19A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SASPy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74A48-0AF2-4898-828E-CDAC5B838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86" y="1329999"/>
            <a:ext cx="7886700" cy="478144"/>
          </a:xfrm>
        </p:spPr>
        <p:txBody>
          <a:bodyPr/>
          <a:lstStyle/>
          <a:p>
            <a:r>
              <a:rPr lang="en-US" dirty="0"/>
              <a:t>Typical Workflow with both SAS and non-SAS data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20978C-89C1-4383-9479-35DB3F9A7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Wharton Research Data Services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CA5236-CA71-4D3D-988C-643D888B5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4</a:t>
            </a:fld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A2808DF-CD0F-47AB-9590-8B5D928FB25C}"/>
              </a:ext>
            </a:extLst>
          </p:cNvPr>
          <p:cNvCxnSpPr>
            <a:cxnSpLocks/>
          </p:cNvCxnSpPr>
          <p:nvPr/>
        </p:nvCxnSpPr>
        <p:spPr>
          <a:xfrm>
            <a:off x="2819400" y="2819400"/>
            <a:ext cx="21336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A1FA45D-3F9A-4120-9DC9-D15B921D56A6}"/>
              </a:ext>
            </a:extLst>
          </p:cNvPr>
          <p:cNvSpPr txBox="1"/>
          <p:nvPr/>
        </p:nvSpPr>
        <p:spPr>
          <a:xfrm>
            <a:off x="3048000" y="2462980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Create / Export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D7C90689-8A9D-472A-BFCC-CBAFAD09C0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62600" y="5104181"/>
            <a:ext cx="2895599" cy="855264"/>
          </a:xfrm>
          <a:prstGeom prst="rect">
            <a:avLst/>
          </a:prstGeom>
        </p:spPr>
      </p:pic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F9833EE0-6C0D-44AA-9A1D-FC3DE66CFB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479530"/>
            <a:ext cx="2047875" cy="771525"/>
          </a:xfrm>
          <a:prstGeom prst="rect">
            <a:avLst/>
          </a:prstGeom>
        </p:spPr>
      </p:pic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CE5DE55-398D-4A9B-96C9-D0873FC5134E}"/>
              </a:ext>
            </a:extLst>
          </p:cNvPr>
          <p:cNvSpPr/>
          <p:nvPr/>
        </p:nvSpPr>
        <p:spPr>
          <a:xfrm>
            <a:off x="5486400" y="2286000"/>
            <a:ext cx="2438400" cy="1066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SAS Dataset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2881A09-49F8-447A-84C7-D0503A42751E}"/>
              </a:ext>
            </a:extLst>
          </p:cNvPr>
          <p:cNvCxnSpPr>
            <a:cxnSpLocks/>
          </p:cNvCxnSpPr>
          <p:nvPr/>
        </p:nvCxnSpPr>
        <p:spPr>
          <a:xfrm>
            <a:off x="6705600" y="3441694"/>
            <a:ext cx="0" cy="135890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63DDDE5-B67E-4C00-B548-0C0BB6F909AF}"/>
              </a:ext>
            </a:extLst>
          </p:cNvPr>
          <p:cNvSpPr txBox="1"/>
          <p:nvPr/>
        </p:nvSpPr>
        <p:spPr>
          <a:xfrm>
            <a:off x="6712974" y="3797981"/>
            <a:ext cx="2339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Software/kernel change</a:t>
            </a:r>
          </a:p>
          <a:p>
            <a:r>
              <a:rPr lang="en-US" sz="1600" dirty="0"/>
              <a:t>Import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61B0C2-5537-4E95-BC8F-CE9DF368267D}"/>
              </a:ext>
            </a:extLst>
          </p:cNvPr>
          <p:cNvCxnSpPr/>
          <p:nvPr/>
        </p:nvCxnSpPr>
        <p:spPr>
          <a:xfrm flipH="1">
            <a:off x="3276600" y="5528001"/>
            <a:ext cx="19812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9071782-0540-4B33-92F3-85AB7646402F}"/>
              </a:ext>
            </a:extLst>
          </p:cNvPr>
          <p:cNvSpPr txBox="1"/>
          <p:nvPr/>
        </p:nvSpPr>
        <p:spPr>
          <a:xfrm>
            <a:off x="3561869" y="5183377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Create / Export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F5438C1-F5B7-431C-BFE3-77F3631F18C7}"/>
              </a:ext>
            </a:extLst>
          </p:cNvPr>
          <p:cNvSpPr/>
          <p:nvPr/>
        </p:nvSpPr>
        <p:spPr>
          <a:xfrm>
            <a:off x="692395" y="5115245"/>
            <a:ext cx="2350607" cy="85526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Output data (ex - csv)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125ACAD-FC52-42B7-AD3F-76328B47BBC3}"/>
              </a:ext>
            </a:extLst>
          </p:cNvPr>
          <p:cNvCxnSpPr/>
          <p:nvPr/>
        </p:nvCxnSpPr>
        <p:spPr>
          <a:xfrm flipV="1">
            <a:off x="1828800" y="3429000"/>
            <a:ext cx="0" cy="13716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E13211B-EB2F-4D21-8C55-654EE5C5AEC8}"/>
              </a:ext>
            </a:extLst>
          </p:cNvPr>
          <p:cNvSpPr txBox="1"/>
          <p:nvPr/>
        </p:nvSpPr>
        <p:spPr>
          <a:xfrm>
            <a:off x="1867699" y="3743632"/>
            <a:ext cx="23727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Software/Kernel change</a:t>
            </a:r>
          </a:p>
          <a:p>
            <a:r>
              <a:rPr lang="en-US" sz="1600" dirty="0"/>
              <a:t>Import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C7524D6-FE7A-4155-847D-29DB6B72DC61}"/>
              </a:ext>
            </a:extLst>
          </p:cNvPr>
          <p:cNvSpPr/>
          <p:nvPr/>
        </p:nvSpPr>
        <p:spPr>
          <a:xfrm>
            <a:off x="457200" y="2265184"/>
            <a:ext cx="7924800" cy="1087603"/>
          </a:xfrm>
          <a:custGeom>
            <a:avLst/>
            <a:gdLst>
              <a:gd name="connsiteX0" fmla="*/ 0 w 7924800"/>
              <a:gd name="connsiteY0" fmla="*/ 0 h 1087603"/>
              <a:gd name="connsiteX1" fmla="*/ 486809 w 7924800"/>
              <a:gd name="connsiteY1" fmla="*/ 0 h 1087603"/>
              <a:gd name="connsiteX2" fmla="*/ 815122 w 7924800"/>
              <a:gd name="connsiteY2" fmla="*/ 0 h 1087603"/>
              <a:gd name="connsiteX3" fmla="*/ 1539675 w 7924800"/>
              <a:gd name="connsiteY3" fmla="*/ 0 h 1087603"/>
              <a:gd name="connsiteX4" fmla="*/ 2026485 w 7924800"/>
              <a:gd name="connsiteY4" fmla="*/ 0 h 1087603"/>
              <a:gd name="connsiteX5" fmla="*/ 2513294 w 7924800"/>
              <a:gd name="connsiteY5" fmla="*/ 0 h 1087603"/>
              <a:gd name="connsiteX6" fmla="*/ 3237847 w 7924800"/>
              <a:gd name="connsiteY6" fmla="*/ 0 h 1087603"/>
              <a:gd name="connsiteX7" fmla="*/ 3645408 w 7924800"/>
              <a:gd name="connsiteY7" fmla="*/ 0 h 1087603"/>
              <a:gd name="connsiteX8" fmla="*/ 4369961 w 7924800"/>
              <a:gd name="connsiteY8" fmla="*/ 0 h 1087603"/>
              <a:gd name="connsiteX9" fmla="*/ 5094514 w 7924800"/>
              <a:gd name="connsiteY9" fmla="*/ 0 h 1087603"/>
              <a:gd name="connsiteX10" fmla="*/ 5660571 w 7924800"/>
              <a:gd name="connsiteY10" fmla="*/ 0 h 1087603"/>
              <a:gd name="connsiteX11" fmla="*/ 6385125 w 7924800"/>
              <a:gd name="connsiteY11" fmla="*/ 0 h 1087603"/>
              <a:gd name="connsiteX12" fmla="*/ 6871934 w 7924800"/>
              <a:gd name="connsiteY12" fmla="*/ 0 h 1087603"/>
              <a:gd name="connsiteX13" fmla="*/ 7358743 w 7924800"/>
              <a:gd name="connsiteY13" fmla="*/ 0 h 1087603"/>
              <a:gd name="connsiteX14" fmla="*/ 7924800 w 7924800"/>
              <a:gd name="connsiteY14" fmla="*/ 0 h 1087603"/>
              <a:gd name="connsiteX15" fmla="*/ 7924800 w 7924800"/>
              <a:gd name="connsiteY15" fmla="*/ 532925 h 1087603"/>
              <a:gd name="connsiteX16" fmla="*/ 7924800 w 7924800"/>
              <a:gd name="connsiteY16" fmla="*/ 1087603 h 1087603"/>
              <a:gd name="connsiteX17" fmla="*/ 7279495 w 7924800"/>
              <a:gd name="connsiteY17" fmla="*/ 1087603 h 1087603"/>
              <a:gd name="connsiteX18" fmla="*/ 6713438 w 7924800"/>
              <a:gd name="connsiteY18" fmla="*/ 1087603 h 1087603"/>
              <a:gd name="connsiteX19" fmla="*/ 6385125 w 7924800"/>
              <a:gd name="connsiteY19" fmla="*/ 1087603 h 1087603"/>
              <a:gd name="connsiteX20" fmla="*/ 5977563 w 7924800"/>
              <a:gd name="connsiteY20" fmla="*/ 1087603 h 1087603"/>
              <a:gd name="connsiteX21" fmla="*/ 5253010 w 7924800"/>
              <a:gd name="connsiteY21" fmla="*/ 1087603 h 1087603"/>
              <a:gd name="connsiteX22" fmla="*/ 4686953 w 7924800"/>
              <a:gd name="connsiteY22" fmla="*/ 1087603 h 1087603"/>
              <a:gd name="connsiteX23" fmla="*/ 4279392 w 7924800"/>
              <a:gd name="connsiteY23" fmla="*/ 1087603 h 1087603"/>
              <a:gd name="connsiteX24" fmla="*/ 3713335 w 7924800"/>
              <a:gd name="connsiteY24" fmla="*/ 1087603 h 1087603"/>
              <a:gd name="connsiteX25" fmla="*/ 3385022 w 7924800"/>
              <a:gd name="connsiteY25" fmla="*/ 1087603 h 1087603"/>
              <a:gd name="connsiteX26" fmla="*/ 3056709 w 7924800"/>
              <a:gd name="connsiteY26" fmla="*/ 1087603 h 1087603"/>
              <a:gd name="connsiteX27" fmla="*/ 2490651 w 7924800"/>
              <a:gd name="connsiteY27" fmla="*/ 1087603 h 1087603"/>
              <a:gd name="connsiteX28" fmla="*/ 2083090 w 7924800"/>
              <a:gd name="connsiteY28" fmla="*/ 1087603 h 1087603"/>
              <a:gd name="connsiteX29" fmla="*/ 1437785 w 7924800"/>
              <a:gd name="connsiteY29" fmla="*/ 1087603 h 1087603"/>
              <a:gd name="connsiteX30" fmla="*/ 1030224 w 7924800"/>
              <a:gd name="connsiteY30" fmla="*/ 1087603 h 1087603"/>
              <a:gd name="connsiteX31" fmla="*/ 0 w 7924800"/>
              <a:gd name="connsiteY31" fmla="*/ 1087603 h 1087603"/>
              <a:gd name="connsiteX32" fmla="*/ 0 w 7924800"/>
              <a:gd name="connsiteY32" fmla="*/ 576430 h 1087603"/>
              <a:gd name="connsiteX33" fmla="*/ 0 w 7924800"/>
              <a:gd name="connsiteY33" fmla="*/ 0 h 1087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924800" h="1087603" extrusionOk="0">
                <a:moveTo>
                  <a:pt x="0" y="0"/>
                </a:moveTo>
                <a:cubicBezTo>
                  <a:pt x="194678" y="-17610"/>
                  <a:pt x="279177" y="16971"/>
                  <a:pt x="486809" y="0"/>
                </a:cubicBezTo>
                <a:cubicBezTo>
                  <a:pt x="694441" y="-16971"/>
                  <a:pt x="725743" y="22228"/>
                  <a:pt x="815122" y="0"/>
                </a:cubicBezTo>
                <a:cubicBezTo>
                  <a:pt x="904501" y="-22228"/>
                  <a:pt x="1195089" y="52848"/>
                  <a:pt x="1539675" y="0"/>
                </a:cubicBezTo>
                <a:cubicBezTo>
                  <a:pt x="1884261" y="-52848"/>
                  <a:pt x="1853561" y="57883"/>
                  <a:pt x="2026485" y="0"/>
                </a:cubicBezTo>
                <a:cubicBezTo>
                  <a:pt x="2199409" y="-57883"/>
                  <a:pt x="2363815" y="9325"/>
                  <a:pt x="2513294" y="0"/>
                </a:cubicBezTo>
                <a:cubicBezTo>
                  <a:pt x="2662773" y="-9325"/>
                  <a:pt x="3000405" y="71250"/>
                  <a:pt x="3237847" y="0"/>
                </a:cubicBezTo>
                <a:cubicBezTo>
                  <a:pt x="3475289" y="-71250"/>
                  <a:pt x="3549896" y="47897"/>
                  <a:pt x="3645408" y="0"/>
                </a:cubicBezTo>
                <a:cubicBezTo>
                  <a:pt x="3740920" y="-47897"/>
                  <a:pt x="4136244" y="65189"/>
                  <a:pt x="4369961" y="0"/>
                </a:cubicBezTo>
                <a:cubicBezTo>
                  <a:pt x="4603678" y="-65189"/>
                  <a:pt x="4773304" y="23130"/>
                  <a:pt x="5094514" y="0"/>
                </a:cubicBezTo>
                <a:cubicBezTo>
                  <a:pt x="5415724" y="-23130"/>
                  <a:pt x="5530687" y="14756"/>
                  <a:pt x="5660571" y="0"/>
                </a:cubicBezTo>
                <a:cubicBezTo>
                  <a:pt x="5790455" y="-14756"/>
                  <a:pt x="6197183" y="84898"/>
                  <a:pt x="6385125" y="0"/>
                </a:cubicBezTo>
                <a:cubicBezTo>
                  <a:pt x="6573067" y="-84898"/>
                  <a:pt x="6670606" y="14549"/>
                  <a:pt x="6871934" y="0"/>
                </a:cubicBezTo>
                <a:cubicBezTo>
                  <a:pt x="7073262" y="-14549"/>
                  <a:pt x="7121032" y="24552"/>
                  <a:pt x="7358743" y="0"/>
                </a:cubicBezTo>
                <a:cubicBezTo>
                  <a:pt x="7596454" y="-24552"/>
                  <a:pt x="7657400" y="28593"/>
                  <a:pt x="7924800" y="0"/>
                </a:cubicBezTo>
                <a:cubicBezTo>
                  <a:pt x="7982025" y="173676"/>
                  <a:pt x="7911686" y="331143"/>
                  <a:pt x="7924800" y="532925"/>
                </a:cubicBezTo>
                <a:cubicBezTo>
                  <a:pt x="7937914" y="734708"/>
                  <a:pt x="7899590" y="930466"/>
                  <a:pt x="7924800" y="1087603"/>
                </a:cubicBezTo>
                <a:cubicBezTo>
                  <a:pt x="7628444" y="1153168"/>
                  <a:pt x="7458345" y="1013082"/>
                  <a:pt x="7279495" y="1087603"/>
                </a:cubicBezTo>
                <a:cubicBezTo>
                  <a:pt x="7100645" y="1162124"/>
                  <a:pt x="6938421" y="1024279"/>
                  <a:pt x="6713438" y="1087603"/>
                </a:cubicBezTo>
                <a:cubicBezTo>
                  <a:pt x="6488455" y="1150927"/>
                  <a:pt x="6509445" y="1051664"/>
                  <a:pt x="6385125" y="1087603"/>
                </a:cubicBezTo>
                <a:cubicBezTo>
                  <a:pt x="6260805" y="1123542"/>
                  <a:pt x="6157115" y="1043078"/>
                  <a:pt x="5977563" y="1087603"/>
                </a:cubicBezTo>
                <a:cubicBezTo>
                  <a:pt x="5798011" y="1132128"/>
                  <a:pt x="5410774" y="1048455"/>
                  <a:pt x="5253010" y="1087603"/>
                </a:cubicBezTo>
                <a:cubicBezTo>
                  <a:pt x="5095246" y="1126751"/>
                  <a:pt x="4928814" y="1066841"/>
                  <a:pt x="4686953" y="1087603"/>
                </a:cubicBezTo>
                <a:cubicBezTo>
                  <a:pt x="4445092" y="1108365"/>
                  <a:pt x="4434963" y="1055451"/>
                  <a:pt x="4279392" y="1087603"/>
                </a:cubicBezTo>
                <a:cubicBezTo>
                  <a:pt x="4123821" y="1119755"/>
                  <a:pt x="3883648" y="1039843"/>
                  <a:pt x="3713335" y="1087603"/>
                </a:cubicBezTo>
                <a:cubicBezTo>
                  <a:pt x="3543022" y="1135363"/>
                  <a:pt x="3533296" y="1075213"/>
                  <a:pt x="3385022" y="1087603"/>
                </a:cubicBezTo>
                <a:cubicBezTo>
                  <a:pt x="3236748" y="1099993"/>
                  <a:pt x="3129838" y="1066858"/>
                  <a:pt x="3056709" y="1087603"/>
                </a:cubicBezTo>
                <a:cubicBezTo>
                  <a:pt x="2983580" y="1108348"/>
                  <a:pt x="2759776" y="1071730"/>
                  <a:pt x="2490651" y="1087603"/>
                </a:cubicBezTo>
                <a:cubicBezTo>
                  <a:pt x="2221526" y="1103476"/>
                  <a:pt x="2264165" y="1044443"/>
                  <a:pt x="2083090" y="1087603"/>
                </a:cubicBezTo>
                <a:cubicBezTo>
                  <a:pt x="1902015" y="1130763"/>
                  <a:pt x="1628681" y="1053296"/>
                  <a:pt x="1437785" y="1087603"/>
                </a:cubicBezTo>
                <a:cubicBezTo>
                  <a:pt x="1246889" y="1121910"/>
                  <a:pt x="1136190" y="1083963"/>
                  <a:pt x="1030224" y="1087603"/>
                </a:cubicBezTo>
                <a:cubicBezTo>
                  <a:pt x="924258" y="1091243"/>
                  <a:pt x="437785" y="1072708"/>
                  <a:pt x="0" y="1087603"/>
                </a:cubicBezTo>
                <a:cubicBezTo>
                  <a:pt x="-8827" y="984956"/>
                  <a:pt x="4273" y="819653"/>
                  <a:pt x="0" y="576430"/>
                </a:cubicBezTo>
                <a:cubicBezTo>
                  <a:pt x="-4273" y="333207"/>
                  <a:pt x="1683" y="235524"/>
                  <a:pt x="0" y="0"/>
                </a:cubicBezTo>
                <a:close/>
              </a:path>
            </a:pathLst>
          </a:custGeom>
          <a:noFill/>
          <a:ln w="28575"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D6151CC-A2CC-4373-97A6-EA36879BD380}"/>
              </a:ext>
            </a:extLst>
          </p:cNvPr>
          <p:cNvSpPr/>
          <p:nvPr/>
        </p:nvSpPr>
        <p:spPr>
          <a:xfrm>
            <a:off x="533400" y="4953000"/>
            <a:ext cx="7924800" cy="1087603"/>
          </a:xfrm>
          <a:custGeom>
            <a:avLst/>
            <a:gdLst>
              <a:gd name="connsiteX0" fmla="*/ 0 w 7924800"/>
              <a:gd name="connsiteY0" fmla="*/ 0 h 1087603"/>
              <a:gd name="connsiteX1" fmla="*/ 486809 w 7924800"/>
              <a:gd name="connsiteY1" fmla="*/ 0 h 1087603"/>
              <a:gd name="connsiteX2" fmla="*/ 1132114 w 7924800"/>
              <a:gd name="connsiteY2" fmla="*/ 0 h 1087603"/>
              <a:gd name="connsiteX3" fmla="*/ 1856667 w 7924800"/>
              <a:gd name="connsiteY3" fmla="*/ 0 h 1087603"/>
              <a:gd name="connsiteX4" fmla="*/ 2343477 w 7924800"/>
              <a:gd name="connsiteY4" fmla="*/ 0 h 1087603"/>
              <a:gd name="connsiteX5" fmla="*/ 2988782 w 7924800"/>
              <a:gd name="connsiteY5" fmla="*/ 0 h 1087603"/>
              <a:gd name="connsiteX6" fmla="*/ 3475591 w 7924800"/>
              <a:gd name="connsiteY6" fmla="*/ 0 h 1087603"/>
              <a:gd name="connsiteX7" fmla="*/ 4200144 w 7924800"/>
              <a:gd name="connsiteY7" fmla="*/ 0 h 1087603"/>
              <a:gd name="connsiteX8" fmla="*/ 4924697 w 7924800"/>
              <a:gd name="connsiteY8" fmla="*/ 0 h 1087603"/>
              <a:gd name="connsiteX9" fmla="*/ 5253010 w 7924800"/>
              <a:gd name="connsiteY9" fmla="*/ 0 h 1087603"/>
              <a:gd name="connsiteX10" fmla="*/ 5898315 w 7924800"/>
              <a:gd name="connsiteY10" fmla="*/ 0 h 1087603"/>
              <a:gd name="connsiteX11" fmla="*/ 6464373 w 7924800"/>
              <a:gd name="connsiteY11" fmla="*/ 0 h 1087603"/>
              <a:gd name="connsiteX12" fmla="*/ 6792686 w 7924800"/>
              <a:gd name="connsiteY12" fmla="*/ 0 h 1087603"/>
              <a:gd name="connsiteX13" fmla="*/ 7358743 w 7924800"/>
              <a:gd name="connsiteY13" fmla="*/ 0 h 1087603"/>
              <a:gd name="connsiteX14" fmla="*/ 7924800 w 7924800"/>
              <a:gd name="connsiteY14" fmla="*/ 0 h 1087603"/>
              <a:gd name="connsiteX15" fmla="*/ 7924800 w 7924800"/>
              <a:gd name="connsiteY15" fmla="*/ 543802 h 1087603"/>
              <a:gd name="connsiteX16" fmla="*/ 7924800 w 7924800"/>
              <a:gd name="connsiteY16" fmla="*/ 1087603 h 1087603"/>
              <a:gd name="connsiteX17" fmla="*/ 7200247 w 7924800"/>
              <a:gd name="connsiteY17" fmla="*/ 1087603 h 1087603"/>
              <a:gd name="connsiteX18" fmla="*/ 6792686 w 7924800"/>
              <a:gd name="connsiteY18" fmla="*/ 1087603 h 1087603"/>
              <a:gd name="connsiteX19" fmla="*/ 6226629 w 7924800"/>
              <a:gd name="connsiteY19" fmla="*/ 1087603 h 1087603"/>
              <a:gd name="connsiteX20" fmla="*/ 5502075 w 7924800"/>
              <a:gd name="connsiteY20" fmla="*/ 1087603 h 1087603"/>
              <a:gd name="connsiteX21" fmla="*/ 5015266 w 7924800"/>
              <a:gd name="connsiteY21" fmla="*/ 1087603 h 1087603"/>
              <a:gd name="connsiteX22" fmla="*/ 4528457 w 7924800"/>
              <a:gd name="connsiteY22" fmla="*/ 1087603 h 1087603"/>
              <a:gd name="connsiteX23" fmla="*/ 3883152 w 7924800"/>
              <a:gd name="connsiteY23" fmla="*/ 1087603 h 1087603"/>
              <a:gd name="connsiteX24" fmla="*/ 3317095 w 7924800"/>
              <a:gd name="connsiteY24" fmla="*/ 1087603 h 1087603"/>
              <a:gd name="connsiteX25" fmla="*/ 2592542 w 7924800"/>
              <a:gd name="connsiteY25" fmla="*/ 1087603 h 1087603"/>
              <a:gd name="connsiteX26" fmla="*/ 2026485 w 7924800"/>
              <a:gd name="connsiteY26" fmla="*/ 1087603 h 1087603"/>
              <a:gd name="connsiteX27" fmla="*/ 1460427 w 7924800"/>
              <a:gd name="connsiteY27" fmla="*/ 1087603 h 1087603"/>
              <a:gd name="connsiteX28" fmla="*/ 1132114 w 7924800"/>
              <a:gd name="connsiteY28" fmla="*/ 1087603 h 1087603"/>
              <a:gd name="connsiteX29" fmla="*/ 724553 w 7924800"/>
              <a:gd name="connsiteY29" fmla="*/ 1087603 h 1087603"/>
              <a:gd name="connsiteX30" fmla="*/ 0 w 7924800"/>
              <a:gd name="connsiteY30" fmla="*/ 1087603 h 1087603"/>
              <a:gd name="connsiteX31" fmla="*/ 0 w 7924800"/>
              <a:gd name="connsiteY31" fmla="*/ 532925 h 1087603"/>
              <a:gd name="connsiteX32" fmla="*/ 0 w 7924800"/>
              <a:gd name="connsiteY32" fmla="*/ 0 h 1087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924800" h="1087603" extrusionOk="0">
                <a:moveTo>
                  <a:pt x="0" y="0"/>
                </a:moveTo>
                <a:cubicBezTo>
                  <a:pt x="225686" y="-56601"/>
                  <a:pt x="272421" y="54676"/>
                  <a:pt x="486809" y="0"/>
                </a:cubicBezTo>
                <a:cubicBezTo>
                  <a:pt x="701197" y="-54676"/>
                  <a:pt x="834794" y="57864"/>
                  <a:pt x="1132114" y="0"/>
                </a:cubicBezTo>
                <a:cubicBezTo>
                  <a:pt x="1429434" y="-57864"/>
                  <a:pt x="1584706" y="20158"/>
                  <a:pt x="1856667" y="0"/>
                </a:cubicBezTo>
                <a:cubicBezTo>
                  <a:pt x="2128628" y="-20158"/>
                  <a:pt x="2115946" y="49248"/>
                  <a:pt x="2343477" y="0"/>
                </a:cubicBezTo>
                <a:cubicBezTo>
                  <a:pt x="2571008" y="-49248"/>
                  <a:pt x="2708252" y="24254"/>
                  <a:pt x="2988782" y="0"/>
                </a:cubicBezTo>
                <a:cubicBezTo>
                  <a:pt x="3269312" y="-24254"/>
                  <a:pt x="3318484" y="23056"/>
                  <a:pt x="3475591" y="0"/>
                </a:cubicBezTo>
                <a:cubicBezTo>
                  <a:pt x="3632698" y="-23056"/>
                  <a:pt x="3847237" y="9326"/>
                  <a:pt x="4200144" y="0"/>
                </a:cubicBezTo>
                <a:cubicBezTo>
                  <a:pt x="4553051" y="-9326"/>
                  <a:pt x="4619479" y="71930"/>
                  <a:pt x="4924697" y="0"/>
                </a:cubicBezTo>
                <a:cubicBezTo>
                  <a:pt x="5229915" y="-71930"/>
                  <a:pt x="5162362" y="16302"/>
                  <a:pt x="5253010" y="0"/>
                </a:cubicBezTo>
                <a:cubicBezTo>
                  <a:pt x="5343658" y="-16302"/>
                  <a:pt x="5708651" y="40264"/>
                  <a:pt x="5898315" y="0"/>
                </a:cubicBezTo>
                <a:cubicBezTo>
                  <a:pt x="6087979" y="-40264"/>
                  <a:pt x="6221782" y="1808"/>
                  <a:pt x="6464373" y="0"/>
                </a:cubicBezTo>
                <a:cubicBezTo>
                  <a:pt x="6706964" y="-1808"/>
                  <a:pt x="6660716" y="28210"/>
                  <a:pt x="6792686" y="0"/>
                </a:cubicBezTo>
                <a:cubicBezTo>
                  <a:pt x="6924656" y="-28210"/>
                  <a:pt x="7221131" y="42968"/>
                  <a:pt x="7358743" y="0"/>
                </a:cubicBezTo>
                <a:cubicBezTo>
                  <a:pt x="7496355" y="-42968"/>
                  <a:pt x="7644235" y="55356"/>
                  <a:pt x="7924800" y="0"/>
                </a:cubicBezTo>
                <a:cubicBezTo>
                  <a:pt x="7947566" y="130959"/>
                  <a:pt x="7862830" y="276192"/>
                  <a:pt x="7924800" y="543802"/>
                </a:cubicBezTo>
                <a:cubicBezTo>
                  <a:pt x="7986770" y="811412"/>
                  <a:pt x="7923615" y="859653"/>
                  <a:pt x="7924800" y="1087603"/>
                </a:cubicBezTo>
                <a:cubicBezTo>
                  <a:pt x="7712849" y="1109973"/>
                  <a:pt x="7483733" y="1084386"/>
                  <a:pt x="7200247" y="1087603"/>
                </a:cubicBezTo>
                <a:cubicBezTo>
                  <a:pt x="6916761" y="1090820"/>
                  <a:pt x="6994427" y="1077160"/>
                  <a:pt x="6792686" y="1087603"/>
                </a:cubicBezTo>
                <a:cubicBezTo>
                  <a:pt x="6590945" y="1098046"/>
                  <a:pt x="6354696" y="1073237"/>
                  <a:pt x="6226629" y="1087603"/>
                </a:cubicBezTo>
                <a:cubicBezTo>
                  <a:pt x="6098562" y="1101969"/>
                  <a:pt x="5705381" y="1086264"/>
                  <a:pt x="5502075" y="1087603"/>
                </a:cubicBezTo>
                <a:cubicBezTo>
                  <a:pt x="5298769" y="1088942"/>
                  <a:pt x="5115772" y="1080210"/>
                  <a:pt x="5015266" y="1087603"/>
                </a:cubicBezTo>
                <a:cubicBezTo>
                  <a:pt x="4914760" y="1094996"/>
                  <a:pt x="4731848" y="1031335"/>
                  <a:pt x="4528457" y="1087603"/>
                </a:cubicBezTo>
                <a:cubicBezTo>
                  <a:pt x="4325066" y="1143871"/>
                  <a:pt x="4105436" y="1034128"/>
                  <a:pt x="3883152" y="1087603"/>
                </a:cubicBezTo>
                <a:cubicBezTo>
                  <a:pt x="3660868" y="1141078"/>
                  <a:pt x="3571926" y="1042913"/>
                  <a:pt x="3317095" y="1087603"/>
                </a:cubicBezTo>
                <a:cubicBezTo>
                  <a:pt x="3062264" y="1132293"/>
                  <a:pt x="2841577" y="1054294"/>
                  <a:pt x="2592542" y="1087603"/>
                </a:cubicBezTo>
                <a:cubicBezTo>
                  <a:pt x="2343507" y="1120912"/>
                  <a:pt x="2300514" y="1067756"/>
                  <a:pt x="2026485" y="1087603"/>
                </a:cubicBezTo>
                <a:cubicBezTo>
                  <a:pt x="1752456" y="1107450"/>
                  <a:pt x="1740173" y="1058964"/>
                  <a:pt x="1460427" y="1087603"/>
                </a:cubicBezTo>
                <a:cubicBezTo>
                  <a:pt x="1180681" y="1116242"/>
                  <a:pt x="1246316" y="1069198"/>
                  <a:pt x="1132114" y="1087603"/>
                </a:cubicBezTo>
                <a:cubicBezTo>
                  <a:pt x="1017912" y="1106008"/>
                  <a:pt x="844962" y="1055610"/>
                  <a:pt x="724553" y="1087603"/>
                </a:cubicBezTo>
                <a:cubicBezTo>
                  <a:pt x="604144" y="1119596"/>
                  <a:pt x="297180" y="1040914"/>
                  <a:pt x="0" y="1087603"/>
                </a:cubicBezTo>
                <a:cubicBezTo>
                  <a:pt x="-63069" y="827828"/>
                  <a:pt x="53837" y="732987"/>
                  <a:pt x="0" y="532925"/>
                </a:cubicBezTo>
                <a:cubicBezTo>
                  <a:pt x="-53837" y="332863"/>
                  <a:pt x="9080" y="225291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accent2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390799787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602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4CC15-9C8E-420C-A4A2-9E6DF19A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SASPy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74A48-0AF2-4898-828E-CDAC5B838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86" y="1329999"/>
            <a:ext cx="7886700" cy="478144"/>
          </a:xfrm>
        </p:spPr>
        <p:txBody>
          <a:bodyPr/>
          <a:lstStyle/>
          <a:p>
            <a:r>
              <a:rPr lang="en-US" dirty="0"/>
              <a:t>New workflow using </a:t>
            </a:r>
            <a:r>
              <a:rPr lang="en-US" dirty="0" err="1"/>
              <a:t>SASPy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20978C-89C1-4383-9479-35DB3F9A7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Wharton Research Data Services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CA5236-CA71-4D3D-988C-643D888B5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5</a:t>
            </a:fld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A2808DF-CD0F-47AB-9590-8B5D928FB25C}"/>
              </a:ext>
            </a:extLst>
          </p:cNvPr>
          <p:cNvCxnSpPr>
            <a:cxnSpLocks/>
          </p:cNvCxnSpPr>
          <p:nvPr/>
        </p:nvCxnSpPr>
        <p:spPr>
          <a:xfrm>
            <a:off x="2819400" y="2819400"/>
            <a:ext cx="21336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A1FA45D-3F9A-4120-9DC9-D15B921D56A6}"/>
              </a:ext>
            </a:extLst>
          </p:cNvPr>
          <p:cNvSpPr txBox="1"/>
          <p:nvPr/>
        </p:nvSpPr>
        <p:spPr>
          <a:xfrm>
            <a:off x="3048000" y="2462980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Create / </a:t>
            </a:r>
            <a:r>
              <a:rPr lang="en-US" sz="1800" strike="sngStrike" dirty="0">
                <a:solidFill>
                  <a:schemeClr val="bg2"/>
                </a:solidFill>
              </a:rPr>
              <a:t>Export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D7C90689-8A9D-472A-BFCC-CBAFAD09C0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62600" y="5104181"/>
            <a:ext cx="2895599" cy="855264"/>
          </a:xfrm>
          <a:prstGeom prst="rect">
            <a:avLst/>
          </a:prstGeom>
        </p:spPr>
      </p:pic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F9833EE0-6C0D-44AA-9A1D-FC3DE66CFB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479530"/>
            <a:ext cx="2047875" cy="771525"/>
          </a:xfrm>
          <a:prstGeom prst="rect">
            <a:avLst/>
          </a:prstGeom>
        </p:spPr>
      </p:pic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CE5DE55-398D-4A9B-96C9-D0873FC5134E}"/>
              </a:ext>
            </a:extLst>
          </p:cNvPr>
          <p:cNvSpPr/>
          <p:nvPr/>
        </p:nvSpPr>
        <p:spPr>
          <a:xfrm>
            <a:off x="5486400" y="2286000"/>
            <a:ext cx="2438400" cy="1066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SAS Dataset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2881A09-49F8-447A-84C7-D0503A42751E}"/>
              </a:ext>
            </a:extLst>
          </p:cNvPr>
          <p:cNvCxnSpPr>
            <a:cxnSpLocks/>
          </p:cNvCxnSpPr>
          <p:nvPr/>
        </p:nvCxnSpPr>
        <p:spPr>
          <a:xfrm>
            <a:off x="6705600" y="3441694"/>
            <a:ext cx="0" cy="135890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63DDDE5-B67E-4C00-B548-0C0BB6F909AF}"/>
              </a:ext>
            </a:extLst>
          </p:cNvPr>
          <p:cNvSpPr txBox="1"/>
          <p:nvPr/>
        </p:nvSpPr>
        <p:spPr>
          <a:xfrm>
            <a:off x="6712974" y="3797981"/>
            <a:ext cx="233910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trike="sngStrike" dirty="0">
                <a:solidFill>
                  <a:schemeClr val="bg2"/>
                </a:solidFill>
              </a:rPr>
              <a:t>Software/kernel change</a:t>
            </a:r>
          </a:p>
          <a:p>
            <a:r>
              <a:rPr lang="en-US" sz="1600" strike="sngStrike" dirty="0">
                <a:solidFill>
                  <a:schemeClr val="bg2"/>
                </a:solidFill>
              </a:rPr>
              <a:t>Import</a:t>
            </a:r>
          </a:p>
          <a:p>
            <a:r>
              <a:rPr lang="en-US" sz="2000" b="1" dirty="0">
                <a:solidFill>
                  <a:srgbClr val="00B0F0"/>
                </a:solidFill>
              </a:rPr>
              <a:t>Convert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61B0C2-5537-4E95-BC8F-CE9DF368267D}"/>
              </a:ext>
            </a:extLst>
          </p:cNvPr>
          <p:cNvCxnSpPr/>
          <p:nvPr/>
        </p:nvCxnSpPr>
        <p:spPr>
          <a:xfrm flipH="1">
            <a:off x="3276600" y="5528001"/>
            <a:ext cx="19812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9071782-0540-4B33-92F3-85AB7646402F}"/>
              </a:ext>
            </a:extLst>
          </p:cNvPr>
          <p:cNvSpPr txBox="1"/>
          <p:nvPr/>
        </p:nvSpPr>
        <p:spPr>
          <a:xfrm>
            <a:off x="3561869" y="5183377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Create / </a:t>
            </a:r>
            <a:r>
              <a:rPr lang="en-US" sz="1800" strike="sngStrike" dirty="0">
                <a:solidFill>
                  <a:schemeClr val="bg2"/>
                </a:solidFill>
              </a:rPr>
              <a:t>Export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F5438C1-F5B7-431C-BFE3-77F3631F18C7}"/>
              </a:ext>
            </a:extLst>
          </p:cNvPr>
          <p:cNvSpPr/>
          <p:nvPr/>
        </p:nvSpPr>
        <p:spPr>
          <a:xfrm>
            <a:off x="692395" y="5115245"/>
            <a:ext cx="2350607" cy="85526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Output data (ex - csv)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125ACAD-FC52-42B7-AD3F-76328B47BBC3}"/>
              </a:ext>
            </a:extLst>
          </p:cNvPr>
          <p:cNvCxnSpPr/>
          <p:nvPr/>
        </p:nvCxnSpPr>
        <p:spPr>
          <a:xfrm flipV="1">
            <a:off x="1828800" y="3429000"/>
            <a:ext cx="0" cy="13716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E13211B-EB2F-4D21-8C55-654EE5C5AEC8}"/>
              </a:ext>
            </a:extLst>
          </p:cNvPr>
          <p:cNvSpPr txBox="1"/>
          <p:nvPr/>
        </p:nvSpPr>
        <p:spPr>
          <a:xfrm>
            <a:off x="1867699" y="3743632"/>
            <a:ext cx="237276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trike="sngStrike" dirty="0">
                <a:solidFill>
                  <a:schemeClr val="bg2"/>
                </a:solidFill>
              </a:rPr>
              <a:t>Software/Kernel change</a:t>
            </a:r>
          </a:p>
          <a:p>
            <a:r>
              <a:rPr lang="en-US" sz="1600" strike="sngStrike" dirty="0">
                <a:solidFill>
                  <a:schemeClr val="bg2"/>
                </a:solidFill>
              </a:rPr>
              <a:t>Import</a:t>
            </a:r>
          </a:p>
          <a:p>
            <a:r>
              <a:rPr lang="en-US" sz="2000" b="1" dirty="0">
                <a:solidFill>
                  <a:srgbClr val="00B0F0"/>
                </a:solidFill>
              </a:rPr>
              <a:t>Convert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D6151CC-A2CC-4373-97A6-EA36879BD380}"/>
              </a:ext>
            </a:extLst>
          </p:cNvPr>
          <p:cNvSpPr/>
          <p:nvPr/>
        </p:nvSpPr>
        <p:spPr>
          <a:xfrm>
            <a:off x="533400" y="2057400"/>
            <a:ext cx="7775886" cy="4072470"/>
          </a:xfrm>
          <a:custGeom>
            <a:avLst/>
            <a:gdLst>
              <a:gd name="connsiteX0" fmla="*/ 0 w 7775886"/>
              <a:gd name="connsiteY0" fmla="*/ 0 h 4072470"/>
              <a:gd name="connsiteX1" fmla="*/ 675904 w 7775886"/>
              <a:gd name="connsiteY1" fmla="*/ 0 h 4072470"/>
              <a:gd name="connsiteX2" fmla="*/ 1040772 w 7775886"/>
              <a:gd name="connsiteY2" fmla="*/ 0 h 4072470"/>
              <a:gd name="connsiteX3" fmla="*/ 1483400 w 7775886"/>
              <a:gd name="connsiteY3" fmla="*/ 0 h 4072470"/>
              <a:gd name="connsiteX4" fmla="*/ 2081545 w 7775886"/>
              <a:gd name="connsiteY4" fmla="*/ 0 h 4072470"/>
              <a:gd name="connsiteX5" fmla="*/ 2601931 w 7775886"/>
              <a:gd name="connsiteY5" fmla="*/ 0 h 4072470"/>
              <a:gd name="connsiteX6" fmla="*/ 3355594 w 7775886"/>
              <a:gd name="connsiteY6" fmla="*/ 0 h 4072470"/>
              <a:gd name="connsiteX7" fmla="*/ 3875980 w 7775886"/>
              <a:gd name="connsiteY7" fmla="*/ 0 h 4072470"/>
              <a:gd name="connsiteX8" fmla="*/ 4240849 w 7775886"/>
              <a:gd name="connsiteY8" fmla="*/ 0 h 4072470"/>
              <a:gd name="connsiteX9" fmla="*/ 4994511 w 7775886"/>
              <a:gd name="connsiteY9" fmla="*/ 0 h 4072470"/>
              <a:gd name="connsiteX10" fmla="*/ 5592656 w 7775886"/>
              <a:gd name="connsiteY10" fmla="*/ 0 h 4072470"/>
              <a:gd name="connsiteX11" fmla="*/ 6190802 w 7775886"/>
              <a:gd name="connsiteY11" fmla="*/ 0 h 4072470"/>
              <a:gd name="connsiteX12" fmla="*/ 6866705 w 7775886"/>
              <a:gd name="connsiteY12" fmla="*/ 0 h 4072470"/>
              <a:gd name="connsiteX13" fmla="*/ 7231574 w 7775886"/>
              <a:gd name="connsiteY13" fmla="*/ 0 h 4072470"/>
              <a:gd name="connsiteX14" fmla="*/ 7775886 w 7775886"/>
              <a:gd name="connsiteY14" fmla="*/ 0 h 4072470"/>
              <a:gd name="connsiteX15" fmla="*/ 7775886 w 7775886"/>
              <a:gd name="connsiteY15" fmla="*/ 663231 h 4072470"/>
              <a:gd name="connsiteX16" fmla="*/ 7775886 w 7775886"/>
              <a:gd name="connsiteY16" fmla="*/ 1285737 h 4072470"/>
              <a:gd name="connsiteX17" fmla="*/ 7775886 w 7775886"/>
              <a:gd name="connsiteY17" fmla="*/ 1948968 h 4072470"/>
              <a:gd name="connsiteX18" fmla="*/ 7775886 w 7775886"/>
              <a:gd name="connsiteY18" fmla="*/ 2490025 h 4072470"/>
              <a:gd name="connsiteX19" fmla="*/ 7775886 w 7775886"/>
              <a:gd name="connsiteY19" fmla="*/ 3112531 h 4072470"/>
              <a:gd name="connsiteX20" fmla="*/ 7775886 w 7775886"/>
              <a:gd name="connsiteY20" fmla="*/ 4072470 h 4072470"/>
              <a:gd name="connsiteX21" fmla="*/ 7099982 w 7775886"/>
              <a:gd name="connsiteY21" fmla="*/ 4072470 h 4072470"/>
              <a:gd name="connsiteX22" fmla="*/ 6501837 w 7775886"/>
              <a:gd name="connsiteY22" fmla="*/ 4072470 h 4072470"/>
              <a:gd name="connsiteX23" fmla="*/ 5903692 w 7775886"/>
              <a:gd name="connsiteY23" fmla="*/ 4072470 h 4072470"/>
              <a:gd name="connsiteX24" fmla="*/ 5538823 w 7775886"/>
              <a:gd name="connsiteY24" fmla="*/ 4072470 h 4072470"/>
              <a:gd name="connsiteX25" fmla="*/ 4862919 w 7775886"/>
              <a:gd name="connsiteY25" fmla="*/ 4072470 h 4072470"/>
              <a:gd name="connsiteX26" fmla="*/ 4187016 w 7775886"/>
              <a:gd name="connsiteY26" fmla="*/ 4072470 h 4072470"/>
              <a:gd name="connsiteX27" fmla="*/ 3822147 w 7775886"/>
              <a:gd name="connsiteY27" fmla="*/ 4072470 h 4072470"/>
              <a:gd name="connsiteX28" fmla="*/ 3146243 w 7775886"/>
              <a:gd name="connsiteY28" fmla="*/ 4072470 h 4072470"/>
              <a:gd name="connsiteX29" fmla="*/ 2781375 w 7775886"/>
              <a:gd name="connsiteY29" fmla="*/ 4072470 h 4072470"/>
              <a:gd name="connsiteX30" fmla="*/ 2338747 w 7775886"/>
              <a:gd name="connsiteY30" fmla="*/ 4072470 h 4072470"/>
              <a:gd name="connsiteX31" fmla="*/ 1740602 w 7775886"/>
              <a:gd name="connsiteY31" fmla="*/ 4072470 h 4072470"/>
              <a:gd name="connsiteX32" fmla="*/ 1375734 w 7775886"/>
              <a:gd name="connsiteY32" fmla="*/ 4072470 h 4072470"/>
              <a:gd name="connsiteX33" fmla="*/ 622071 w 7775886"/>
              <a:gd name="connsiteY33" fmla="*/ 4072470 h 4072470"/>
              <a:gd name="connsiteX34" fmla="*/ 0 w 7775886"/>
              <a:gd name="connsiteY34" fmla="*/ 4072470 h 4072470"/>
              <a:gd name="connsiteX35" fmla="*/ 0 w 7775886"/>
              <a:gd name="connsiteY35" fmla="*/ 3612863 h 4072470"/>
              <a:gd name="connsiteX36" fmla="*/ 0 w 7775886"/>
              <a:gd name="connsiteY36" fmla="*/ 3112531 h 4072470"/>
              <a:gd name="connsiteX37" fmla="*/ 0 w 7775886"/>
              <a:gd name="connsiteY37" fmla="*/ 2612199 h 4072470"/>
              <a:gd name="connsiteX38" fmla="*/ 0 w 7775886"/>
              <a:gd name="connsiteY38" fmla="*/ 2111867 h 4072470"/>
              <a:gd name="connsiteX39" fmla="*/ 0 w 7775886"/>
              <a:gd name="connsiteY39" fmla="*/ 1489360 h 4072470"/>
              <a:gd name="connsiteX40" fmla="*/ 0 w 7775886"/>
              <a:gd name="connsiteY40" fmla="*/ 1029753 h 4072470"/>
              <a:gd name="connsiteX41" fmla="*/ 0 w 7775886"/>
              <a:gd name="connsiteY41" fmla="*/ 570146 h 4072470"/>
              <a:gd name="connsiteX42" fmla="*/ 0 w 7775886"/>
              <a:gd name="connsiteY42" fmla="*/ 0 h 4072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7775886" h="4072470" extrusionOk="0">
                <a:moveTo>
                  <a:pt x="0" y="0"/>
                </a:moveTo>
                <a:cubicBezTo>
                  <a:pt x="168495" y="-77317"/>
                  <a:pt x="474199" y="77970"/>
                  <a:pt x="675904" y="0"/>
                </a:cubicBezTo>
                <a:cubicBezTo>
                  <a:pt x="877609" y="-77970"/>
                  <a:pt x="924605" y="10113"/>
                  <a:pt x="1040772" y="0"/>
                </a:cubicBezTo>
                <a:cubicBezTo>
                  <a:pt x="1156939" y="-10113"/>
                  <a:pt x="1309282" y="26746"/>
                  <a:pt x="1483400" y="0"/>
                </a:cubicBezTo>
                <a:cubicBezTo>
                  <a:pt x="1657518" y="-26746"/>
                  <a:pt x="1820605" y="14092"/>
                  <a:pt x="2081545" y="0"/>
                </a:cubicBezTo>
                <a:cubicBezTo>
                  <a:pt x="2342485" y="-14092"/>
                  <a:pt x="2433064" y="22593"/>
                  <a:pt x="2601931" y="0"/>
                </a:cubicBezTo>
                <a:cubicBezTo>
                  <a:pt x="2770798" y="-22593"/>
                  <a:pt x="3045875" y="72948"/>
                  <a:pt x="3355594" y="0"/>
                </a:cubicBezTo>
                <a:cubicBezTo>
                  <a:pt x="3665313" y="-72948"/>
                  <a:pt x="3721492" y="26428"/>
                  <a:pt x="3875980" y="0"/>
                </a:cubicBezTo>
                <a:cubicBezTo>
                  <a:pt x="4030468" y="-26428"/>
                  <a:pt x="4141448" y="27746"/>
                  <a:pt x="4240849" y="0"/>
                </a:cubicBezTo>
                <a:cubicBezTo>
                  <a:pt x="4340250" y="-27746"/>
                  <a:pt x="4756073" y="63234"/>
                  <a:pt x="4994511" y="0"/>
                </a:cubicBezTo>
                <a:cubicBezTo>
                  <a:pt x="5232949" y="-63234"/>
                  <a:pt x="5376671" y="21171"/>
                  <a:pt x="5592656" y="0"/>
                </a:cubicBezTo>
                <a:cubicBezTo>
                  <a:pt x="5808642" y="-21171"/>
                  <a:pt x="5969480" y="40240"/>
                  <a:pt x="6190802" y="0"/>
                </a:cubicBezTo>
                <a:cubicBezTo>
                  <a:pt x="6412124" y="-40240"/>
                  <a:pt x="6661446" y="51229"/>
                  <a:pt x="6866705" y="0"/>
                </a:cubicBezTo>
                <a:cubicBezTo>
                  <a:pt x="7071964" y="-51229"/>
                  <a:pt x="7091564" y="29944"/>
                  <a:pt x="7231574" y="0"/>
                </a:cubicBezTo>
                <a:cubicBezTo>
                  <a:pt x="7371584" y="-29944"/>
                  <a:pt x="7647152" y="49817"/>
                  <a:pt x="7775886" y="0"/>
                </a:cubicBezTo>
                <a:cubicBezTo>
                  <a:pt x="7820385" y="222970"/>
                  <a:pt x="7754317" y="476335"/>
                  <a:pt x="7775886" y="663231"/>
                </a:cubicBezTo>
                <a:cubicBezTo>
                  <a:pt x="7797455" y="850127"/>
                  <a:pt x="7708941" y="1108782"/>
                  <a:pt x="7775886" y="1285737"/>
                </a:cubicBezTo>
                <a:cubicBezTo>
                  <a:pt x="7842831" y="1462692"/>
                  <a:pt x="7716607" y="1720708"/>
                  <a:pt x="7775886" y="1948968"/>
                </a:cubicBezTo>
                <a:cubicBezTo>
                  <a:pt x="7835165" y="2177228"/>
                  <a:pt x="7735928" y="2282399"/>
                  <a:pt x="7775886" y="2490025"/>
                </a:cubicBezTo>
                <a:cubicBezTo>
                  <a:pt x="7815844" y="2697651"/>
                  <a:pt x="7731652" y="2830212"/>
                  <a:pt x="7775886" y="3112531"/>
                </a:cubicBezTo>
                <a:cubicBezTo>
                  <a:pt x="7820120" y="3394850"/>
                  <a:pt x="7663429" y="3857320"/>
                  <a:pt x="7775886" y="4072470"/>
                </a:cubicBezTo>
                <a:cubicBezTo>
                  <a:pt x="7466816" y="4092231"/>
                  <a:pt x="7357756" y="4055113"/>
                  <a:pt x="7099982" y="4072470"/>
                </a:cubicBezTo>
                <a:cubicBezTo>
                  <a:pt x="6842208" y="4089827"/>
                  <a:pt x="6660484" y="4052305"/>
                  <a:pt x="6501837" y="4072470"/>
                </a:cubicBezTo>
                <a:cubicBezTo>
                  <a:pt x="6343191" y="4092635"/>
                  <a:pt x="6115092" y="4072300"/>
                  <a:pt x="5903692" y="4072470"/>
                </a:cubicBezTo>
                <a:cubicBezTo>
                  <a:pt x="5692292" y="4072640"/>
                  <a:pt x="5716439" y="4064905"/>
                  <a:pt x="5538823" y="4072470"/>
                </a:cubicBezTo>
                <a:cubicBezTo>
                  <a:pt x="5361207" y="4080035"/>
                  <a:pt x="5091444" y="4058792"/>
                  <a:pt x="4862919" y="4072470"/>
                </a:cubicBezTo>
                <a:cubicBezTo>
                  <a:pt x="4634394" y="4086148"/>
                  <a:pt x="4347977" y="4011609"/>
                  <a:pt x="4187016" y="4072470"/>
                </a:cubicBezTo>
                <a:cubicBezTo>
                  <a:pt x="4026055" y="4133331"/>
                  <a:pt x="3998064" y="4070693"/>
                  <a:pt x="3822147" y="4072470"/>
                </a:cubicBezTo>
                <a:cubicBezTo>
                  <a:pt x="3646230" y="4074247"/>
                  <a:pt x="3429139" y="3993962"/>
                  <a:pt x="3146243" y="4072470"/>
                </a:cubicBezTo>
                <a:cubicBezTo>
                  <a:pt x="2863347" y="4150978"/>
                  <a:pt x="2887444" y="4030686"/>
                  <a:pt x="2781375" y="4072470"/>
                </a:cubicBezTo>
                <a:cubicBezTo>
                  <a:pt x="2675306" y="4114254"/>
                  <a:pt x="2449583" y="4022031"/>
                  <a:pt x="2338747" y="4072470"/>
                </a:cubicBezTo>
                <a:cubicBezTo>
                  <a:pt x="2227911" y="4122909"/>
                  <a:pt x="1941014" y="4053648"/>
                  <a:pt x="1740602" y="4072470"/>
                </a:cubicBezTo>
                <a:cubicBezTo>
                  <a:pt x="1540190" y="4091292"/>
                  <a:pt x="1478484" y="4056192"/>
                  <a:pt x="1375734" y="4072470"/>
                </a:cubicBezTo>
                <a:cubicBezTo>
                  <a:pt x="1272984" y="4088748"/>
                  <a:pt x="827474" y="4035697"/>
                  <a:pt x="622071" y="4072470"/>
                </a:cubicBezTo>
                <a:cubicBezTo>
                  <a:pt x="416668" y="4109243"/>
                  <a:pt x="138495" y="4040284"/>
                  <a:pt x="0" y="4072470"/>
                </a:cubicBezTo>
                <a:cubicBezTo>
                  <a:pt x="-47401" y="3875927"/>
                  <a:pt x="49578" y="3804893"/>
                  <a:pt x="0" y="3612863"/>
                </a:cubicBezTo>
                <a:cubicBezTo>
                  <a:pt x="-49578" y="3420833"/>
                  <a:pt x="16932" y="3299426"/>
                  <a:pt x="0" y="3112531"/>
                </a:cubicBezTo>
                <a:cubicBezTo>
                  <a:pt x="-16932" y="2925636"/>
                  <a:pt x="28731" y="2844506"/>
                  <a:pt x="0" y="2612199"/>
                </a:cubicBezTo>
                <a:cubicBezTo>
                  <a:pt x="-28731" y="2379892"/>
                  <a:pt x="17819" y="2352278"/>
                  <a:pt x="0" y="2111867"/>
                </a:cubicBezTo>
                <a:cubicBezTo>
                  <a:pt x="-17819" y="1871456"/>
                  <a:pt x="33254" y="1679454"/>
                  <a:pt x="0" y="1489360"/>
                </a:cubicBezTo>
                <a:cubicBezTo>
                  <a:pt x="-33254" y="1299266"/>
                  <a:pt x="28619" y="1162065"/>
                  <a:pt x="0" y="1029753"/>
                </a:cubicBezTo>
                <a:cubicBezTo>
                  <a:pt x="-28619" y="897441"/>
                  <a:pt x="39335" y="770409"/>
                  <a:pt x="0" y="570146"/>
                </a:cubicBezTo>
                <a:cubicBezTo>
                  <a:pt x="-39335" y="369883"/>
                  <a:pt x="46257" y="174422"/>
                  <a:pt x="0" y="0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2214054714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116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567B4-920B-4EBC-837D-ADDF79464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SASPy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4798F-8B1D-4664-B37F-F6AB5A5C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86" y="1329999"/>
            <a:ext cx="7886700" cy="466185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Run SAS code within a Python program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Without changing kernel or software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Conveniently transferring data as well as macro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Overcome the famous memory issue of Python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 need to read huge data into memory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Bypass Python’s memory problem by connecting to a SAS session running in the background in your Python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Keep using familiar SAS language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 need to translate your old SAS codes into Python code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Utilize Python’s great expandability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D59F35-3026-430F-B9D4-39B3202CA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Wharton Research Data Services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B3EF1-438E-444B-ABA0-7C807376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96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6F4BB-0D0F-4393-A39B-FCD917FA4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SASPy</a:t>
            </a:r>
            <a:r>
              <a:rPr lang="en-US" dirty="0"/>
              <a:t> environment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688C7-43B5-4EBD-BC12-0D08E4C10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86" y="1329999"/>
            <a:ext cx="7886700" cy="357219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Requirements for your local environment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Python3.4 or higher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SAS 9.4 or higher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Optional: </a:t>
            </a:r>
            <a:r>
              <a:rPr lang="en-US" dirty="0" err="1"/>
              <a:t>Jupyter</a:t>
            </a:r>
            <a:r>
              <a:rPr lang="en-US" dirty="0"/>
              <a:t> Notebook for </a:t>
            </a:r>
            <a:r>
              <a:rPr lang="en-US" dirty="0" err="1"/>
              <a:t>Jupyter</a:t>
            </a:r>
            <a:r>
              <a:rPr lang="en-US" dirty="0"/>
              <a:t> Magic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Requirements for WRDS cloud environment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Access to WRDS Cloud: </a:t>
            </a:r>
            <a:r>
              <a:rPr lang="en-US" dirty="0">
                <a:solidFill>
                  <a:srgbClr val="00B0F0"/>
                </a:solidFill>
              </a:rPr>
              <a:t>WRDS </a:t>
            </a:r>
            <a:r>
              <a:rPr lang="en-US" dirty="0" err="1">
                <a:solidFill>
                  <a:srgbClr val="00B0F0"/>
                </a:solidFill>
              </a:rPr>
              <a:t>Jupyter</a:t>
            </a:r>
            <a:r>
              <a:rPr lang="en-US" dirty="0">
                <a:solidFill>
                  <a:srgbClr val="00B0F0"/>
                </a:solidFill>
              </a:rPr>
              <a:t> Lab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Optional: Your own virtual environment to install custom python packages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CB7275-0D97-4918-B532-68320DF85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Wharton Research Data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7CEC9D-5548-4AB7-95DF-6DB00386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07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C82D9-E7C5-4185-923D-85C33A720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setup </a:t>
            </a:r>
            <a:r>
              <a:rPr lang="en-US" dirty="0" err="1"/>
              <a:t>SASPy</a:t>
            </a:r>
            <a:r>
              <a:rPr lang="en-US" dirty="0"/>
              <a:t> – From Local Computer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AF10F-98FA-4405-8AB9-D0D7EC28E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86" y="1329999"/>
            <a:ext cx="7886700" cy="6730625"/>
          </a:xfrm>
        </p:spPr>
        <p:txBody>
          <a:bodyPr/>
          <a:lstStyle/>
          <a:p>
            <a:r>
              <a:rPr lang="en-US" dirty="0"/>
              <a:t>1. Install from (anaconda) command prompt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pip install </a:t>
            </a:r>
            <a:r>
              <a:rPr lang="en-US" dirty="0" err="1"/>
              <a:t>saspy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conda</a:t>
            </a:r>
            <a:r>
              <a:rPr lang="en-US" dirty="0"/>
              <a:t> install </a:t>
            </a:r>
            <a:r>
              <a:rPr lang="en-US" dirty="0" err="1"/>
              <a:t>saspy</a:t>
            </a:r>
            <a:endParaRPr lang="en-US" dirty="0"/>
          </a:p>
          <a:p>
            <a:r>
              <a:rPr lang="en-US" dirty="0"/>
              <a:t>2. Add the path below to SYSTEM PATH environment variable (Windows only, path may vary by individual)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C:\Program Files\</a:t>
            </a:r>
            <a:r>
              <a:rPr lang="en-US" dirty="0" err="1">
                <a:solidFill>
                  <a:srgbClr val="00B0F0"/>
                </a:solidFill>
              </a:rPr>
              <a:t>SASHome</a:t>
            </a:r>
            <a:r>
              <a:rPr lang="en-US" dirty="0">
                <a:solidFill>
                  <a:srgbClr val="00B0F0"/>
                </a:solidFill>
              </a:rPr>
              <a:t>\</a:t>
            </a:r>
            <a:r>
              <a:rPr lang="en-US" dirty="0" err="1">
                <a:solidFill>
                  <a:srgbClr val="00B0F0"/>
                </a:solidFill>
              </a:rPr>
              <a:t>SASFoundation</a:t>
            </a:r>
            <a:r>
              <a:rPr lang="en-US" dirty="0">
                <a:solidFill>
                  <a:srgbClr val="00B0F0"/>
                </a:solidFill>
              </a:rPr>
              <a:t>\9.4\core\</a:t>
            </a:r>
            <a:r>
              <a:rPr lang="en-US" dirty="0" err="1">
                <a:solidFill>
                  <a:srgbClr val="00B0F0"/>
                </a:solidFill>
              </a:rPr>
              <a:t>sasext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/>
              <a:t>3. Run Python and Import </a:t>
            </a:r>
            <a:r>
              <a:rPr lang="en-US" dirty="0" err="1"/>
              <a:t>SASPy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import </a:t>
            </a:r>
            <a:r>
              <a:rPr lang="en-US" dirty="0" err="1"/>
              <a:t>saspy</a:t>
            </a:r>
            <a:endParaRPr lang="en-US" dirty="0"/>
          </a:p>
          <a:p>
            <a:r>
              <a:rPr lang="en-US" dirty="0"/>
              <a:t>4. Configure </a:t>
            </a:r>
            <a:r>
              <a:rPr lang="en-US" dirty="0" err="1"/>
              <a:t>SASPy</a:t>
            </a:r>
            <a:r>
              <a:rPr lang="en-US" dirty="0"/>
              <a:t> (Windows)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from</a:t>
            </a:r>
            <a:r>
              <a:rPr lang="en-US" dirty="0"/>
              <a:t> </a:t>
            </a:r>
            <a:r>
              <a:rPr lang="en-US" dirty="0" err="1"/>
              <a:t>saspy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import </a:t>
            </a:r>
            <a:r>
              <a:rPr lang="en-US" dirty="0" err="1"/>
              <a:t>autocfg</a:t>
            </a:r>
            <a:br>
              <a:rPr lang="en-US" dirty="0"/>
            </a:br>
            <a:r>
              <a:rPr lang="en-US" dirty="0" err="1"/>
              <a:t>autocfg.main</a:t>
            </a:r>
            <a:r>
              <a:rPr lang="en-US" dirty="0"/>
              <a:t>() 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#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sascfg_personal.py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file will be generated</a:t>
            </a:r>
          </a:p>
          <a:p>
            <a:r>
              <a:rPr lang="en-US" dirty="0"/>
              <a:t>	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375A0B-1DC1-4D97-B7A8-7468CDD97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Wharton Research Data Services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0EC57A-76DD-4C5C-AF74-9A3FAE622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01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328C9-AF5E-45C0-9ED9-EFEC5FB15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586" y="365126"/>
            <a:ext cx="7886700" cy="507831"/>
          </a:xfrm>
        </p:spPr>
        <p:txBody>
          <a:bodyPr/>
          <a:lstStyle/>
          <a:p>
            <a:r>
              <a:rPr lang="en-US" dirty="0"/>
              <a:t>How to use </a:t>
            </a:r>
            <a:r>
              <a:rPr lang="en-US" dirty="0" err="1"/>
              <a:t>SASPy</a:t>
            </a:r>
            <a:r>
              <a:rPr lang="en-US" dirty="0"/>
              <a:t>  - WRDS </a:t>
            </a:r>
            <a:r>
              <a:rPr lang="en-US" dirty="0" err="1"/>
              <a:t>Jupyter</a:t>
            </a:r>
            <a:r>
              <a:rPr lang="en-US" dirty="0"/>
              <a:t> Lab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804FF-4EEA-4E5C-B799-0B30F4E5B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86" y="1329999"/>
            <a:ext cx="7886700" cy="396134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Access WRDS Jupyter Lab (Login with WRDS ID and Password)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Manual: </a:t>
            </a:r>
            <a:r>
              <a:rPr lang="en-US" dirty="0">
                <a:solidFill>
                  <a:srgbClr val="06AAF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https://wrds-www.wharton.upenn.edu/pages/support/programming-wrds/programming-python/jupyterhub-wrds/</a:t>
            </a: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Jupyter Lab: </a:t>
            </a:r>
            <a:r>
              <a:rPr lang="en-US" dirty="0">
                <a:hlinkClick r:id="rId3"/>
              </a:rPr>
              <a:t>https://wrds-jupyter.Wharton.upenn.edu/</a:t>
            </a:r>
            <a:endParaRPr lang="en-US" dirty="0"/>
          </a:p>
          <a:p>
            <a:r>
              <a:rPr lang="en-US" dirty="0"/>
              <a:t>2. Open a notebook with Python3 kernel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Either default Python 3 kernel or your own virtual environment kernel</a:t>
            </a:r>
          </a:p>
          <a:p>
            <a:r>
              <a:rPr lang="en-US" dirty="0"/>
              <a:t>3. Simply import the pre-installed </a:t>
            </a:r>
            <a:r>
              <a:rPr lang="en-US" dirty="0" err="1"/>
              <a:t>SASPy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0BA3E7-ED7E-48C8-A869-DBDA72937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Wharton Research Data Services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C98596-0EE7-4DF1-8AB5-3DA36D02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96249"/>
      </p:ext>
    </p:extLst>
  </p:cSld>
  <p:clrMapOvr>
    <a:masterClrMapping/>
  </p:clrMapOvr>
</p:sld>
</file>

<file path=ppt/theme/theme1.xml><?xml version="1.0" encoding="utf-8"?>
<a:theme xmlns:a="http://schemas.openxmlformats.org/drawingml/2006/main" name="Wharton 2016 4:3">
  <a:themeElements>
    <a:clrScheme name="Wharton 2016">
      <a:dk1>
        <a:srgbClr val="2D2C41"/>
      </a:dk1>
      <a:lt1>
        <a:srgbClr val="FFFFFF"/>
      </a:lt1>
      <a:dk2>
        <a:srgbClr val="004785"/>
      </a:dk2>
      <a:lt2>
        <a:srgbClr val="EEEDEA"/>
      </a:lt2>
      <a:accent1>
        <a:srgbClr val="004785"/>
      </a:accent1>
      <a:accent2>
        <a:srgbClr val="A90533"/>
      </a:accent2>
      <a:accent3>
        <a:srgbClr val="026CB5"/>
      </a:accent3>
      <a:accent4>
        <a:srgbClr val="06AAFC"/>
      </a:accent4>
      <a:accent5>
        <a:srgbClr val="96227D"/>
      </a:accent5>
      <a:accent6>
        <a:srgbClr val="D7BC6A"/>
      </a:accent6>
      <a:hlink>
        <a:srgbClr val="06AAFC"/>
      </a:hlink>
      <a:folHlink>
        <a:srgbClr val="06AAFC"/>
      </a:folHlink>
    </a:clrScheme>
    <a:fontScheme name="Wharton 201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knowledge_master1-3_theme</Template>
  <TotalTime>31603</TotalTime>
  <Words>533</Words>
  <Application>Microsoft Macintosh PowerPoint</Application>
  <PresentationFormat>On-screen Show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Garamond</vt:lpstr>
      <vt:lpstr>Wharton 2016 4:3</vt:lpstr>
      <vt:lpstr>Use SAS in Python: SASPy </vt:lpstr>
      <vt:lpstr>Agenda</vt:lpstr>
      <vt:lpstr>What is SASPy? </vt:lpstr>
      <vt:lpstr>Why SASPy?</vt:lpstr>
      <vt:lpstr>Why SASPy?</vt:lpstr>
      <vt:lpstr>Why SASPy?</vt:lpstr>
      <vt:lpstr>SASPy environment requirements</vt:lpstr>
      <vt:lpstr>How to setup SASPy – From Local Computer</vt:lpstr>
      <vt:lpstr>How to use SASPy  - WRDS Jupyter Lab</vt:lpstr>
      <vt:lpstr>Summary</vt:lpstr>
      <vt:lpstr>PowerPoint Presentation</vt:lpstr>
    </vt:vector>
  </TitlesOfParts>
  <Company>The Wharton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tranac</dc:creator>
  <cp:lastModifiedBy>Oh, Eunji</cp:lastModifiedBy>
  <cp:revision>611</cp:revision>
  <cp:lastPrinted>2012-04-12T19:17:32Z</cp:lastPrinted>
  <dcterms:created xsi:type="dcterms:W3CDTF">2012-04-03T15:29:58Z</dcterms:created>
  <dcterms:modified xsi:type="dcterms:W3CDTF">2020-06-22T11:11:37Z</dcterms:modified>
</cp:coreProperties>
</file>