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24"/>
  </p:notesMasterIdLst>
  <p:sldIdLst>
    <p:sldId id="354" r:id="rId2"/>
    <p:sldId id="359" r:id="rId3"/>
    <p:sldId id="389" r:id="rId4"/>
    <p:sldId id="366" r:id="rId5"/>
    <p:sldId id="378" r:id="rId6"/>
    <p:sldId id="393" r:id="rId7"/>
    <p:sldId id="373" r:id="rId8"/>
    <p:sldId id="370" r:id="rId9"/>
    <p:sldId id="371" r:id="rId10"/>
    <p:sldId id="374" r:id="rId11"/>
    <p:sldId id="376" r:id="rId12"/>
    <p:sldId id="396" r:id="rId13"/>
    <p:sldId id="383" r:id="rId14"/>
    <p:sldId id="398" r:id="rId15"/>
    <p:sldId id="390" r:id="rId16"/>
    <p:sldId id="384" r:id="rId17"/>
    <p:sldId id="385" r:id="rId18"/>
    <p:sldId id="386" r:id="rId19"/>
    <p:sldId id="397" r:id="rId20"/>
    <p:sldId id="395" r:id="rId21"/>
    <p:sldId id="394" r:id="rId22"/>
    <p:sldId id="294" r:id="rId23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uanliu.wrds@outlook.com" initials="x" lastIdx="4" clrIdx="0">
    <p:extLst>
      <p:ext uri="{19B8F6BF-5375-455C-9EA6-DF929625EA0E}">
        <p15:presenceInfo xmlns:p15="http://schemas.microsoft.com/office/powerpoint/2012/main" userId="cef4a208daac42c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8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AC410C-51EE-465A-80EE-E864261BF3BE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11E54D2-359E-43B6-82CC-D308E0A9B69E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WRDS </a:t>
          </a:r>
        </a:p>
        <a:p>
          <a:r>
            <a:rPr lang="en-US" dirty="0"/>
            <a:t>Linking</a:t>
          </a:r>
        </a:p>
        <a:p>
          <a:r>
            <a:rPr lang="en-US" dirty="0"/>
            <a:t>Resources</a:t>
          </a:r>
        </a:p>
      </dgm:t>
    </dgm:pt>
    <dgm:pt modelId="{B4644D3B-54E7-45A6-AF95-0BC659560F15}" type="parTrans" cxnId="{553F119B-A056-489C-ABAE-33C852CE12A0}">
      <dgm:prSet/>
      <dgm:spPr/>
      <dgm:t>
        <a:bodyPr/>
        <a:lstStyle/>
        <a:p>
          <a:endParaRPr lang="en-US"/>
        </a:p>
      </dgm:t>
    </dgm:pt>
    <dgm:pt modelId="{F7F5E044-FEDC-49D3-BA3E-AA6A68E7D339}" type="sibTrans" cxnId="{553F119B-A056-489C-ABAE-33C852CE12A0}">
      <dgm:prSet/>
      <dgm:spPr/>
      <dgm:t>
        <a:bodyPr/>
        <a:lstStyle/>
        <a:p>
          <a:endParaRPr lang="en-US"/>
        </a:p>
      </dgm:t>
    </dgm:pt>
    <dgm:pt modelId="{76E82D29-B4EA-42BC-B5A4-22AC346BB69C}">
      <dgm:prSet phldrT="[Text]"/>
      <dgm:spPr/>
      <dgm:t>
        <a:bodyPr/>
        <a:lstStyle/>
        <a:p>
          <a:r>
            <a:rPr lang="en-US" dirty="0"/>
            <a:t>Linking</a:t>
          </a:r>
        </a:p>
        <a:p>
          <a:r>
            <a:rPr lang="en-US" dirty="0"/>
            <a:t>Suite by</a:t>
          </a:r>
        </a:p>
        <a:p>
          <a:r>
            <a:rPr lang="en-US" dirty="0"/>
            <a:t>WRDS </a:t>
          </a:r>
        </a:p>
      </dgm:t>
    </dgm:pt>
    <dgm:pt modelId="{709847CF-3E73-44B8-AD72-544F39F9E8FB}" type="parTrans" cxnId="{E3970FAD-B1AE-4EF5-A1A0-9623978728D5}">
      <dgm:prSet/>
      <dgm:spPr/>
      <dgm:t>
        <a:bodyPr/>
        <a:lstStyle/>
        <a:p>
          <a:endParaRPr lang="en-US"/>
        </a:p>
      </dgm:t>
    </dgm:pt>
    <dgm:pt modelId="{E956D0B6-0950-482F-BE03-7A2D5CC6752A}" type="sibTrans" cxnId="{E3970FAD-B1AE-4EF5-A1A0-9623978728D5}">
      <dgm:prSet/>
      <dgm:spPr/>
      <dgm:t>
        <a:bodyPr/>
        <a:lstStyle/>
        <a:p>
          <a:endParaRPr lang="en-US"/>
        </a:p>
      </dgm:t>
    </dgm:pt>
    <dgm:pt modelId="{41953180-212A-4E76-BA5C-19938F4AF720}">
      <dgm:prSet phldrT="[Text]"/>
      <dgm:spPr/>
      <dgm:t>
        <a:bodyPr/>
        <a:lstStyle/>
        <a:p>
          <a:r>
            <a:rPr lang="en-US" dirty="0"/>
            <a:t>Linking </a:t>
          </a:r>
        </a:p>
        <a:p>
          <a:r>
            <a:rPr lang="en-US" dirty="0"/>
            <a:t>Table</a:t>
          </a:r>
        </a:p>
        <a:p>
          <a:r>
            <a:rPr lang="en-US" dirty="0"/>
            <a:t>Contributed by</a:t>
          </a:r>
        </a:p>
        <a:p>
          <a:r>
            <a:rPr lang="en-US" dirty="0"/>
            <a:t>Researchers</a:t>
          </a:r>
        </a:p>
      </dgm:t>
    </dgm:pt>
    <dgm:pt modelId="{9CA03ACE-6F3E-4788-9ED0-C59389C6F676}" type="parTrans" cxnId="{8DB90242-B82B-496A-91DF-8C198E2EB67C}">
      <dgm:prSet/>
      <dgm:spPr/>
      <dgm:t>
        <a:bodyPr/>
        <a:lstStyle/>
        <a:p>
          <a:endParaRPr lang="en-US"/>
        </a:p>
      </dgm:t>
    </dgm:pt>
    <dgm:pt modelId="{B31B09DE-7D57-4AB5-AE55-2121FF2F3607}" type="sibTrans" cxnId="{8DB90242-B82B-496A-91DF-8C198E2EB67C}">
      <dgm:prSet/>
      <dgm:spPr/>
      <dgm:t>
        <a:bodyPr/>
        <a:lstStyle/>
        <a:p>
          <a:endParaRPr lang="en-US"/>
        </a:p>
      </dgm:t>
    </dgm:pt>
    <dgm:pt modelId="{D054A98F-9F6B-4732-8361-AB639B337BAD}">
      <dgm:prSet phldrT="[Text]"/>
      <dgm:spPr/>
      <dgm:t>
        <a:bodyPr/>
        <a:lstStyle/>
        <a:p>
          <a:r>
            <a:rPr lang="en-US" dirty="0"/>
            <a:t>Linking</a:t>
          </a:r>
        </a:p>
        <a:p>
          <a:r>
            <a:rPr lang="en-US" dirty="0"/>
            <a:t>Table Provided by</a:t>
          </a:r>
        </a:p>
        <a:p>
          <a:r>
            <a:rPr lang="en-US" dirty="0"/>
            <a:t>Data Vendors</a:t>
          </a:r>
        </a:p>
      </dgm:t>
    </dgm:pt>
    <dgm:pt modelId="{5655B05B-EE53-422B-8ED5-29DF022C1A2C}" type="parTrans" cxnId="{720BAD64-F329-4A21-9BD7-C331517099C5}">
      <dgm:prSet/>
      <dgm:spPr/>
      <dgm:t>
        <a:bodyPr/>
        <a:lstStyle/>
        <a:p>
          <a:endParaRPr lang="en-US"/>
        </a:p>
      </dgm:t>
    </dgm:pt>
    <dgm:pt modelId="{468F0692-D43D-497A-B1A4-6DF421934BB9}" type="sibTrans" cxnId="{720BAD64-F329-4A21-9BD7-C331517099C5}">
      <dgm:prSet/>
      <dgm:spPr/>
      <dgm:t>
        <a:bodyPr/>
        <a:lstStyle/>
        <a:p>
          <a:endParaRPr lang="en-US"/>
        </a:p>
      </dgm:t>
    </dgm:pt>
    <dgm:pt modelId="{47CAF2F6-383C-4C90-A76B-C3CB29D8869E}">
      <dgm:prSet phldrT="[Text]"/>
      <dgm:spPr/>
      <dgm:t>
        <a:bodyPr/>
        <a:lstStyle/>
        <a:p>
          <a:r>
            <a:rPr lang="en-US" dirty="0"/>
            <a:t>WRDS</a:t>
          </a:r>
        </a:p>
        <a:p>
          <a:r>
            <a:rPr lang="en-US" dirty="0"/>
            <a:t>Research</a:t>
          </a:r>
        </a:p>
        <a:p>
          <a:r>
            <a:rPr lang="en-US" dirty="0"/>
            <a:t>Macros</a:t>
          </a:r>
        </a:p>
      </dgm:t>
    </dgm:pt>
    <dgm:pt modelId="{CFAA94B9-1568-4B49-AA04-AB562DE36562}" type="parTrans" cxnId="{FD3E40DC-C061-434E-8A17-9B2786CCE5E4}">
      <dgm:prSet/>
      <dgm:spPr/>
      <dgm:t>
        <a:bodyPr/>
        <a:lstStyle/>
        <a:p>
          <a:endParaRPr lang="en-US"/>
        </a:p>
      </dgm:t>
    </dgm:pt>
    <dgm:pt modelId="{29E65C0F-809F-4E69-A888-F25AD22BDB89}" type="sibTrans" cxnId="{FD3E40DC-C061-434E-8A17-9B2786CCE5E4}">
      <dgm:prSet/>
      <dgm:spPr/>
      <dgm:t>
        <a:bodyPr/>
        <a:lstStyle/>
        <a:p>
          <a:endParaRPr lang="en-US"/>
        </a:p>
      </dgm:t>
    </dgm:pt>
    <dgm:pt modelId="{C411BFBC-A2AF-4F07-925E-F2EB4DA4139C}" type="pres">
      <dgm:prSet presAssocID="{F6AC410C-51EE-465A-80EE-E864261BF3BE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2A00D77-E0CC-4F61-B549-DFE7F321C1D7}" type="pres">
      <dgm:prSet presAssocID="{E11E54D2-359E-43B6-82CC-D308E0A9B69E}" presName="centerShape" presStyleLbl="node0" presStyleIdx="0" presStyleCnt="1"/>
      <dgm:spPr/>
    </dgm:pt>
    <dgm:pt modelId="{88082217-5CF1-4A19-BA6B-BD4A5CC13A13}" type="pres">
      <dgm:prSet presAssocID="{76E82D29-B4EA-42BC-B5A4-22AC346BB69C}" presName="node" presStyleLbl="node1" presStyleIdx="0" presStyleCnt="4">
        <dgm:presLayoutVars>
          <dgm:bulletEnabled val="1"/>
        </dgm:presLayoutVars>
      </dgm:prSet>
      <dgm:spPr/>
    </dgm:pt>
    <dgm:pt modelId="{2A5BC0EF-13CB-4346-8A7E-2D7EBCEEA328}" type="pres">
      <dgm:prSet presAssocID="{76E82D29-B4EA-42BC-B5A4-22AC346BB69C}" presName="dummy" presStyleCnt="0"/>
      <dgm:spPr/>
    </dgm:pt>
    <dgm:pt modelId="{AFAE1975-D455-4DDA-8226-381DA10A8070}" type="pres">
      <dgm:prSet presAssocID="{E956D0B6-0950-482F-BE03-7A2D5CC6752A}" presName="sibTrans" presStyleLbl="sibTrans2D1" presStyleIdx="0" presStyleCnt="4"/>
      <dgm:spPr/>
    </dgm:pt>
    <dgm:pt modelId="{6C3B4998-A1D8-4C01-8FCB-F66F0C8327BA}" type="pres">
      <dgm:prSet presAssocID="{41953180-212A-4E76-BA5C-19938F4AF720}" presName="node" presStyleLbl="node1" presStyleIdx="1" presStyleCnt="4">
        <dgm:presLayoutVars>
          <dgm:bulletEnabled val="1"/>
        </dgm:presLayoutVars>
      </dgm:prSet>
      <dgm:spPr/>
    </dgm:pt>
    <dgm:pt modelId="{09D350D9-5C9A-4881-9116-4FA109EB7724}" type="pres">
      <dgm:prSet presAssocID="{41953180-212A-4E76-BA5C-19938F4AF720}" presName="dummy" presStyleCnt="0"/>
      <dgm:spPr/>
    </dgm:pt>
    <dgm:pt modelId="{44AC220E-54AC-430B-8419-EE9ED7C68A1E}" type="pres">
      <dgm:prSet presAssocID="{B31B09DE-7D57-4AB5-AE55-2121FF2F3607}" presName="sibTrans" presStyleLbl="sibTrans2D1" presStyleIdx="1" presStyleCnt="4"/>
      <dgm:spPr/>
    </dgm:pt>
    <dgm:pt modelId="{49803301-CB39-4505-B48E-6BC4395A9788}" type="pres">
      <dgm:prSet presAssocID="{D054A98F-9F6B-4732-8361-AB639B337BAD}" presName="node" presStyleLbl="node1" presStyleIdx="2" presStyleCnt="4">
        <dgm:presLayoutVars>
          <dgm:bulletEnabled val="1"/>
        </dgm:presLayoutVars>
      </dgm:prSet>
      <dgm:spPr/>
    </dgm:pt>
    <dgm:pt modelId="{637C3E74-1303-4919-95A0-6A77FE4F3C38}" type="pres">
      <dgm:prSet presAssocID="{D054A98F-9F6B-4732-8361-AB639B337BAD}" presName="dummy" presStyleCnt="0"/>
      <dgm:spPr/>
    </dgm:pt>
    <dgm:pt modelId="{0A80A866-ACDC-47AF-B9C1-50BC97DA433D}" type="pres">
      <dgm:prSet presAssocID="{468F0692-D43D-497A-B1A4-6DF421934BB9}" presName="sibTrans" presStyleLbl="sibTrans2D1" presStyleIdx="2" presStyleCnt="4"/>
      <dgm:spPr/>
    </dgm:pt>
    <dgm:pt modelId="{E52218C7-ABFE-4E1A-9863-D7DBD2BFA349}" type="pres">
      <dgm:prSet presAssocID="{47CAF2F6-383C-4C90-A76B-C3CB29D8869E}" presName="node" presStyleLbl="node1" presStyleIdx="3" presStyleCnt="4">
        <dgm:presLayoutVars>
          <dgm:bulletEnabled val="1"/>
        </dgm:presLayoutVars>
      </dgm:prSet>
      <dgm:spPr/>
    </dgm:pt>
    <dgm:pt modelId="{242C6572-EA12-4EA2-BFFB-2DA34462944F}" type="pres">
      <dgm:prSet presAssocID="{47CAF2F6-383C-4C90-A76B-C3CB29D8869E}" presName="dummy" presStyleCnt="0"/>
      <dgm:spPr/>
    </dgm:pt>
    <dgm:pt modelId="{D1F904DA-F36D-40A6-8A36-CC5953797648}" type="pres">
      <dgm:prSet presAssocID="{29E65C0F-809F-4E69-A888-F25AD22BDB89}" presName="sibTrans" presStyleLbl="sibTrans2D1" presStyleIdx="3" presStyleCnt="4"/>
      <dgm:spPr/>
    </dgm:pt>
  </dgm:ptLst>
  <dgm:cxnLst>
    <dgm:cxn modelId="{FED13C09-9EF1-4C6E-B5FE-778EF750E521}" type="presOf" srcId="{41953180-212A-4E76-BA5C-19938F4AF720}" destId="{6C3B4998-A1D8-4C01-8FCB-F66F0C8327BA}" srcOrd="0" destOrd="0" presId="urn:microsoft.com/office/officeart/2005/8/layout/radial6"/>
    <dgm:cxn modelId="{4AD9E20C-9351-4D98-9E2F-82AB7398C74B}" type="presOf" srcId="{E11E54D2-359E-43B6-82CC-D308E0A9B69E}" destId="{02A00D77-E0CC-4F61-B549-DFE7F321C1D7}" srcOrd="0" destOrd="0" presId="urn:microsoft.com/office/officeart/2005/8/layout/radial6"/>
    <dgm:cxn modelId="{4F7B0818-B7CD-4059-B68A-9E3A41BE8647}" type="presOf" srcId="{B31B09DE-7D57-4AB5-AE55-2121FF2F3607}" destId="{44AC220E-54AC-430B-8419-EE9ED7C68A1E}" srcOrd="0" destOrd="0" presId="urn:microsoft.com/office/officeart/2005/8/layout/radial6"/>
    <dgm:cxn modelId="{68CD7B30-CC31-41DF-872A-945358957A00}" type="presOf" srcId="{E956D0B6-0950-482F-BE03-7A2D5CC6752A}" destId="{AFAE1975-D455-4DDA-8226-381DA10A8070}" srcOrd="0" destOrd="0" presId="urn:microsoft.com/office/officeart/2005/8/layout/radial6"/>
    <dgm:cxn modelId="{8DB90242-B82B-496A-91DF-8C198E2EB67C}" srcId="{E11E54D2-359E-43B6-82CC-D308E0A9B69E}" destId="{41953180-212A-4E76-BA5C-19938F4AF720}" srcOrd="1" destOrd="0" parTransId="{9CA03ACE-6F3E-4788-9ED0-C59389C6F676}" sibTransId="{B31B09DE-7D57-4AB5-AE55-2121FF2F3607}"/>
    <dgm:cxn modelId="{720BAD64-F329-4A21-9BD7-C331517099C5}" srcId="{E11E54D2-359E-43B6-82CC-D308E0A9B69E}" destId="{D054A98F-9F6B-4732-8361-AB639B337BAD}" srcOrd="2" destOrd="0" parTransId="{5655B05B-EE53-422B-8ED5-29DF022C1A2C}" sibTransId="{468F0692-D43D-497A-B1A4-6DF421934BB9}"/>
    <dgm:cxn modelId="{1A27444F-07FA-4A36-B9CB-1B5911E8BEF9}" type="presOf" srcId="{29E65C0F-809F-4E69-A888-F25AD22BDB89}" destId="{D1F904DA-F36D-40A6-8A36-CC5953797648}" srcOrd="0" destOrd="0" presId="urn:microsoft.com/office/officeart/2005/8/layout/radial6"/>
    <dgm:cxn modelId="{DD31CA7E-7B30-40A2-8675-D3B3A3344CC6}" type="presOf" srcId="{D054A98F-9F6B-4732-8361-AB639B337BAD}" destId="{49803301-CB39-4505-B48E-6BC4395A9788}" srcOrd="0" destOrd="0" presId="urn:microsoft.com/office/officeart/2005/8/layout/radial6"/>
    <dgm:cxn modelId="{553F119B-A056-489C-ABAE-33C852CE12A0}" srcId="{F6AC410C-51EE-465A-80EE-E864261BF3BE}" destId="{E11E54D2-359E-43B6-82CC-D308E0A9B69E}" srcOrd="0" destOrd="0" parTransId="{B4644D3B-54E7-45A6-AF95-0BC659560F15}" sibTransId="{F7F5E044-FEDC-49D3-BA3E-AA6A68E7D339}"/>
    <dgm:cxn modelId="{EA517F9E-A8ED-405D-9098-B2B6DF8D97A3}" type="presOf" srcId="{47CAF2F6-383C-4C90-A76B-C3CB29D8869E}" destId="{E52218C7-ABFE-4E1A-9863-D7DBD2BFA349}" srcOrd="0" destOrd="0" presId="urn:microsoft.com/office/officeart/2005/8/layout/radial6"/>
    <dgm:cxn modelId="{E3970FAD-B1AE-4EF5-A1A0-9623978728D5}" srcId="{E11E54D2-359E-43B6-82CC-D308E0A9B69E}" destId="{76E82D29-B4EA-42BC-B5A4-22AC346BB69C}" srcOrd="0" destOrd="0" parTransId="{709847CF-3E73-44B8-AD72-544F39F9E8FB}" sibTransId="{E956D0B6-0950-482F-BE03-7A2D5CC6752A}"/>
    <dgm:cxn modelId="{1703C3C7-3ADD-49D0-80E4-303337B6720C}" type="presOf" srcId="{468F0692-D43D-497A-B1A4-6DF421934BB9}" destId="{0A80A866-ACDC-47AF-B9C1-50BC97DA433D}" srcOrd="0" destOrd="0" presId="urn:microsoft.com/office/officeart/2005/8/layout/radial6"/>
    <dgm:cxn modelId="{6514DCC8-F591-4654-915B-FA1B130005EB}" type="presOf" srcId="{76E82D29-B4EA-42BC-B5A4-22AC346BB69C}" destId="{88082217-5CF1-4A19-BA6B-BD4A5CC13A13}" srcOrd="0" destOrd="0" presId="urn:microsoft.com/office/officeart/2005/8/layout/radial6"/>
    <dgm:cxn modelId="{B8A353CF-7354-4CDC-97C7-05FD01DA5701}" type="presOf" srcId="{F6AC410C-51EE-465A-80EE-E864261BF3BE}" destId="{C411BFBC-A2AF-4F07-925E-F2EB4DA4139C}" srcOrd="0" destOrd="0" presId="urn:microsoft.com/office/officeart/2005/8/layout/radial6"/>
    <dgm:cxn modelId="{FD3E40DC-C061-434E-8A17-9B2786CCE5E4}" srcId="{E11E54D2-359E-43B6-82CC-D308E0A9B69E}" destId="{47CAF2F6-383C-4C90-A76B-C3CB29D8869E}" srcOrd="3" destOrd="0" parTransId="{CFAA94B9-1568-4B49-AA04-AB562DE36562}" sibTransId="{29E65C0F-809F-4E69-A888-F25AD22BDB89}"/>
    <dgm:cxn modelId="{3DE39175-6A0E-4C63-A5F3-DD46FA122550}" type="presParOf" srcId="{C411BFBC-A2AF-4F07-925E-F2EB4DA4139C}" destId="{02A00D77-E0CC-4F61-B549-DFE7F321C1D7}" srcOrd="0" destOrd="0" presId="urn:microsoft.com/office/officeart/2005/8/layout/radial6"/>
    <dgm:cxn modelId="{0B3D9B52-1674-4F06-9B7E-9B29B3E52B40}" type="presParOf" srcId="{C411BFBC-A2AF-4F07-925E-F2EB4DA4139C}" destId="{88082217-5CF1-4A19-BA6B-BD4A5CC13A13}" srcOrd="1" destOrd="0" presId="urn:microsoft.com/office/officeart/2005/8/layout/radial6"/>
    <dgm:cxn modelId="{15CB7265-5DEC-4325-BC64-15AA82B1C133}" type="presParOf" srcId="{C411BFBC-A2AF-4F07-925E-F2EB4DA4139C}" destId="{2A5BC0EF-13CB-4346-8A7E-2D7EBCEEA328}" srcOrd="2" destOrd="0" presId="urn:microsoft.com/office/officeart/2005/8/layout/radial6"/>
    <dgm:cxn modelId="{BE8AC329-6484-4875-8EFF-4D5359A38F78}" type="presParOf" srcId="{C411BFBC-A2AF-4F07-925E-F2EB4DA4139C}" destId="{AFAE1975-D455-4DDA-8226-381DA10A8070}" srcOrd="3" destOrd="0" presId="urn:microsoft.com/office/officeart/2005/8/layout/radial6"/>
    <dgm:cxn modelId="{16D60F00-23D0-4B1B-BA41-6E83E612EEE4}" type="presParOf" srcId="{C411BFBC-A2AF-4F07-925E-F2EB4DA4139C}" destId="{6C3B4998-A1D8-4C01-8FCB-F66F0C8327BA}" srcOrd="4" destOrd="0" presId="urn:microsoft.com/office/officeart/2005/8/layout/radial6"/>
    <dgm:cxn modelId="{841D6783-3D85-4A0D-8328-ABF6C16014F3}" type="presParOf" srcId="{C411BFBC-A2AF-4F07-925E-F2EB4DA4139C}" destId="{09D350D9-5C9A-4881-9116-4FA109EB7724}" srcOrd="5" destOrd="0" presId="urn:microsoft.com/office/officeart/2005/8/layout/radial6"/>
    <dgm:cxn modelId="{7DA97234-2239-434B-B6A8-70281A62C04F}" type="presParOf" srcId="{C411BFBC-A2AF-4F07-925E-F2EB4DA4139C}" destId="{44AC220E-54AC-430B-8419-EE9ED7C68A1E}" srcOrd="6" destOrd="0" presId="urn:microsoft.com/office/officeart/2005/8/layout/radial6"/>
    <dgm:cxn modelId="{F359CF9A-461F-4593-93B0-0B4AEFC3795A}" type="presParOf" srcId="{C411BFBC-A2AF-4F07-925E-F2EB4DA4139C}" destId="{49803301-CB39-4505-B48E-6BC4395A9788}" srcOrd="7" destOrd="0" presId="urn:microsoft.com/office/officeart/2005/8/layout/radial6"/>
    <dgm:cxn modelId="{3E986917-56D5-46A0-88FC-2AF9FB481CBF}" type="presParOf" srcId="{C411BFBC-A2AF-4F07-925E-F2EB4DA4139C}" destId="{637C3E74-1303-4919-95A0-6A77FE4F3C38}" srcOrd="8" destOrd="0" presId="urn:microsoft.com/office/officeart/2005/8/layout/radial6"/>
    <dgm:cxn modelId="{207E4B98-5C4F-4838-8826-8D91A215165F}" type="presParOf" srcId="{C411BFBC-A2AF-4F07-925E-F2EB4DA4139C}" destId="{0A80A866-ACDC-47AF-B9C1-50BC97DA433D}" srcOrd="9" destOrd="0" presId="urn:microsoft.com/office/officeart/2005/8/layout/radial6"/>
    <dgm:cxn modelId="{FBC9A090-7728-4F71-999B-10CA916B8499}" type="presParOf" srcId="{C411BFBC-A2AF-4F07-925E-F2EB4DA4139C}" destId="{E52218C7-ABFE-4E1A-9863-D7DBD2BFA349}" srcOrd="10" destOrd="0" presId="urn:microsoft.com/office/officeart/2005/8/layout/radial6"/>
    <dgm:cxn modelId="{73B1060D-3888-456A-B9A2-FCA05C7F0EC8}" type="presParOf" srcId="{C411BFBC-A2AF-4F07-925E-F2EB4DA4139C}" destId="{242C6572-EA12-4EA2-BFFB-2DA34462944F}" srcOrd="11" destOrd="0" presId="urn:microsoft.com/office/officeart/2005/8/layout/radial6"/>
    <dgm:cxn modelId="{EF0EEB0C-1C0D-48C5-9DDA-1C436093D504}" type="presParOf" srcId="{C411BFBC-A2AF-4F07-925E-F2EB4DA4139C}" destId="{D1F904DA-F36D-40A6-8A36-CC595379764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CBD728-26D1-456A-B6D0-99F73B22CB7E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91D4DF-3908-4D63-85E8-0EF8CD754FA0}">
      <dgm:prSet phldrT="[Text]" custT="1"/>
      <dgm:spPr/>
      <dgm:t>
        <a:bodyPr/>
        <a:lstStyle/>
        <a:p>
          <a:r>
            <a:rPr lang="en-US" sz="1000" dirty="0"/>
            <a:t>CRSP</a:t>
          </a:r>
        </a:p>
      </dgm:t>
    </dgm:pt>
    <dgm:pt modelId="{E2BA0EBA-EC7C-4CEB-BB1A-7B481B8E0FD4}" type="parTrans" cxnId="{4CA055A0-34E6-4AF0-9CA7-5A818253FF26}">
      <dgm:prSet/>
      <dgm:spPr/>
      <dgm:t>
        <a:bodyPr/>
        <a:lstStyle/>
        <a:p>
          <a:endParaRPr lang="en-US"/>
        </a:p>
      </dgm:t>
    </dgm:pt>
    <dgm:pt modelId="{C623FCD9-F84D-4A0A-A861-0048B02994E1}" type="sibTrans" cxnId="{4CA055A0-34E6-4AF0-9CA7-5A818253FF26}">
      <dgm:prSet/>
      <dgm:spPr/>
      <dgm:t>
        <a:bodyPr/>
        <a:lstStyle/>
        <a:p>
          <a:endParaRPr lang="en-US"/>
        </a:p>
      </dgm:t>
    </dgm:pt>
    <dgm:pt modelId="{A6CABD91-991D-4B49-A3A2-9A32857C1D88}">
      <dgm:prSet phldrT="[Text]" custT="1"/>
      <dgm:spPr/>
      <dgm:t>
        <a:bodyPr/>
        <a:lstStyle/>
        <a:p>
          <a:r>
            <a:rPr lang="en-US" sz="1000" dirty="0"/>
            <a:t>Monthly</a:t>
          </a:r>
        </a:p>
        <a:p>
          <a:r>
            <a:rPr lang="en-US" sz="1000" dirty="0"/>
            <a:t>TAQ</a:t>
          </a:r>
        </a:p>
      </dgm:t>
    </dgm:pt>
    <dgm:pt modelId="{6BFE2ABA-3D84-47E4-AF26-A62624001323}" type="parTrans" cxnId="{93E504D6-0F16-4275-ABD8-D65DA3F39AFF}">
      <dgm:prSet/>
      <dgm:spPr/>
      <dgm:t>
        <a:bodyPr/>
        <a:lstStyle/>
        <a:p>
          <a:endParaRPr lang="en-US"/>
        </a:p>
      </dgm:t>
    </dgm:pt>
    <dgm:pt modelId="{69A9307E-B38D-4238-A57B-7F253E9A327D}" type="sibTrans" cxnId="{93E504D6-0F16-4275-ABD8-D65DA3F39AFF}">
      <dgm:prSet/>
      <dgm:spPr/>
      <dgm:t>
        <a:bodyPr/>
        <a:lstStyle/>
        <a:p>
          <a:endParaRPr lang="en-US"/>
        </a:p>
      </dgm:t>
    </dgm:pt>
    <dgm:pt modelId="{C9406535-DF88-459C-8167-0F1541749955}">
      <dgm:prSet phldrT="[Text]"/>
      <dgm:spPr/>
      <dgm:t>
        <a:bodyPr/>
        <a:lstStyle/>
        <a:p>
          <a:r>
            <a:rPr lang="en-US" dirty="0" err="1"/>
            <a:t>BoardEx</a:t>
          </a:r>
          <a:endParaRPr lang="en-US" dirty="0"/>
        </a:p>
      </dgm:t>
    </dgm:pt>
    <dgm:pt modelId="{DFC79A1B-9776-41A8-9AC7-B6078A5D82A5}" type="parTrans" cxnId="{FBFE6077-B458-4F25-9F50-B84584EC922D}">
      <dgm:prSet/>
      <dgm:spPr>
        <a:ln w="15875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111CC648-8ADD-4830-8A41-168512A7BB9D}" type="sibTrans" cxnId="{FBFE6077-B458-4F25-9F50-B84584EC922D}">
      <dgm:prSet/>
      <dgm:spPr/>
      <dgm:t>
        <a:bodyPr/>
        <a:lstStyle/>
        <a:p>
          <a:endParaRPr lang="en-US"/>
        </a:p>
      </dgm:t>
    </dgm:pt>
    <dgm:pt modelId="{C71417DC-BE34-4A2A-82B2-6257EF2C8CC7}">
      <dgm:prSet phldrT="[Text]"/>
      <dgm:spPr/>
      <dgm:t>
        <a:bodyPr/>
        <a:lstStyle/>
        <a:p>
          <a:r>
            <a:rPr lang="en-US" dirty="0"/>
            <a:t>TR</a:t>
          </a:r>
        </a:p>
        <a:p>
          <a:r>
            <a:rPr lang="en-US" dirty="0"/>
            <a:t>IBES</a:t>
          </a:r>
        </a:p>
      </dgm:t>
    </dgm:pt>
    <dgm:pt modelId="{820E8354-D39B-4099-A859-B0243160CA44}" type="parTrans" cxnId="{75888D5C-E8EB-417E-A67D-686C5FDB456C}">
      <dgm:prSet/>
      <dgm:spPr/>
      <dgm:t>
        <a:bodyPr/>
        <a:lstStyle/>
        <a:p>
          <a:endParaRPr lang="en-US"/>
        </a:p>
      </dgm:t>
    </dgm:pt>
    <dgm:pt modelId="{BC3AB8FE-9851-42A0-A5AE-B3680D56BCD5}" type="sibTrans" cxnId="{75888D5C-E8EB-417E-A67D-686C5FDB456C}">
      <dgm:prSet/>
      <dgm:spPr/>
      <dgm:t>
        <a:bodyPr/>
        <a:lstStyle/>
        <a:p>
          <a:endParaRPr lang="en-US"/>
        </a:p>
      </dgm:t>
    </dgm:pt>
    <dgm:pt modelId="{FE3A386F-61A0-4F53-918D-4EB08861E782}">
      <dgm:prSet phldrT="[Text]" custT="1"/>
      <dgm:spPr/>
      <dgm:t>
        <a:bodyPr/>
        <a:lstStyle/>
        <a:p>
          <a:r>
            <a:rPr lang="en-US" sz="1000" dirty="0"/>
            <a:t>FactSet</a:t>
          </a:r>
        </a:p>
      </dgm:t>
    </dgm:pt>
    <dgm:pt modelId="{BF40F039-0F01-4140-9982-F259AFED733C}" type="parTrans" cxnId="{F3CEFF4F-9ACE-4E85-9C6E-62D52E5411DF}">
      <dgm:prSet/>
      <dgm:spPr>
        <a:ln w="15875"/>
      </dgm:spPr>
      <dgm:t>
        <a:bodyPr/>
        <a:lstStyle/>
        <a:p>
          <a:endParaRPr lang="en-US"/>
        </a:p>
      </dgm:t>
    </dgm:pt>
    <dgm:pt modelId="{07A07F10-3E7A-4E1D-9B99-E31B135715CF}" type="sibTrans" cxnId="{F3CEFF4F-9ACE-4E85-9C6E-62D52E5411DF}">
      <dgm:prSet/>
      <dgm:spPr/>
      <dgm:t>
        <a:bodyPr/>
        <a:lstStyle/>
        <a:p>
          <a:endParaRPr lang="en-US"/>
        </a:p>
      </dgm:t>
    </dgm:pt>
    <dgm:pt modelId="{F3D26A32-4949-4144-8EC3-CD44F720B187}">
      <dgm:prSet phldrT="[Text]"/>
      <dgm:spPr/>
      <dgm:t>
        <a:bodyPr/>
        <a:lstStyle/>
        <a:p>
          <a:endParaRPr lang="en-US"/>
        </a:p>
      </dgm:t>
    </dgm:pt>
    <dgm:pt modelId="{AB0394C4-82B3-4989-9615-CA535EC6D7E7}" type="parTrans" cxnId="{C293B920-8757-43C3-A09B-D56D7B522241}">
      <dgm:prSet/>
      <dgm:spPr/>
      <dgm:t>
        <a:bodyPr/>
        <a:lstStyle/>
        <a:p>
          <a:endParaRPr lang="en-US"/>
        </a:p>
      </dgm:t>
    </dgm:pt>
    <dgm:pt modelId="{3930317F-CBAE-4B68-A67E-D6DD54FFA4A4}" type="sibTrans" cxnId="{C293B920-8757-43C3-A09B-D56D7B522241}">
      <dgm:prSet/>
      <dgm:spPr/>
      <dgm:t>
        <a:bodyPr/>
        <a:lstStyle/>
        <a:p>
          <a:endParaRPr lang="en-US"/>
        </a:p>
      </dgm:t>
    </dgm:pt>
    <dgm:pt modelId="{43B7051D-9725-4E9A-91D3-B5381CE01668}">
      <dgm:prSet phldrT="[Text]" custT="1"/>
      <dgm:spPr/>
      <dgm:t>
        <a:bodyPr/>
        <a:lstStyle/>
        <a:p>
          <a:r>
            <a:rPr lang="en-US" sz="1000" dirty="0"/>
            <a:t>Daily</a:t>
          </a:r>
        </a:p>
        <a:p>
          <a:r>
            <a:rPr lang="en-US" sz="1000" dirty="0"/>
            <a:t>TAQ</a:t>
          </a:r>
        </a:p>
      </dgm:t>
    </dgm:pt>
    <dgm:pt modelId="{9A189F7A-5A2E-4170-84C6-6DF9AFE8A056}" type="parTrans" cxnId="{E66D139B-E49F-4C84-BFF6-B8837E53A978}">
      <dgm:prSet/>
      <dgm:spPr>
        <a:ln w="15875"/>
      </dgm:spPr>
      <dgm:t>
        <a:bodyPr/>
        <a:lstStyle/>
        <a:p>
          <a:endParaRPr lang="en-US"/>
        </a:p>
      </dgm:t>
    </dgm:pt>
    <dgm:pt modelId="{80F8B864-FA52-4D53-984B-49FCD9689EEB}" type="sibTrans" cxnId="{E66D139B-E49F-4C84-BFF6-B8837E53A978}">
      <dgm:prSet/>
      <dgm:spPr/>
      <dgm:t>
        <a:bodyPr/>
        <a:lstStyle/>
        <a:p>
          <a:endParaRPr lang="en-US"/>
        </a:p>
      </dgm:t>
    </dgm:pt>
    <dgm:pt modelId="{08BCEFDF-9CDB-4F9C-A678-9AA611C17BDC}">
      <dgm:prSet phldrT="[Text]"/>
      <dgm:spPr/>
      <dgm:t>
        <a:bodyPr/>
        <a:lstStyle/>
        <a:p>
          <a:r>
            <a:rPr lang="en-US" dirty="0"/>
            <a:t>Trace</a:t>
          </a:r>
        </a:p>
      </dgm:t>
    </dgm:pt>
    <dgm:pt modelId="{60658A6A-4175-44B4-AB2F-351B76BE7F14}" type="parTrans" cxnId="{6BFEB121-183F-4089-AEF4-4AA0EB1E56B0}">
      <dgm:prSet/>
      <dgm:spPr/>
      <dgm:t>
        <a:bodyPr/>
        <a:lstStyle/>
        <a:p>
          <a:endParaRPr lang="en-US"/>
        </a:p>
      </dgm:t>
    </dgm:pt>
    <dgm:pt modelId="{826D1EA4-79EC-4FBA-97E5-E27012779C70}" type="sibTrans" cxnId="{6BFEB121-183F-4089-AEF4-4AA0EB1E56B0}">
      <dgm:prSet/>
      <dgm:spPr/>
      <dgm:t>
        <a:bodyPr/>
        <a:lstStyle/>
        <a:p>
          <a:endParaRPr lang="en-US"/>
        </a:p>
      </dgm:t>
    </dgm:pt>
    <dgm:pt modelId="{A79280D0-3C08-46F5-B15D-290D4A617DAE}">
      <dgm:prSet phldrT="[Text]" custT="1"/>
      <dgm:spPr/>
      <dgm:t>
        <a:bodyPr/>
        <a:lstStyle/>
        <a:p>
          <a:r>
            <a:rPr lang="en-US" sz="1000" dirty="0"/>
            <a:t>Option-Metrics</a:t>
          </a:r>
        </a:p>
      </dgm:t>
    </dgm:pt>
    <dgm:pt modelId="{1AD8A200-556D-4BCA-8334-A02B094CED6E}" type="parTrans" cxnId="{F3F29775-A3B2-4CBB-B854-B7E8B584756C}">
      <dgm:prSet/>
      <dgm:spPr/>
      <dgm:t>
        <a:bodyPr/>
        <a:lstStyle/>
        <a:p>
          <a:endParaRPr lang="en-US"/>
        </a:p>
      </dgm:t>
    </dgm:pt>
    <dgm:pt modelId="{6D0858F8-42F5-4553-AFA1-A5FC432D98DB}" type="sibTrans" cxnId="{F3F29775-A3B2-4CBB-B854-B7E8B584756C}">
      <dgm:prSet/>
      <dgm:spPr/>
      <dgm:t>
        <a:bodyPr/>
        <a:lstStyle/>
        <a:p>
          <a:endParaRPr lang="en-US"/>
        </a:p>
      </dgm:t>
    </dgm:pt>
    <dgm:pt modelId="{C651ACE9-6315-47F2-B4E7-84150F88D1A1}" type="pres">
      <dgm:prSet presAssocID="{ACCBD728-26D1-456A-B6D0-99F73B22CB7E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3C9829F-C3A0-47B1-B5AB-F71F62456B2D}" type="pres">
      <dgm:prSet presAssocID="{A191D4DF-3908-4D63-85E8-0EF8CD754FA0}" presName="centerShape" presStyleLbl="node0" presStyleIdx="0" presStyleCnt="1"/>
      <dgm:spPr/>
    </dgm:pt>
    <dgm:pt modelId="{83CF362E-8190-4308-B203-02EBA1D7822A}" type="pres">
      <dgm:prSet presAssocID="{6BFE2ABA-3D84-47E4-AF26-A62624001323}" presName="Name9" presStyleLbl="parChTrans1D2" presStyleIdx="0" presStyleCnt="7"/>
      <dgm:spPr/>
    </dgm:pt>
    <dgm:pt modelId="{2E0F4BA7-858C-494A-9FD3-CE4D3A51D44F}" type="pres">
      <dgm:prSet presAssocID="{6BFE2ABA-3D84-47E4-AF26-A62624001323}" presName="connTx" presStyleLbl="parChTrans1D2" presStyleIdx="0" presStyleCnt="7"/>
      <dgm:spPr/>
    </dgm:pt>
    <dgm:pt modelId="{1BDD882A-0999-4E3F-8EB0-1D8B44015FB2}" type="pres">
      <dgm:prSet presAssocID="{A6CABD91-991D-4B49-A3A2-9A32857C1D88}" presName="node" presStyleLbl="node1" presStyleIdx="0" presStyleCnt="7">
        <dgm:presLayoutVars>
          <dgm:bulletEnabled val="1"/>
        </dgm:presLayoutVars>
      </dgm:prSet>
      <dgm:spPr/>
    </dgm:pt>
    <dgm:pt modelId="{A01E16AD-5190-49D2-ADF9-43270C8DC5A2}" type="pres">
      <dgm:prSet presAssocID="{DFC79A1B-9776-41A8-9AC7-B6078A5D82A5}" presName="Name9" presStyleLbl="parChTrans1D2" presStyleIdx="1" presStyleCnt="7"/>
      <dgm:spPr/>
    </dgm:pt>
    <dgm:pt modelId="{BCF33A32-6471-486B-A692-56952FC97190}" type="pres">
      <dgm:prSet presAssocID="{DFC79A1B-9776-41A8-9AC7-B6078A5D82A5}" presName="connTx" presStyleLbl="parChTrans1D2" presStyleIdx="1" presStyleCnt="7"/>
      <dgm:spPr/>
    </dgm:pt>
    <dgm:pt modelId="{433E7F44-7356-4B64-8AA7-11FC4B654AD4}" type="pres">
      <dgm:prSet presAssocID="{C9406535-DF88-459C-8167-0F1541749955}" presName="node" presStyleLbl="node1" presStyleIdx="1" presStyleCnt="7" custRadScaleRad="159469" custRadScaleInc="-24324">
        <dgm:presLayoutVars>
          <dgm:bulletEnabled val="1"/>
        </dgm:presLayoutVars>
      </dgm:prSet>
      <dgm:spPr/>
    </dgm:pt>
    <dgm:pt modelId="{12896067-B51C-4D7F-A123-0B5E1B0A1D23}" type="pres">
      <dgm:prSet presAssocID="{820E8354-D39B-4099-A859-B0243160CA44}" presName="Name9" presStyleLbl="parChTrans1D2" presStyleIdx="2" presStyleCnt="7"/>
      <dgm:spPr/>
    </dgm:pt>
    <dgm:pt modelId="{48C5713C-F6A5-4347-89D1-D500F72080B1}" type="pres">
      <dgm:prSet presAssocID="{820E8354-D39B-4099-A859-B0243160CA44}" presName="connTx" presStyleLbl="parChTrans1D2" presStyleIdx="2" presStyleCnt="7"/>
      <dgm:spPr/>
    </dgm:pt>
    <dgm:pt modelId="{11DFB285-BD46-48B5-80A7-586DB6E477D3}" type="pres">
      <dgm:prSet presAssocID="{C71417DC-BE34-4A2A-82B2-6257EF2C8CC7}" presName="node" presStyleLbl="node1" presStyleIdx="2" presStyleCnt="7">
        <dgm:presLayoutVars>
          <dgm:bulletEnabled val="1"/>
        </dgm:presLayoutVars>
      </dgm:prSet>
      <dgm:spPr/>
    </dgm:pt>
    <dgm:pt modelId="{7DA4FD3A-8CE3-4877-A50D-626E35F30097}" type="pres">
      <dgm:prSet presAssocID="{60658A6A-4175-44B4-AB2F-351B76BE7F14}" presName="Name9" presStyleLbl="parChTrans1D2" presStyleIdx="3" presStyleCnt="7"/>
      <dgm:spPr/>
    </dgm:pt>
    <dgm:pt modelId="{C334CB71-9798-49E8-B9B9-7B7A996821B0}" type="pres">
      <dgm:prSet presAssocID="{60658A6A-4175-44B4-AB2F-351B76BE7F14}" presName="connTx" presStyleLbl="parChTrans1D2" presStyleIdx="3" presStyleCnt="7"/>
      <dgm:spPr/>
    </dgm:pt>
    <dgm:pt modelId="{C6C10022-A890-4D83-BF39-7562AC08F2CD}" type="pres">
      <dgm:prSet presAssocID="{08BCEFDF-9CDB-4F9C-A678-9AA611C17BDC}" presName="node" presStyleLbl="node1" presStyleIdx="3" presStyleCnt="7">
        <dgm:presLayoutVars>
          <dgm:bulletEnabled val="1"/>
        </dgm:presLayoutVars>
      </dgm:prSet>
      <dgm:spPr/>
    </dgm:pt>
    <dgm:pt modelId="{C8AE8BD6-53DF-407B-A8BA-90029A4F0BB4}" type="pres">
      <dgm:prSet presAssocID="{1AD8A200-556D-4BCA-8334-A02B094CED6E}" presName="Name9" presStyleLbl="parChTrans1D2" presStyleIdx="4" presStyleCnt="7"/>
      <dgm:spPr/>
    </dgm:pt>
    <dgm:pt modelId="{959CDB35-812F-4619-A56A-28E841A68DC1}" type="pres">
      <dgm:prSet presAssocID="{1AD8A200-556D-4BCA-8334-A02B094CED6E}" presName="connTx" presStyleLbl="parChTrans1D2" presStyleIdx="4" presStyleCnt="7"/>
      <dgm:spPr/>
    </dgm:pt>
    <dgm:pt modelId="{80D49BF0-3E4F-459A-ABDA-D6F542BD26A9}" type="pres">
      <dgm:prSet presAssocID="{A79280D0-3C08-46F5-B15D-290D4A617DAE}" presName="node" presStyleLbl="node1" presStyleIdx="4" presStyleCnt="7">
        <dgm:presLayoutVars>
          <dgm:bulletEnabled val="1"/>
        </dgm:presLayoutVars>
      </dgm:prSet>
      <dgm:spPr/>
    </dgm:pt>
    <dgm:pt modelId="{8D6028AF-F89A-452B-AC06-4FA9FB36A26E}" type="pres">
      <dgm:prSet presAssocID="{BF40F039-0F01-4140-9982-F259AFED733C}" presName="Name9" presStyleLbl="parChTrans1D2" presStyleIdx="5" presStyleCnt="7"/>
      <dgm:spPr/>
    </dgm:pt>
    <dgm:pt modelId="{912C2361-0552-4E3A-B27D-67452A174809}" type="pres">
      <dgm:prSet presAssocID="{BF40F039-0F01-4140-9982-F259AFED733C}" presName="connTx" presStyleLbl="parChTrans1D2" presStyleIdx="5" presStyleCnt="7"/>
      <dgm:spPr/>
    </dgm:pt>
    <dgm:pt modelId="{BC4B2DE5-B841-47C2-B06B-67FD3A14D6BA}" type="pres">
      <dgm:prSet presAssocID="{FE3A386F-61A0-4F53-918D-4EB08861E782}" presName="node" presStyleLbl="node1" presStyleIdx="5" presStyleCnt="7">
        <dgm:presLayoutVars>
          <dgm:bulletEnabled val="1"/>
        </dgm:presLayoutVars>
      </dgm:prSet>
      <dgm:spPr/>
    </dgm:pt>
    <dgm:pt modelId="{E5086BBE-C6DF-4B51-BD3B-C179F9F8D3E7}" type="pres">
      <dgm:prSet presAssocID="{9A189F7A-5A2E-4170-84C6-6DF9AFE8A056}" presName="Name9" presStyleLbl="parChTrans1D2" presStyleIdx="6" presStyleCnt="7"/>
      <dgm:spPr/>
    </dgm:pt>
    <dgm:pt modelId="{6370D065-829D-43D4-9850-7E7B11095FE9}" type="pres">
      <dgm:prSet presAssocID="{9A189F7A-5A2E-4170-84C6-6DF9AFE8A056}" presName="connTx" presStyleLbl="parChTrans1D2" presStyleIdx="6" presStyleCnt="7"/>
      <dgm:spPr/>
    </dgm:pt>
    <dgm:pt modelId="{B8F2C353-E923-4985-94D2-9CFF82B63CF0}" type="pres">
      <dgm:prSet presAssocID="{43B7051D-9725-4E9A-91D3-B5381CE01668}" presName="node" presStyleLbl="node1" presStyleIdx="6" presStyleCnt="7">
        <dgm:presLayoutVars>
          <dgm:bulletEnabled val="1"/>
        </dgm:presLayoutVars>
      </dgm:prSet>
      <dgm:spPr/>
    </dgm:pt>
  </dgm:ptLst>
  <dgm:cxnLst>
    <dgm:cxn modelId="{C293B920-8757-43C3-A09B-D56D7B522241}" srcId="{ACCBD728-26D1-456A-B6D0-99F73B22CB7E}" destId="{F3D26A32-4949-4144-8EC3-CD44F720B187}" srcOrd="1" destOrd="0" parTransId="{AB0394C4-82B3-4989-9615-CA535EC6D7E7}" sibTransId="{3930317F-CBAE-4B68-A67E-D6DD54FFA4A4}"/>
    <dgm:cxn modelId="{6BFEB121-183F-4089-AEF4-4AA0EB1E56B0}" srcId="{A191D4DF-3908-4D63-85E8-0EF8CD754FA0}" destId="{08BCEFDF-9CDB-4F9C-A678-9AA611C17BDC}" srcOrd="3" destOrd="0" parTransId="{60658A6A-4175-44B4-AB2F-351B76BE7F14}" sibTransId="{826D1EA4-79EC-4FBA-97E5-E27012779C70}"/>
    <dgm:cxn modelId="{D49C0E3B-6292-4B41-B1F4-D72E0C7AADB3}" type="presOf" srcId="{60658A6A-4175-44B4-AB2F-351B76BE7F14}" destId="{7DA4FD3A-8CE3-4877-A50D-626E35F30097}" srcOrd="0" destOrd="0" presId="urn:microsoft.com/office/officeart/2005/8/layout/radial1"/>
    <dgm:cxn modelId="{B50C105B-6741-466C-A45B-4671993ADE51}" type="presOf" srcId="{BF40F039-0F01-4140-9982-F259AFED733C}" destId="{912C2361-0552-4E3A-B27D-67452A174809}" srcOrd="1" destOrd="0" presId="urn:microsoft.com/office/officeart/2005/8/layout/radial1"/>
    <dgm:cxn modelId="{75888D5C-E8EB-417E-A67D-686C5FDB456C}" srcId="{A191D4DF-3908-4D63-85E8-0EF8CD754FA0}" destId="{C71417DC-BE34-4A2A-82B2-6257EF2C8CC7}" srcOrd="2" destOrd="0" parTransId="{820E8354-D39B-4099-A859-B0243160CA44}" sibTransId="{BC3AB8FE-9851-42A0-A5AE-B3680D56BCD5}"/>
    <dgm:cxn modelId="{82018560-D584-4451-BD4C-021DE891421F}" type="presOf" srcId="{60658A6A-4175-44B4-AB2F-351B76BE7F14}" destId="{C334CB71-9798-49E8-B9B9-7B7A996821B0}" srcOrd="1" destOrd="0" presId="urn:microsoft.com/office/officeart/2005/8/layout/radial1"/>
    <dgm:cxn modelId="{34854641-D38B-422C-904C-3F26CF61F3CE}" type="presOf" srcId="{43B7051D-9725-4E9A-91D3-B5381CE01668}" destId="{B8F2C353-E923-4985-94D2-9CFF82B63CF0}" srcOrd="0" destOrd="0" presId="urn:microsoft.com/office/officeart/2005/8/layout/radial1"/>
    <dgm:cxn modelId="{CCA9086A-30C6-4B2C-A343-C8095D782C3D}" type="presOf" srcId="{BF40F039-0F01-4140-9982-F259AFED733C}" destId="{8D6028AF-F89A-452B-AC06-4FA9FB36A26E}" srcOrd="0" destOrd="0" presId="urn:microsoft.com/office/officeart/2005/8/layout/radial1"/>
    <dgm:cxn modelId="{F3CEFF4F-9ACE-4E85-9C6E-62D52E5411DF}" srcId="{A191D4DF-3908-4D63-85E8-0EF8CD754FA0}" destId="{FE3A386F-61A0-4F53-918D-4EB08861E782}" srcOrd="5" destOrd="0" parTransId="{BF40F039-0F01-4140-9982-F259AFED733C}" sibTransId="{07A07F10-3E7A-4E1D-9B99-E31B135715CF}"/>
    <dgm:cxn modelId="{F3F29775-A3B2-4CBB-B854-B7E8B584756C}" srcId="{A191D4DF-3908-4D63-85E8-0EF8CD754FA0}" destId="{A79280D0-3C08-46F5-B15D-290D4A617DAE}" srcOrd="4" destOrd="0" parTransId="{1AD8A200-556D-4BCA-8334-A02B094CED6E}" sibTransId="{6D0858F8-42F5-4553-AFA1-A5FC432D98DB}"/>
    <dgm:cxn modelId="{FBFE6077-B458-4F25-9F50-B84584EC922D}" srcId="{A191D4DF-3908-4D63-85E8-0EF8CD754FA0}" destId="{C9406535-DF88-459C-8167-0F1541749955}" srcOrd="1" destOrd="0" parTransId="{DFC79A1B-9776-41A8-9AC7-B6078A5D82A5}" sibTransId="{111CC648-8ADD-4830-8A41-168512A7BB9D}"/>
    <dgm:cxn modelId="{7CBAF95A-3F20-4C6F-9202-E1E95AD6268A}" type="presOf" srcId="{9A189F7A-5A2E-4170-84C6-6DF9AFE8A056}" destId="{E5086BBE-C6DF-4B51-BD3B-C179F9F8D3E7}" srcOrd="0" destOrd="0" presId="urn:microsoft.com/office/officeart/2005/8/layout/radial1"/>
    <dgm:cxn modelId="{AEFEE37D-27F7-4CF5-986E-9F74D9AE20C0}" type="presOf" srcId="{DFC79A1B-9776-41A8-9AC7-B6078A5D82A5}" destId="{BCF33A32-6471-486B-A692-56952FC97190}" srcOrd="1" destOrd="0" presId="urn:microsoft.com/office/officeart/2005/8/layout/radial1"/>
    <dgm:cxn modelId="{471CA77F-9F35-4A53-860F-9619FDDF1284}" type="presOf" srcId="{A191D4DF-3908-4D63-85E8-0EF8CD754FA0}" destId="{53C9829F-C3A0-47B1-B5AB-F71F62456B2D}" srcOrd="0" destOrd="0" presId="urn:microsoft.com/office/officeart/2005/8/layout/radial1"/>
    <dgm:cxn modelId="{A8794E93-FCE4-4549-95F2-C62D393D0517}" type="presOf" srcId="{DFC79A1B-9776-41A8-9AC7-B6078A5D82A5}" destId="{A01E16AD-5190-49D2-ADF9-43270C8DC5A2}" srcOrd="0" destOrd="0" presId="urn:microsoft.com/office/officeart/2005/8/layout/radial1"/>
    <dgm:cxn modelId="{E66D139B-E49F-4C84-BFF6-B8837E53A978}" srcId="{A191D4DF-3908-4D63-85E8-0EF8CD754FA0}" destId="{43B7051D-9725-4E9A-91D3-B5381CE01668}" srcOrd="6" destOrd="0" parTransId="{9A189F7A-5A2E-4170-84C6-6DF9AFE8A056}" sibTransId="{80F8B864-FA52-4D53-984B-49FCD9689EEB}"/>
    <dgm:cxn modelId="{1400629B-56D7-4D1D-91A6-2610FB176BFA}" type="presOf" srcId="{A6CABD91-991D-4B49-A3A2-9A32857C1D88}" destId="{1BDD882A-0999-4E3F-8EB0-1D8B44015FB2}" srcOrd="0" destOrd="0" presId="urn:microsoft.com/office/officeart/2005/8/layout/radial1"/>
    <dgm:cxn modelId="{4CA055A0-34E6-4AF0-9CA7-5A818253FF26}" srcId="{ACCBD728-26D1-456A-B6D0-99F73B22CB7E}" destId="{A191D4DF-3908-4D63-85E8-0EF8CD754FA0}" srcOrd="0" destOrd="0" parTransId="{E2BA0EBA-EC7C-4CEB-BB1A-7B481B8E0FD4}" sibTransId="{C623FCD9-F84D-4A0A-A861-0048B02994E1}"/>
    <dgm:cxn modelId="{5A5BCDAE-8E2D-40D2-B8D5-17A12EBE67C5}" type="presOf" srcId="{C71417DC-BE34-4A2A-82B2-6257EF2C8CC7}" destId="{11DFB285-BD46-48B5-80A7-586DB6E477D3}" srcOrd="0" destOrd="0" presId="urn:microsoft.com/office/officeart/2005/8/layout/radial1"/>
    <dgm:cxn modelId="{4073DAAE-371A-4762-AF1C-D84409D9C3B2}" type="presOf" srcId="{ACCBD728-26D1-456A-B6D0-99F73B22CB7E}" destId="{C651ACE9-6315-47F2-B4E7-84150F88D1A1}" srcOrd="0" destOrd="0" presId="urn:microsoft.com/office/officeart/2005/8/layout/radial1"/>
    <dgm:cxn modelId="{059C64B5-04F0-4B2B-8856-9BD9D0363013}" type="presOf" srcId="{1AD8A200-556D-4BCA-8334-A02B094CED6E}" destId="{959CDB35-812F-4619-A56A-28E841A68DC1}" srcOrd="1" destOrd="0" presId="urn:microsoft.com/office/officeart/2005/8/layout/radial1"/>
    <dgm:cxn modelId="{89AD8AB7-817D-4822-BDDA-E79CFB1D9BB0}" type="presOf" srcId="{C9406535-DF88-459C-8167-0F1541749955}" destId="{433E7F44-7356-4B64-8AA7-11FC4B654AD4}" srcOrd="0" destOrd="0" presId="urn:microsoft.com/office/officeart/2005/8/layout/radial1"/>
    <dgm:cxn modelId="{8EF66EBC-44EA-415D-8314-F8E89A9A14E2}" type="presOf" srcId="{A79280D0-3C08-46F5-B15D-290D4A617DAE}" destId="{80D49BF0-3E4F-459A-ABDA-D6F542BD26A9}" srcOrd="0" destOrd="0" presId="urn:microsoft.com/office/officeart/2005/8/layout/radial1"/>
    <dgm:cxn modelId="{727777C6-9947-4E0A-850B-7D4E7319EF21}" type="presOf" srcId="{9A189F7A-5A2E-4170-84C6-6DF9AFE8A056}" destId="{6370D065-829D-43D4-9850-7E7B11095FE9}" srcOrd="1" destOrd="0" presId="urn:microsoft.com/office/officeart/2005/8/layout/radial1"/>
    <dgm:cxn modelId="{589AF1CD-94BF-4932-9635-407F7BE04119}" type="presOf" srcId="{1AD8A200-556D-4BCA-8334-A02B094CED6E}" destId="{C8AE8BD6-53DF-407B-A8BA-90029A4F0BB4}" srcOrd="0" destOrd="0" presId="urn:microsoft.com/office/officeart/2005/8/layout/radial1"/>
    <dgm:cxn modelId="{93E504D6-0F16-4275-ABD8-D65DA3F39AFF}" srcId="{A191D4DF-3908-4D63-85E8-0EF8CD754FA0}" destId="{A6CABD91-991D-4B49-A3A2-9A32857C1D88}" srcOrd="0" destOrd="0" parTransId="{6BFE2ABA-3D84-47E4-AF26-A62624001323}" sibTransId="{69A9307E-B38D-4238-A57B-7F253E9A327D}"/>
    <dgm:cxn modelId="{05426FD6-A4CF-48B2-8FFD-8245498B1B3A}" type="presOf" srcId="{08BCEFDF-9CDB-4F9C-A678-9AA611C17BDC}" destId="{C6C10022-A890-4D83-BF39-7562AC08F2CD}" srcOrd="0" destOrd="0" presId="urn:microsoft.com/office/officeart/2005/8/layout/radial1"/>
    <dgm:cxn modelId="{3E0D98D9-00DA-44ED-BA30-92C1C66B8071}" type="presOf" srcId="{820E8354-D39B-4099-A859-B0243160CA44}" destId="{48C5713C-F6A5-4347-89D1-D500F72080B1}" srcOrd="1" destOrd="0" presId="urn:microsoft.com/office/officeart/2005/8/layout/radial1"/>
    <dgm:cxn modelId="{B5DD0CE7-D4E2-4B6C-B700-8C8ABF7D7F98}" type="presOf" srcId="{FE3A386F-61A0-4F53-918D-4EB08861E782}" destId="{BC4B2DE5-B841-47C2-B06B-67FD3A14D6BA}" srcOrd="0" destOrd="0" presId="urn:microsoft.com/office/officeart/2005/8/layout/radial1"/>
    <dgm:cxn modelId="{88DAE7EE-6A2E-4EE4-A780-3D9EFBC23F6E}" type="presOf" srcId="{820E8354-D39B-4099-A859-B0243160CA44}" destId="{12896067-B51C-4D7F-A123-0B5E1B0A1D23}" srcOrd="0" destOrd="0" presId="urn:microsoft.com/office/officeart/2005/8/layout/radial1"/>
    <dgm:cxn modelId="{62FDF6EF-86CE-41F1-8582-CBE8F9AC9F3F}" type="presOf" srcId="{6BFE2ABA-3D84-47E4-AF26-A62624001323}" destId="{83CF362E-8190-4308-B203-02EBA1D7822A}" srcOrd="0" destOrd="0" presId="urn:microsoft.com/office/officeart/2005/8/layout/radial1"/>
    <dgm:cxn modelId="{239E17FB-43FF-40E8-A086-750BE2C977D8}" type="presOf" srcId="{6BFE2ABA-3D84-47E4-AF26-A62624001323}" destId="{2E0F4BA7-858C-494A-9FD3-CE4D3A51D44F}" srcOrd="1" destOrd="0" presId="urn:microsoft.com/office/officeart/2005/8/layout/radial1"/>
    <dgm:cxn modelId="{29711291-21C3-4165-8CE7-FD13BEF03EE1}" type="presParOf" srcId="{C651ACE9-6315-47F2-B4E7-84150F88D1A1}" destId="{53C9829F-C3A0-47B1-B5AB-F71F62456B2D}" srcOrd="0" destOrd="0" presId="urn:microsoft.com/office/officeart/2005/8/layout/radial1"/>
    <dgm:cxn modelId="{86BC482D-A4D1-4D18-AC41-F9A920B93CE2}" type="presParOf" srcId="{C651ACE9-6315-47F2-B4E7-84150F88D1A1}" destId="{83CF362E-8190-4308-B203-02EBA1D7822A}" srcOrd="1" destOrd="0" presId="urn:microsoft.com/office/officeart/2005/8/layout/radial1"/>
    <dgm:cxn modelId="{0F7BC86B-2E17-4F7D-8960-4FC4A75707E4}" type="presParOf" srcId="{83CF362E-8190-4308-B203-02EBA1D7822A}" destId="{2E0F4BA7-858C-494A-9FD3-CE4D3A51D44F}" srcOrd="0" destOrd="0" presId="urn:microsoft.com/office/officeart/2005/8/layout/radial1"/>
    <dgm:cxn modelId="{E01E9129-7C4E-48C4-A8FC-B2F6A7E764CE}" type="presParOf" srcId="{C651ACE9-6315-47F2-B4E7-84150F88D1A1}" destId="{1BDD882A-0999-4E3F-8EB0-1D8B44015FB2}" srcOrd="2" destOrd="0" presId="urn:microsoft.com/office/officeart/2005/8/layout/radial1"/>
    <dgm:cxn modelId="{BD82B46D-2247-40AF-94F1-85D954B9DB59}" type="presParOf" srcId="{C651ACE9-6315-47F2-B4E7-84150F88D1A1}" destId="{A01E16AD-5190-49D2-ADF9-43270C8DC5A2}" srcOrd="3" destOrd="0" presId="urn:microsoft.com/office/officeart/2005/8/layout/radial1"/>
    <dgm:cxn modelId="{8B33C8C6-1F14-4226-A6CD-5275B665890F}" type="presParOf" srcId="{A01E16AD-5190-49D2-ADF9-43270C8DC5A2}" destId="{BCF33A32-6471-486B-A692-56952FC97190}" srcOrd="0" destOrd="0" presId="urn:microsoft.com/office/officeart/2005/8/layout/radial1"/>
    <dgm:cxn modelId="{A64222CA-6599-4513-B78D-458B4B94C637}" type="presParOf" srcId="{C651ACE9-6315-47F2-B4E7-84150F88D1A1}" destId="{433E7F44-7356-4B64-8AA7-11FC4B654AD4}" srcOrd="4" destOrd="0" presId="urn:microsoft.com/office/officeart/2005/8/layout/radial1"/>
    <dgm:cxn modelId="{C21020D7-E187-468B-8C75-B9AD536E24F6}" type="presParOf" srcId="{C651ACE9-6315-47F2-B4E7-84150F88D1A1}" destId="{12896067-B51C-4D7F-A123-0B5E1B0A1D23}" srcOrd="5" destOrd="0" presId="urn:microsoft.com/office/officeart/2005/8/layout/radial1"/>
    <dgm:cxn modelId="{4B2E4F1E-0026-4D87-9844-95BC1DD0E312}" type="presParOf" srcId="{12896067-B51C-4D7F-A123-0B5E1B0A1D23}" destId="{48C5713C-F6A5-4347-89D1-D500F72080B1}" srcOrd="0" destOrd="0" presId="urn:microsoft.com/office/officeart/2005/8/layout/radial1"/>
    <dgm:cxn modelId="{356A8D43-5BFA-43DD-855E-8A0BA374F9F2}" type="presParOf" srcId="{C651ACE9-6315-47F2-B4E7-84150F88D1A1}" destId="{11DFB285-BD46-48B5-80A7-586DB6E477D3}" srcOrd="6" destOrd="0" presId="urn:microsoft.com/office/officeart/2005/8/layout/radial1"/>
    <dgm:cxn modelId="{2AAA6B40-4B4C-4FB3-8692-F4431E7BF3C6}" type="presParOf" srcId="{C651ACE9-6315-47F2-B4E7-84150F88D1A1}" destId="{7DA4FD3A-8CE3-4877-A50D-626E35F30097}" srcOrd="7" destOrd="0" presId="urn:microsoft.com/office/officeart/2005/8/layout/radial1"/>
    <dgm:cxn modelId="{B218F3A4-97B5-448C-B855-E57BB9F044E5}" type="presParOf" srcId="{7DA4FD3A-8CE3-4877-A50D-626E35F30097}" destId="{C334CB71-9798-49E8-B9B9-7B7A996821B0}" srcOrd="0" destOrd="0" presId="urn:microsoft.com/office/officeart/2005/8/layout/radial1"/>
    <dgm:cxn modelId="{159F535E-C817-487D-9319-102CB929B0CB}" type="presParOf" srcId="{C651ACE9-6315-47F2-B4E7-84150F88D1A1}" destId="{C6C10022-A890-4D83-BF39-7562AC08F2CD}" srcOrd="8" destOrd="0" presId="urn:microsoft.com/office/officeart/2005/8/layout/radial1"/>
    <dgm:cxn modelId="{A2862A30-1633-4D79-8B0C-295D3DB1F2BC}" type="presParOf" srcId="{C651ACE9-6315-47F2-B4E7-84150F88D1A1}" destId="{C8AE8BD6-53DF-407B-A8BA-90029A4F0BB4}" srcOrd="9" destOrd="0" presId="urn:microsoft.com/office/officeart/2005/8/layout/radial1"/>
    <dgm:cxn modelId="{89B4F0EC-DD0E-4D55-B3EE-1351A85C4266}" type="presParOf" srcId="{C8AE8BD6-53DF-407B-A8BA-90029A4F0BB4}" destId="{959CDB35-812F-4619-A56A-28E841A68DC1}" srcOrd="0" destOrd="0" presId="urn:microsoft.com/office/officeart/2005/8/layout/radial1"/>
    <dgm:cxn modelId="{0F2BB02B-277A-4F22-9EE4-19C750FBAE49}" type="presParOf" srcId="{C651ACE9-6315-47F2-B4E7-84150F88D1A1}" destId="{80D49BF0-3E4F-459A-ABDA-D6F542BD26A9}" srcOrd="10" destOrd="0" presId="urn:microsoft.com/office/officeart/2005/8/layout/radial1"/>
    <dgm:cxn modelId="{96DF812C-9073-47D4-9E02-C27131DAB7F5}" type="presParOf" srcId="{C651ACE9-6315-47F2-B4E7-84150F88D1A1}" destId="{8D6028AF-F89A-452B-AC06-4FA9FB36A26E}" srcOrd="11" destOrd="0" presId="urn:microsoft.com/office/officeart/2005/8/layout/radial1"/>
    <dgm:cxn modelId="{D7F5545D-8681-4D62-ACE7-FB8177340992}" type="presParOf" srcId="{8D6028AF-F89A-452B-AC06-4FA9FB36A26E}" destId="{912C2361-0552-4E3A-B27D-67452A174809}" srcOrd="0" destOrd="0" presId="urn:microsoft.com/office/officeart/2005/8/layout/radial1"/>
    <dgm:cxn modelId="{B449BABB-7F22-4407-BD20-ED09242C3CD7}" type="presParOf" srcId="{C651ACE9-6315-47F2-B4E7-84150F88D1A1}" destId="{BC4B2DE5-B841-47C2-B06B-67FD3A14D6BA}" srcOrd="12" destOrd="0" presId="urn:microsoft.com/office/officeart/2005/8/layout/radial1"/>
    <dgm:cxn modelId="{BA8A6EBB-F6A9-4AF9-AF5D-E74F80EBA503}" type="presParOf" srcId="{C651ACE9-6315-47F2-B4E7-84150F88D1A1}" destId="{E5086BBE-C6DF-4B51-BD3B-C179F9F8D3E7}" srcOrd="13" destOrd="0" presId="urn:microsoft.com/office/officeart/2005/8/layout/radial1"/>
    <dgm:cxn modelId="{53D268DF-84D9-4A01-A811-0062DDD039CA}" type="presParOf" srcId="{E5086BBE-C6DF-4B51-BD3B-C179F9F8D3E7}" destId="{6370D065-829D-43D4-9850-7E7B11095FE9}" srcOrd="0" destOrd="0" presId="urn:microsoft.com/office/officeart/2005/8/layout/radial1"/>
    <dgm:cxn modelId="{87664437-04CA-48EE-90ED-34E030EDB2BB}" type="presParOf" srcId="{C651ACE9-6315-47F2-B4E7-84150F88D1A1}" destId="{B8F2C353-E923-4985-94D2-9CFF82B63CF0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F904DA-F36D-40A6-8A36-CC5953797648}">
      <dsp:nvSpPr>
        <dsp:cNvPr id="0" name=""/>
        <dsp:cNvSpPr/>
      </dsp:nvSpPr>
      <dsp:spPr>
        <a:xfrm>
          <a:off x="1485285" y="469285"/>
          <a:ext cx="3125428" cy="3125428"/>
        </a:xfrm>
        <a:prstGeom prst="blockArc">
          <a:avLst>
            <a:gd name="adj1" fmla="val 10800000"/>
            <a:gd name="adj2" fmla="val 162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80A866-ACDC-47AF-B9C1-50BC97DA433D}">
      <dsp:nvSpPr>
        <dsp:cNvPr id="0" name=""/>
        <dsp:cNvSpPr/>
      </dsp:nvSpPr>
      <dsp:spPr>
        <a:xfrm>
          <a:off x="1485285" y="469285"/>
          <a:ext cx="3125428" cy="3125428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AC220E-54AC-430B-8419-EE9ED7C68A1E}">
      <dsp:nvSpPr>
        <dsp:cNvPr id="0" name=""/>
        <dsp:cNvSpPr/>
      </dsp:nvSpPr>
      <dsp:spPr>
        <a:xfrm>
          <a:off x="1485285" y="469285"/>
          <a:ext cx="3125428" cy="3125428"/>
        </a:xfrm>
        <a:prstGeom prst="blockArc">
          <a:avLst>
            <a:gd name="adj1" fmla="val 0"/>
            <a:gd name="adj2" fmla="val 54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AE1975-D455-4DDA-8226-381DA10A8070}">
      <dsp:nvSpPr>
        <dsp:cNvPr id="0" name=""/>
        <dsp:cNvSpPr/>
      </dsp:nvSpPr>
      <dsp:spPr>
        <a:xfrm>
          <a:off x="1485285" y="469285"/>
          <a:ext cx="3125428" cy="3125428"/>
        </a:xfrm>
        <a:prstGeom prst="blockArc">
          <a:avLst>
            <a:gd name="adj1" fmla="val 16200000"/>
            <a:gd name="adj2" fmla="val 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A00D77-E0CC-4F61-B549-DFE7F321C1D7}">
      <dsp:nvSpPr>
        <dsp:cNvPr id="0" name=""/>
        <dsp:cNvSpPr/>
      </dsp:nvSpPr>
      <dsp:spPr>
        <a:xfrm>
          <a:off x="2328416" y="1312416"/>
          <a:ext cx="1439167" cy="1439167"/>
        </a:xfrm>
        <a:prstGeom prst="ellips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WRDS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Linking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Resources</a:t>
          </a:r>
        </a:p>
      </dsp:txBody>
      <dsp:txXfrm>
        <a:off x="2539177" y="1523177"/>
        <a:ext cx="1017645" cy="1017645"/>
      </dsp:txXfrm>
    </dsp:sp>
    <dsp:sp modelId="{88082217-5CF1-4A19-BA6B-BD4A5CC13A13}">
      <dsp:nvSpPr>
        <dsp:cNvPr id="0" name=""/>
        <dsp:cNvSpPr/>
      </dsp:nvSpPr>
      <dsp:spPr>
        <a:xfrm>
          <a:off x="2544291" y="1843"/>
          <a:ext cx="1007417" cy="10074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Linking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Suite by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WRDS </a:t>
          </a:r>
        </a:p>
      </dsp:txBody>
      <dsp:txXfrm>
        <a:off x="2691824" y="149376"/>
        <a:ext cx="712351" cy="712351"/>
      </dsp:txXfrm>
    </dsp:sp>
    <dsp:sp modelId="{6C3B4998-A1D8-4C01-8FCB-F66F0C8327BA}">
      <dsp:nvSpPr>
        <dsp:cNvPr id="0" name=""/>
        <dsp:cNvSpPr/>
      </dsp:nvSpPr>
      <dsp:spPr>
        <a:xfrm>
          <a:off x="4070738" y="1528291"/>
          <a:ext cx="1007417" cy="10074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Linking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Table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Contributed by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Researchers</a:t>
          </a:r>
        </a:p>
      </dsp:txBody>
      <dsp:txXfrm>
        <a:off x="4218271" y="1675824"/>
        <a:ext cx="712351" cy="712351"/>
      </dsp:txXfrm>
    </dsp:sp>
    <dsp:sp modelId="{49803301-CB39-4505-B48E-6BC4395A9788}">
      <dsp:nvSpPr>
        <dsp:cNvPr id="0" name=""/>
        <dsp:cNvSpPr/>
      </dsp:nvSpPr>
      <dsp:spPr>
        <a:xfrm>
          <a:off x="2544291" y="3054738"/>
          <a:ext cx="1007417" cy="10074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Linking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Table Provided by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Data Vendors</a:t>
          </a:r>
        </a:p>
      </dsp:txBody>
      <dsp:txXfrm>
        <a:off x="2691824" y="3202271"/>
        <a:ext cx="712351" cy="712351"/>
      </dsp:txXfrm>
    </dsp:sp>
    <dsp:sp modelId="{E52218C7-ABFE-4E1A-9863-D7DBD2BFA349}">
      <dsp:nvSpPr>
        <dsp:cNvPr id="0" name=""/>
        <dsp:cNvSpPr/>
      </dsp:nvSpPr>
      <dsp:spPr>
        <a:xfrm>
          <a:off x="1017843" y="1528291"/>
          <a:ext cx="1007417" cy="10074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WRDS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Research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Macros</a:t>
          </a:r>
        </a:p>
      </dsp:txBody>
      <dsp:txXfrm>
        <a:off x="1165376" y="1675824"/>
        <a:ext cx="712351" cy="7123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C9829F-C3A0-47B1-B5AB-F71F62456B2D}">
      <dsp:nvSpPr>
        <dsp:cNvPr id="0" name=""/>
        <dsp:cNvSpPr/>
      </dsp:nvSpPr>
      <dsp:spPr>
        <a:xfrm>
          <a:off x="2676128" y="1089027"/>
          <a:ext cx="718339" cy="7183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CRSP</a:t>
          </a:r>
        </a:p>
      </dsp:txBody>
      <dsp:txXfrm>
        <a:off x="2781326" y="1194225"/>
        <a:ext cx="507943" cy="507943"/>
      </dsp:txXfrm>
    </dsp:sp>
    <dsp:sp modelId="{83CF362E-8190-4308-B203-02EBA1D7822A}">
      <dsp:nvSpPr>
        <dsp:cNvPr id="0" name=""/>
        <dsp:cNvSpPr/>
      </dsp:nvSpPr>
      <dsp:spPr>
        <a:xfrm rot="16200000">
          <a:off x="2855625" y="898705"/>
          <a:ext cx="359344" cy="21299"/>
        </a:xfrm>
        <a:custGeom>
          <a:avLst/>
          <a:gdLst/>
          <a:ahLst/>
          <a:cxnLst/>
          <a:rect l="0" t="0" r="0" b="0"/>
          <a:pathLst>
            <a:path>
              <a:moveTo>
                <a:pt x="0" y="10649"/>
              </a:moveTo>
              <a:lnTo>
                <a:pt x="359344" y="106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26314" y="900371"/>
        <a:ext cx="17967" cy="17967"/>
      </dsp:txXfrm>
    </dsp:sp>
    <dsp:sp modelId="{1BDD882A-0999-4E3F-8EB0-1D8B44015FB2}">
      <dsp:nvSpPr>
        <dsp:cNvPr id="0" name=""/>
        <dsp:cNvSpPr/>
      </dsp:nvSpPr>
      <dsp:spPr>
        <a:xfrm>
          <a:off x="2676128" y="11343"/>
          <a:ext cx="718339" cy="7183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Monthly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TAQ</a:t>
          </a:r>
        </a:p>
      </dsp:txBody>
      <dsp:txXfrm>
        <a:off x="2781326" y="116541"/>
        <a:ext cx="507943" cy="507943"/>
      </dsp:txXfrm>
    </dsp:sp>
    <dsp:sp modelId="{A01E16AD-5190-49D2-ADF9-43270C8DC5A2}">
      <dsp:nvSpPr>
        <dsp:cNvPr id="0" name=""/>
        <dsp:cNvSpPr/>
      </dsp:nvSpPr>
      <dsp:spPr>
        <a:xfrm rot="19093239">
          <a:off x="3186650" y="893033"/>
          <a:ext cx="916189" cy="21299"/>
        </a:xfrm>
        <a:custGeom>
          <a:avLst/>
          <a:gdLst/>
          <a:ahLst/>
          <a:cxnLst/>
          <a:rect l="0" t="0" r="0" b="0"/>
          <a:pathLst>
            <a:path>
              <a:moveTo>
                <a:pt x="0" y="10649"/>
              </a:moveTo>
              <a:lnTo>
                <a:pt x="916189" y="10649"/>
              </a:lnTo>
            </a:path>
          </a:pathLst>
        </a:custGeom>
        <a:noFill/>
        <a:ln w="15875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621840" y="880778"/>
        <a:ext cx="45809" cy="45809"/>
      </dsp:txXfrm>
    </dsp:sp>
    <dsp:sp modelId="{433E7F44-7356-4B64-8AA7-11FC4B654AD4}">
      <dsp:nvSpPr>
        <dsp:cNvPr id="0" name=""/>
        <dsp:cNvSpPr/>
      </dsp:nvSpPr>
      <dsp:spPr>
        <a:xfrm>
          <a:off x="3895023" y="0"/>
          <a:ext cx="718339" cy="7183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 err="1"/>
            <a:t>BoardEx</a:t>
          </a:r>
          <a:endParaRPr lang="en-US" sz="1000" kern="1200" dirty="0"/>
        </a:p>
      </dsp:txBody>
      <dsp:txXfrm>
        <a:off x="4000221" y="105198"/>
        <a:ext cx="507943" cy="507943"/>
      </dsp:txXfrm>
    </dsp:sp>
    <dsp:sp modelId="{12896067-B51C-4D7F-A123-0B5E1B0A1D23}">
      <dsp:nvSpPr>
        <dsp:cNvPr id="0" name=""/>
        <dsp:cNvSpPr/>
      </dsp:nvSpPr>
      <dsp:spPr>
        <a:xfrm rot="771429">
          <a:off x="3380957" y="1557450"/>
          <a:ext cx="359344" cy="21299"/>
        </a:xfrm>
        <a:custGeom>
          <a:avLst/>
          <a:gdLst/>
          <a:ahLst/>
          <a:cxnLst/>
          <a:rect l="0" t="0" r="0" b="0"/>
          <a:pathLst>
            <a:path>
              <a:moveTo>
                <a:pt x="0" y="10649"/>
              </a:moveTo>
              <a:lnTo>
                <a:pt x="359344" y="106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551646" y="1559117"/>
        <a:ext cx="17967" cy="17967"/>
      </dsp:txXfrm>
    </dsp:sp>
    <dsp:sp modelId="{11DFB285-BD46-48B5-80A7-586DB6E477D3}">
      <dsp:nvSpPr>
        <dsp:cNvPr id="0" name=""/>
        <dsp:cNvSpPr/>
      </dsp:nvSpPr>
      <dsp:spPr>
        <a:xfrm>
          <a:off x="3726792" y="1328834"/>
          <a:ext cx="718339" cy="7183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TR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IBES</a:t>
          </a:r>
        </a:p>
      </dsp:txBody>
      <dsp:txXfrm>
        <a:off x="3831990" y="1434032"/>
        <a:ext cx="507943" cy="507943"/>
      </dsp:txXfrm>
    </dsp:sp>
    <dsp:sp modelId="{7DA4FD3A-8CE3-4877-A50D-626E35F30097}">
      <dsp:nvSpPr>
        <dsp:cNvPr id="0" name=""/>
        <dsp:cNvSpPr/>
      </dsp:nvSpPr>
      <dsp:spPr>
        <a:xfrm rot="3857143">
          <a:off x="3089420" y="1923027"/>
          <a:ext cx="359344" cy="21299"/>
        </a:xfrm>
        <a:custGeom>
          <a:avLst/>
          <a:gdLst/>
          <a:ahLst/>
          <a:cxnLst/>
          <a:rect l="0" t="0" r="0" b="0"/>
          <a:pathLst>
            <a:path>
              <a:moveTo>
                <a:pt x="0" y="10649"/>
              </a:moveTo>
              <a:lnTo>
                <a:pt x="359344" y="106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60109" y="1924693"/>
        <a:ext cx="17967" cy="17967"/>
      </dsp:txXfrm>
    </dsp:sp>
    <dsp:sp modelId="{C6C10022-A890-4D83-BF39-7562AC08F2CD}">
      <dsp:nvSpPr>
        <dsp:cNvPr id="0" name=""/>
        <dsp:cNvSpPr/>
      </dsp:nvSpPr>
      <dsp:spPr>
        <a:xfrm>
          <a:off x="3143717" y="2059986"/>
          <a:ext cx="718339" cy="7183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Trace</a:t>
          </a:r>
        </a:p>
      </dsp:txBody>
      <dsp:txXfrm>
        <a:off x="3248915" y="2165184"/>
        <a:ext cx="507943" cy="507943"/>
      </dsp:txXfrm>
    </dsp:sp>
    <dsp:sp modelId="{C8AE8BD6-53DF-407B-A8BA-90029A4F0BB4}">
      <dsp:nvSpPr>
        <dsp:cNvPr id="0" name=""/>
        <dsp:cNvSpPr/>
      </dsp:nvSpPr>
      <dsp:spPr>
        <a:xfrm rot="6942857">
          <a:off x="2621831" y="1923027"/>
          <a:ext cx="359344" cy="21299"/>
        </a:xfrm>
        <a:custGeom>
          <a:avLst/>
          <a:gdLst/>
          <a:ahLst/>
          <a:cxnLst/>
          <a:rect l="0" t="0" r="0" b="0"/>
          <a:pathLst>
            <a:path>
              <a:moveTo>
                <a:pt x="0" y="10649"/>
              </a:moveTo>
              <a:lnTo>
                <a:pt x="359344" y="106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792519" y="1924693"/>
        <a:ext cx="17967" cy="17967"/>
      </dsp:txXfrm>
    </dsp:sp>
    <dsp:sp modelId="{80D49BF0-3E4F-459A-ABDA-D6F542BD26A9}">
      <dsp:nvSpPr>
        <dsp:cNvPr id="0" name=""/>
        <dsp:cNvSpPr/>
      </dsp:nvSpPr>
      <dsp:spPr>
        <a:xfrm>
          <a:off x="2208538" y="2059986"/>
          <a:ext cx="718339" cy="7183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Option-Metrics</a:t>
          </a:r>
        </a:p>
      </dsp:txBody>
      <dsp:txXfrm>
        <a:off x="2313736" y="2165184"/>
        <a:ext cx="507943" cy="507943"/>
      </dsp:txXfrm>
    </dsp:sp>
    <dsp:sp modelId="{8D6028AF-F89A-452B-AC06-4FA9FB36A26E}">
      <dsp:nvSpPr>
        <dsp:cNvPr id="0" name=""/>
        <dsp:cNvSpPr/>
      </dsp:nvSpPr>
      <dsp:spPr>
        <a:xfrm rot="10028571">
          <a:off x="2330293" y="1557450"/>
          <a:ext cx="359344" cy="21299"/>
        </a:xfrm>
        <a:custGeom>
          <a:avLst/>
          <a:gdLst/>
          <a:ahLst/>
          <a:cxnLst/>
          <a:rect l="0" t="0" r="0" b="0"/>
          <a:pathLst>
            <a:path>
              <a:moveTo>
                <a:pt x="0" y="10649"/>
              </a:moveTo>
              <a:lnTo>
                <a:pt x="359344" y="10649"/>
              </a:lnTo>
            </a:path>
          </a:pathLst>
        </a:custGeom>
        <a:noFill/>
        <a:ln w="158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500982" y="1559117"/>
        <a:ext cx="17967" cy="17967"/>
      </dsp:txXfrm>
    </dsp:sp>
    <dsp:sp modelId="{BC4B2DE5-B841-47C2-B06B-67FD3A14D6BA}">
      <dsp:nvSpPr>
        <dsp:cNvPr id="0" name=""/>
        <dsp:cNvSpPr/>
      </dsp:nvSpPr>
      <dsp:spPr>
        <a:xfrm>
          <a:off x="1625464" y="1328834"/>
          <a:ext cx="718339" cy="7183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FactSet</a:t>
          </a:r>
        </a:p>
      </dsp:txBody>
      <dsp:txXfrm>
        <a:off x="1730662" y="1434032"/>
        <a:ext cx="507943" cy="507943"/>
      </dsp:txXfrm>
    </dsp:sp>
    <dsp:sp modelId="{E5086BBE-C6DF-4B51-BD3B-C179F9F8D3E7}">
      <dsp:nvSpPr>
        <dsp:cNvPr id="0" name=""/>
        <dsp:cNvSpPr/>
      </dsp:nvSpPr>
      <dsp:spPr>
        <a:xfrm rot="13114286">
          <a:off x="2434342" y="1101584"/>
          <a:ext cx="359344" cy="21299"/>
        </a:xfrm>
        <a:custGeom>
          <a:avLst/>
          <a:gdLst/>
          <a:ahLst/>
          <a:cxnLst/>
          <a:rect l="0" t="0" r="0" b="0"/>
          <a:pathLst>
            <a:path>
              <a:moveTo>
                <a:pt x="0" y="10649"/>
              </a:moveTo>
              <a:lnTo>
                <a:pt x="359344" y="10649"/>
              </a:lnTo>
            </a:path>
          </a:pathLst>
        </a:custGeom>
        <a:noFill/>
        <a:ln w="158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605030" y="1103251"/>
        <a:ext cx="17967" cy="17967"/>
      </dsp:txXfrm>
    </dsp:sp>
    <dsp:sp modelId="{B8F2C353-E923-4985-94D2-9CFF82B63CF0}">
      <dsp:nvSpPr>
        <dsp:cNvPr id="0" name=""/>
        <dsp:cNvSpPr/>
      </dsp:nvSpPr>
      <dsp:spPr>
        <a:xfrm>
          <a:off x="1833561" y="417102"/>
          <a:ext cx="718339" cy="7183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Daily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TAQ</a:t>
          </a:r>
        </a:p>
      </dsp:txBody>
      <dsp:txXfrm>
        <a:off x="1938759" y="522300"/>
        <a:ext cx="507943" cy="5079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E39DA-15D9-4D02-A17F-020F759C4C84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C9FA9-C86F-45A2-8313-6F302344D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675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8ADE0E-12BD-4DC4-8CFC-B74AF52C7FB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984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>
          <a:xfrm rot="16200000" flipV="1">
            <a:off x="2646492" y="-2665075"/>
            <a:ext cx="3813850" cy="9144001"/>
          </a:xfrm>
          <a:custGeom>
            <a:avLst/>
            <a:gdLst>
              <a:gd name="connsiteX0" fmla="*/ 3813850 w 3813850"/>
              <a:gd name="connsiteY0" fmla="*/ 9144001 h 9144001"/>
              <a:gd name="connsiteX1" fmla="*/ 3813850 w 3813850"/>
              <a:gd name="connsiteY1" fmla="*/ 0 h 9144001"/>
              <a:gd name="connsiteX2" fmla="*/ 3053915 w 3813850"/>
              <a:gd name="connsiteY2" fmla="*/ 0 h 9144001"/>
              <a:gd name="connsiteX3" fmla="*/ 0 w 3813850"/>
              <a:gd name="connsiteY3" fmla="*/ 9144001 h 914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3850" h="9144001">
                <a:moveTo>
                  <a:pt x="3813850" y="9144001"/>
                </a:moveTo>
                <a:lnTo>
                  <a:pt x="3813850" y="0"/>
                </a:lnTo>
                <a:lnTo>
                  <a:pt x="3053915" y="0"/>
                </a:lnTo>
                <a:lnTo>
                  <a:pt x="0" y="9144001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12" y="554100"/>
            <a:ext cx="2641600" cy="6493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815774"/>
            <a:ext cx="7772400" cy="646331"/>
          </a:xfrm>
        </p:spPr>
        <p:txBody>
          <a:bodyPr anchor="b">
            <a:spAutoFit/>
          </a:bodyPr>
          <a:lstStyle>
            <a:lvl1pPr algn="l"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464028"/>
            <a:ext cx="7772400" cy="548483"/>
          </a:xfrm>
        </p:spPr>
        <p:txBody>
          <a:bodyPr>
            <a:sp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125454"/>
            <a:ext cx="7772400" cy="513346"/>
          </a:xfrm>
        </p:spPr>
        <p:txBody>
          <a:bodyPr>
            <a:spAutoFit/>
          </a:bodyPr>
          <a:lstStyle>
            <a:lvl1pPr marL="0" indent="0">
              <a:buNone/>
              <a:defRPr sz="2400">
                <a:solidFill>
                  <a:schemeClr val="accent4"/>
                </a:solidFill>
                <a:latin typeface="Garamond" panose="02020404030301010803" pitchFamily="18" charset="0"/>
              </a:defRPr>
            </a:lvl1pPr>
          </a:lstStyle>
          <a:p>
            <a:pPr lvl="0"/>
            <a:r>
              <a:rPr lang="en-US" dirty="0"/>
              <a:t>Name of Presenter</a:t>
            </a:r>
          </a:p>
        </p:txBody>
      </p:sp>
    </p:spTree>
    <p:extLst>
      <p:ext uri="{BB962C8B-B14F-4D97-AF65-F5344CB8AC3E}">
        <p14:creationId xmlns:p14="http://schemas.microsoft.com/office/powerpoint/2010/main" val="3606227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586" y="304800"/>
            <a:ext cx="7886700" cy="5943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of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501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0"/>
            <a:ext cx="9143999" cy="650350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solidFill>
            <a:schemeClr val="accent1">
              <a:alpha val="85000"/>
            </a:schemeClr>
          </a:solidFill>
        </p:spPr>
        <p:txBody>
          <a:bodyPr lIns="274320" tIns="274320" rIns="274320" bIns="274320"/>
          <a:lstStyle>
            <a:lvl1pPr marL="0" indent="0">
              <a:buNone/>
              <a:defRPr sz="1400" b="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of Initiative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84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of Initiative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001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ooter and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 rot="10800000" flipV="1">
            <a:off x="0" y="2122400"/>
            <a:ext cx="1463201" cy="4381103"/>
          </a:xfrm>
          <a:custGeom>
            <a:avLst/>
            <a:gdLst>
              <a:gd name="connsiteX0" fmla="*/ 1463201 w 1463201"/>
              <a:gd name="connsiteY0" fmla="*/ 0 h 4381103"/>
              <a:gd name="connsiteX1" fmla="*/ 0 w 1463201"/>
              <a:gd name="connsiteY1" fmla="*/ 4381103 h 4381103"/>
              <a:gd name="connsiteX2" fmla="*/ 1463201 w 1463201"/>
              <a:gd name="connsiteY2" fmla="*/ 4381103 h 4381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63201" h="4381103">
                <a:moveTo>
                  <a:pt x="1463201" y="0"/>
                </a:moveTo>
                <a:lnTo>
                  <a:pt x="0" y="4381103"/>
                </a:lnTo>
                <a:lnTo>
                  <a:pt x="1463201" y="4381103"/>
                </a:lnTo>
                <a:close/>
              </a:path>
            </a:pathLst>
          </a:custGeom>
          <a:solidFill>
            <a:srgbClr val="000000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dirty="0"/>
          </a:p>
        </p:txBody>
      </p:sp>
      <p:sp>
        <p:nvSpPr>
          <p:cNvPr id="9" name="Freeform 8"/>
          <p:cNvSpPr/>
          <p:nvPr userDrawn="1"/>
        </p:nvSpPr>
        <p:spPr>
          <a:xfrm rot="5400000" flipV="1">
            <a:off x="2933151" y="292651"/>
            <a:ext cx="3277705" cy="9144003"/>
          </a:xfrm>
          <a:custGeom>
            <a:avLst/>
            <a:gdLst>
              <a:gd name="connsiteX0" fmla="*/ 0 w 3277705"/>
              <a:gd name="connsiteY0" fmla="*/ 9144003 h 9144003"/>
              <a:gd name="connsiteX1" fmla="*/ 3277705 w 3277705"/>
              <a:gd name="connsiteY1" fmla="*/ 9144003 h 9144003"/>
              <a:gd name="connsiteX2" fmla="*/ 3277704 w 3277705"/>
              <a:gd name="connsiteY2" fmla="*/ 0 h 9144003"/>
              <a:gd name="connsiteX3" fmla="*/ 3053915 w 3277705"/>
              <a:gd name="connsiteY3" fmla="*/ 0 h 9144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77705" h="9144003">
                <a:moveTo>
                  <a:pt x="0" y="9144003"/>
                </a:moveTo>
                <a:lnTo>
                  <a:pt x="3277705" y="9144003"/>
                </a:lnTo>
                <a:lnTo>
                  <a:pt x="3277704" y="0"/>
                </a:lnTo>
                <a:lnTo>
                  <a:pt x="3053915" y="0"/>
                </a:lnTo>
                <a:close/>
              </a:path>
            </a:pathLst>
          </a:custGeom>
          <a:solidFill>
            <a:srgbClr val="000000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of Initiative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518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 userDrawn="1"/>
        </p:nvSpPr>
        <p:spPr>
          <a:xfrm flipV="1">
            <a:off x="7570986" y="0"/>
            <a:ext cx="1573014" cy="4709905"/>
          </a:xfrm>
          <a:custGeom>
            <a:avLst/>
            <a:gdLst>
              <a:gd name="connsiteX0" fmla="*/ 0 w 1573014"/>
              <a:gd name="connsiteY0" fmla="*/ 4709905 h 4709905"/>
              <a:gd name="connsiteX1" fmla="*/ 1573014 w 1573014"/>
              <a:gd name="connsiteY1" fmla="*/ 4709905 h 4709905"/>
              <a:gd name="connsiteX2" fmla="*/ 1573014 w 1573014"/>
              <a:gd name="connsiteY2" fmla="*/ 0 h 4709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3014" h="4709905">
                <a:moveTo>
                  <a:pt x="0" y="4709905"/>
                </a:moveTo>
                <a:lnTo>
                  <a:pt x="1573014" y="4709905"/>
                </a:lnTo>
                <a:lnTo>
                  <a:pt x="1573014" y="0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 userDrawn="1"/>
        </p:nvSpPr>
        <p:spPr>
          <a:xfrm rot="16200000" flipV="1">
            <a:off x="2646492" y="-2665075"/>
            <a:ext cx="3813850" cy="9144001"/>
          </a:xfrm>
          <a:custGeom>
            <a:avLst/>
            <a:gdLst>
              <a:gd name="connsiteX0" fmla="*/ 3813850 w 3813850"/>
              <a:gd name="connsiteY0" fmla="*/ 9144001 h 9144001"/>
              <a:gd name="connsiteX1" fmla="*/ 3813850 w 3813850"/>
              <a:gd name="connsiteY1" fmla="*/ 0 h 9144001"/>
              <a:gd name="connsiteX2" fmla="*/ 3053915 w 3813850"/>
              <a:gd name="connsiteY2" fmla="*/ 0 h 9144001"/>
              <a:gd name="connsiteX3" fmla="*/ 0 w 3813850"/>
              <a:gd name="connsiteY3" fmla="*/ 9144001 h 914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3850" h="9144001">
                <a:moveTo>
                  <a:pt x="3813850" y="9144001"/>
                </a:moveTo>
                <a:lnTo>
                  <a:pt x="3813850" y="0"/>
                </a:lnTo>
                <a:lnTo>
                  <a:pt x="3053915" y="0"/>
                </a:lnTo>
                <a:lnTo>
                  <a:pt x="0" y="9144001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815774"/>
            <a:ext cx="7772400" cy="646331"/>
          </a:xfrm>
        </p:spPr>
        <p:txBody>
          <a:bodyPr anchor="b">
            <a:spAutoFit/>
          </a:bodyPr>
          <a:lstStyle>
            <a:lvl1pPr algn="l"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464028"/>
            <a:ext cx="7772400" cy="548483"/>
          </a:xfrm>
        </p:spPr>
        <p:txBody>
          <a:bodyPr>
            <a:sp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125454"/>
            <a:ext cx="7772400" cy="513346"/>
          </a:xfrm>
        </p:spPr>
        <p:txBody>
          <a:bodyPr>
            <a:spAutoFit/>
          </a:bodyPr>
          <a:lstStyle>
            <a:lvl1pPr marL="0" indent="0">
              <a:buNone/>
              <a:defRPr sz="2400">
                <a:solidFill>
                  <a:schemeClr val="accent4"/>
                </a:solidFill>
                <a:latin typeface="Garamond" panose="02020404030301010803" pitchFamily="18" charset="0"/>
              </a:defRPr>
            </a:lvl1pPr>
          </a:lstStyle>
          <a:p>
            <a:pPr lvl="0"/>
            <a:r>
              <a:rPr lang="en-US" dirty="0"/>
              <a:t>Name of Presenter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12" y="554100"/>
            <a:ext cx="2641600" cy="64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68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 userDrawn="1"/>
        </p:nvSpPr>
        <p:spPr>
          <a:xfrm flipV="1">
            <a:off x="7570986" y="0"/>
            <a:ext cx="1573014" cy="4709905"/>
          </a:xfrm>
          <a:custGeom>
            <a:avLst/>
            <a:gdLst>
              <a:gd name="connsiteX0" fmla="*/ 0 w 1573014"/>
              <a:gd name="connsiteY0" fmla="*/ 4709905 h 4709905"/>
              <a:gd name="connsiteX1" fmla="*/ 1573014 w 1573014"/>
              <a:gd name="connsiteY1" fmla="*/ 4709905 h 4709905"/>
              <a:gd name="connsiteX2" fmla="*/ 1573014 w 1573014"/>
              <a:gd name="connsiteY2" fmla="*/ 0 h 4709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3014" h="4709905">
                <a:moveTo>
                  <a:pt x="0" y="4709905"/>
                </a:moveTo>
                <a:lnTo>
                  <a:pt x="1573014" y="4709905"/>
                </a:lnTo>
                <a:lnTo>
                  <a:pt x="1573014" y="0"/>
                </a:lnTo>
                <a:close/>
              </a:path>
            </a:pathLst>
          </a:cu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 userDrawn="1"/>
        </p:nvSpPr>
        <p:spPr>
          <a:xfrm rot="16200000" flipV="1">
            <a:off x="2646492" y="-2665075"/>
            <a:ext cx="3813850" cy="9144001"/>
          </a:xfrm>
          <a:custGeom>
            <a:avLst/>
            <a:gdLst>
              <a:gd name="connsiteX0" fmla="*/ 3813850 w 3813850"/>
              <a:gd name="connsiteY0" fmla="*/ 9144001 h 9144001"/>
              <a:gd name="connsiteX1" fmla="*/ 3813850 w 3813850"/>
              <a:gd name="connsiteY1" fmla="*/ 0 h 9144001"/>
              <a:gd name="connsiteX2" fmla="*/ 3053915 w 3813850"/>
              <a:gd name="connsiteY2" fmla="*/ 0 h 9144001"/>
              <a:gd name="connsiteX3" fmla="*/ 0 w 3813850"/>
              <a:gd name="connsiteY3" fmla="*/ 9144001 h 914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3850" h="9144001">
                <a:moveTo>
                  <a:pt x="3813850" y="9144001"/>
                </a:moveTo>
                <a:lnTo>
                  <a:pt x="3813850" y="0"/>
                </a:lnTo>
                <a:lnTo>
                  <a:pt x="3053915" y="0"/>
                </a:lnTo>
                <a:lnTo>
                  <a:pt x="0" y="9144001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815774"/>
            <a:ext cx="7772400" cy="646331"/>
          </a:xfrm>
        </p:spPr>
        <p:txBody>
          <a:bodyPr anchor="b">
            <a:spAutoFit/>
          </a:bodyPr>
          <a:lstStyle>
            <a:lvl1pPr algn="l"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464028"/>
            <a:ext cx="7772400" cy="548483"/>
          </a:xfrm>
        </p:spPr>
        <p:txBody>
          <a:bodyPr>
            <a:sp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125454"/>
            <a:ext cx="7772400" cy="513346"/>
          </a:xfrm>
        </p:spPr>
        <p:txBody>
          <a:bodyPr>
            <a:spAutoFit/>
          </a:bodyPr>
          <a:lstStyle>
            <a:lvl1pPr marL="0" indent="0">
              <a:buNone/>
              <a:defRPr sz="2400">
                <a:solidFill>
                  <a:schemeClr val="accent4"/>
                </a:solidFill>
                <a:latin typeface="Garamond" panose="02020404030301010803" pitchFamily="18" charset="0"/>
              </a:defRPr>
            </a:lvl1pPr>
          </a:lstStyle>
          <a:p>
            <a:pPr lvl="0"/>
            <a:r>
              <a:rPr lang="en-US" dirty="0"/>
              <a:t>Name of Presenter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12" y="554100"/>
            <a:ext cx="2641600" cy="64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129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of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161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: Emphasi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503504"/>
            <a:ext cx="9144000" cy="384735"/>
          </a:xfrm>
          <a:prstGeom prst="rect">
            <a:avLst/>
          </a:prstGeom>
          <a:solidFill>
            <a:srgbClr val="003D7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rgbClr val="002C77"/>
              </a:solidFill>
            </a:endParaRPr>
          </a:p>
        </p:txBody>
      </p:sp>
      <p:sp>
        <p:nvSpPr>
          <p:cNvPr id="8" name="Freeform 7"/>
          <p:cNvSpPr/>
          <p:nvPr userDrawn="1"/>
        </p:nvSpPr>
        <p:spPr>
          <a:xfrm>
            <a:off x="0" y="6503504"/>
            <a:ext cx="1600200" cy="384735"/>
          </a:xfrm>
          <a:custGeom>
            <a:avLst/>
            <a:gdLst>
              <a:gd name="connsiteX0" fmla="*/ 0 w 1600200"/>
              <a:gd name="connsiteY0" fmla="*/ 0 h 384735"/>
              <a:gd name="connsiteX1" fmla="*/ 1472137 w 1600200"/>
              <a:gd name="connsiteY1" fmla="*/ 0 h 384735"/>
              <a:gd name="connsiteX2" fmla="*/ 1600200 w 1600200"/>
              <a:gd name="connsiteY2" fmla="*/ 384735 h 384735"/>
              <a:gd name="connsiteX3" fmla="*/ 0 w 1600200"/>
              <a:gd name="connsiteY3" fmla="*/ 384735 h 384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0200" h="384735">
                <a:moveTo>
                  <a:pt x="0" y="0"/>
                </a:moveTo>
                <a:lnTo>
                  <a:pt x="1472137" y="0"/>
                </a:lnTo>
                <a:lnTo>
                  <a:pt x="1600200" y="384735"/>
                </a:lnTo>
                <a:lnTo>
                  <a:pt x="0" y="384735"/>
                </a:lnTo>
                <a:close/>
              </a:path>
            </a:pathLst>
          </a:custGeom>
          <a:solidFill>
            <a:srgbClr val="0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Name of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2" y="6595711"/>
            <a:ext cx="914444" cy="17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05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245" y="1709739"/>
            <a:ext cx="7886700" cy="2852737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245" y="4724400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Freeform 9"/>
          <p:cNvSpPr/>
          <p:nvPr userDrawn="1"/>
        </p:nvSpPr>
        <p:spPr>
          <a:xfrm flipV="1">
            <a:off x="7570986" y="0"/>
            <a:ext cx="1573014" cy="4709905"/>
          </a:xfrm>
          <a:custGeom>
            <a:avLst/>
            <a:gdLst>
              <a:gd name="connsiteX0" fmla="*/ 0 w 1573014"/>
              <a:gd name="connsiteY0" fmla="*/ 4709905 h 4709905"/>
              <a:gd name="connsiteX1" fmla="*/ 1573014 w 1573014"/>
              <a:gd name="connsiteY1" fmla="*/ 4709905 h 4709905"/>
              <a:gd name="connsiteX2" fmla="*/ 1573014 w 1573014"/>
              <a:gd name="connsiteY2" fmla="*/ 0 h 4709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3014" h="4709905">
                <a:moveTo>
                  <a:pt x="0" y="4709905"/>
                </a:moveTo>
                <a:lnTo>
                  <a:pt x="1573014" y="4709905"/>
                </a:lnTo>
                <a:lnTo>
                  <a:pt x="1573014" y="0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 userDrawn="1"/>
        </p:nvSpPr>
        <p:spPr>
          <a:xfrm rot="16200000" flipV="1">
            <a:off x="2646492" y="-2665075"/>
            <a:ext cx="3813850" cy="9144001"/>
          </a:xfrm>
          <a:custGeom>
            <a:avLst/>
            <a:gdLst>
              <a:gd name="connsiteX0" fmla="*/ 3813850 w 3813850"/>
              <a:gd name="connsiteY0" fmla="*/ 9144001 h 9144001"/>
              <a:gd name="connsiteX1" fmla="*/ 3813850 w 3813850"/>
              <a:gd name="connsiteY1" fmla="*/ 0 h 9144001"/>
              <a:gd name="connsiteX2" fmla="*/ 3053915 w 3813850"/>
              <a:gd name="connsiteY2" fmla="*/ 0 h 9144001"/>
              <a:gd name="connsiteX3" fmla="*/ 0 w 3813850"/>
              <a:gd name="connsiteY3" fmla="*/ 9144001 h 914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3850" h="9144001">
                <a:moveTo>
                  <a:pt x="3813850" y="9144001"/>
                </a:moveTo>
                <a:lnTo>
                  <a:pt x="3813850" y="0"/>
                </a:lnTo>
                <a:lnTo>
                  <a:pt x="3053915" y="0"/>
                </a:lnTo>
                <a:lnTo>
                  <a:pt x="0" y="9144001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833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tent: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baseline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baseline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of Initiative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720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2289473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of Initiative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8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of Initiative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936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503504"/>
            <a:ext cx="9144000" cy="38473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rgbClr val="002C77"/>
              </a:solidFill>
            </a:endParaRPr>
          </a:p>
        </p:txBody>
      </p:sp>
      <p:sp>
        <p:nvSpPr>
          <p:cNvPr id="10" name="Freeform 9"/>
          <p:cNvSpPr/>
          <p:nvPr userDrawn="1"/>
        </p:nvSpPr>
        <p:spPr>
          <a:xfrm>
            <a:off x="0" y="6503504"/>
            <a:ext cx="1600200" cy="384735"/>
          </a:xfrm>
          <a:custGeom>
            <a:avLst/>
            <a:gdLst>
              <a:gd name="connsiteX0" fmla="*/ 0 w 1600200"/>
              <a:gd name="connsiteY0" fmla="*/ 0 h 384735"/>
              <a:gd name="connsiteX1" fmla="*/ 1472137 w 1600200"/>
              <a:gd name="connsiteY1" fmla="*/ 0 h 384735"/>
              <a:gd name="connsiteX2" fmla="*/ 1600200 w 1600200"/>
              <a:gd name="connsiteY2" fmla="*/ 384735 h 384735"/>
              <a:gd name="connsiteX3" fmla="*/ 0 w 1600200"/>
              <a:gd name="connsiteY3" fmla="*/ 384735 h 384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0200" h="384735">
                <a:moveTo>
                  <a:pt x="0" y="0"/>
                </a:moveTo>
                <a:lnTo>
                  <a:pt x="1472137" y="0"/>
                </a:lnTo>
                <a:lnTo>
                  <a:pt x="1600200" y="384735"/>
                </a:lnTo>
                <a:lnTo>
                  <a:pt x="0" y="384735"/>
                </a:lnTo>
                <a:close/>
              </a:path>
            </a:pathLst>
          </a:custGeom>
          <a:solidFill>
            <a:srgbClr val="0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2586" y="365126"/>
            <a:ext cx="7886700" cy="507831"/>
          </a:xfrm>
          <a:prstGeom prst="rect">
            <a:avLst/>
          </a:prstGeom>
        </p:spPr>
        <p:txBody>
          <a:bodyPr vert="horz" lIns="0" tIns="45720" rIns="0" bIns="4572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2586" y="1329999"/>
            <a:ext cx="7886700" cy="2289473"/>
          </a:xfrm>
          <a:prstGeom prst="rect">
            <a:avLst/>
          </a:prstGeom>
        </p:spPr>
        <p:txBody>
          <a:bodyPr vert="horz" lIns="0" tIns="45720" rIns="0" bIns="45720" rtlCol="0">
            <a:sp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15025" y="651201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AFAFAF"/>
                </a:solidFill>
              </a:defRPr>
            </a:lvl1pPr>
          </a:lstStyle>
          <a:p>
            <a:r>
              <a:rPr lang="en-US" dirty="0"/>
              <a:t>Name of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3725" y="613837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E525B-90CE-4B14-91B6-1BFA233CFAA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52402" y="6595711"/>
            <a:ext cx="914444" cy="17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174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rgbClr val="C5093B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4000"/>
        </a:lnSpc>
        <a:spcBef>
          <a:spcPts val="800"/>
        </a:spcBef>
        <a:spcAft>
          <a:spcPts val="200"/>
        </a:spcAft>
        <a:buFont typeface="Arial" panose="020B0604020202020204" pitchFamily="34" charset="0"/>
        <a:buNone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114000"/>
        </a:lnSpc>
        <a:spcBef>
          <a:spcPts val="800"/>
        </a:spcBef>
        <a:spcAft>
          <a:spcPts val="200"/>
        </a:spcAft>
        <a:buFont typeface="Arial" panose="020B0604020202020204" pitchFamily="34" charset="0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114000"/>
        </a:lnSpc>
        <a:spcBef>
          <a:spcPts val="800"/>
        </a:spcBef>
        <a:spcAft>
          <a:spcPts val="200"/>
        </a:spcAft>
        <a:buFont typeface="Arial" panose="020B0604020202020204" pitchFamily="34" charset="0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114000"/>
        </a:lnSpc>
        <a:spcBef>
          <a:spcPts val="800"/>
        </a:spcBef>
        <a:spcAft>
          <a:spcPts val="200"/>
        </a:spcAft>
        <a:buFont typeface="Arial" panose="020B0604020202020204" pitchFamily="34" charset="0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114000"/>
        </a:lnSpc>
        <a:spcBef>
          <a:spcPts val="800"/>
        </a:spcBef>
        <a:spcAft>
          <a:spcPts val="200"/>
        </a:spcAft>
        <a:buFont typeface="Arial" panose="020B0604020202020204" pitchFamily="34" charset="0"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ewyorkfed.org/research/banking_research/datasets.html" TargetMode="Externa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ondonstockexchange.com/products-and-services/reference-data/sedol-master-file/sedol-allocation-guidelines.pdf" TargetMode="External"/><Relationship Id="rId2" Type="http://schemas.openxmlformats.org/officeDocument/2006/relationships/hyperlink" Target="http://www.londonstockexchange.com/products-and-services/reference-data/sedol-master-file/sedol-allocation-guidelines.pdf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86802"/>
            <a:ext cx="7772400" cy="646331"/>
          </a:xfrm>
        </p:spPr>
        <p:txBody>
          <a:bodyPr/>
          <a:lstStyle/>
          <a:p>
            <a:r>
              <a:rPr lang="en-US" dirty="0"/>
              <a:t>WRDS Linking Procedures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83050" y="5486400"/>
            <a:ext cx="7772400" cy="513346"/>
          </a:xfrm>
        </p:spPr>
        <p:txBody>
          <a:bodyPr/>
          <a:lstStyle/>
          <a:p>
            <a:r>
              <a:rPr lang="en-US" dirty="0"/>
              <a:t>Xuan Liu May, 2020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211" y="1121988"/>
            <a:ext cx="4892077" cy="2422023"/>
          </a:xfrm>
          <a:prstGeom prst="rect">
            <a:avLst/>
          </a:prstGeom>
        </p:spPr>
      </p:pic>
      <p:sp>
        <p:nvSpPr>
          <p:cNvPr id="9" name="object 5"/>
          <p:cNvSpPr txBox="1"/>
          <p:nvPr/>
        </p:nvSpPr>
        <p:spPr>
          <a:xfrm>
            <a:off x="2286001" y="3157916"/>
            <a:ext cx="4953000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20" dirty="0">
                <a:solidFill>
                  <a:schemeClr val="bg1"/>
                </a:solidFill>
                <a:cs typeface="Calibri"/>
              </a:rPr>
              <a:t>WHARTON </a:t>
            </a:r>
            <a:r>
              <a:rPr sz="2000" spc="-15" dirty="0">
                <a:solidFill>
                  <a:schemeClr val="bg1"/>
                </a:solidFill>
                <a:cs typeface="Calibri"/>
              </a:rPr>
              <a:t>RESEARCH </a:t>
            </a:r>
            <a:r>
              <a:rPr sz="2000" spc="-145" dirty="0">
                <a:solidFill>
                  <a:schemeClr val="bg1"/>
                </a:solidFill>
                <a:cs typeface="Calibri"/>
              </a:rPr>
              <a:t>DATA</a:t>
            </a:r>
            <a:r>
              <a:rPr sz="2000" spc="5" dirty="0">
                <a:solidFill>
                  <a:schemeClr val="bg1"/>
                </a:solidFill>
                <a:cs typeface="Calibri"/>
              </a:rPr>
              <a:t> </a:t>
            </a:r>
            <a:r>
              <a:rPr sz="2000" spc="-15" dirty="0">
                <a:solidFill>
                  <a:schemeClr val="bg1"/>
                </a:solidFill>
                <a:cs typeface="Calibri"/>
              </a:rPr>
              <a:t>SERVICES</a:t>
            </a:r>
            <a:endParaRPr sz="2000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09775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Connector 2">
            <a:extLst>
              <a:ext uri="{FF2B5EF4-FFF2-40B4-BE49-F238E27FC236}">
                <a16:creationId xmlns:a16="http://schemas.microsoft.com/office/drawing/2014/main" id="{0BA12E48-2F91-4426-912F-8537538158CA}"/>
              </a:ext>
            </a:extLst>
          </p:cNvPr>
          <p:cNvSpPr/>
          <p:nvPr/>
        </p:nvSpPr>
        <p:spPr>
          <a:xfrm>
            <a:off x="1731341" y="2727156"/>
            <a:ext cx="2302042" cy="2286000"/>
          </a:xfrm>
          <a:prstGeom prst="flowChartConnector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6C06D32A-335A-4D93-9369-AE1C7E044296}"/>
              </a:ext>
            </a:extLst>
          </p:cNvPr>
          <p:cNvSpPr/>
          <p:nvPr/>
        </p:nvSpPr>
        <p:spPr>
          <a:xfrm>
            <a:off x="5261823" y="2619337"/>
            <a:ext cx="2302042" cy="2286000"/>
          </a:xfrm>
          <a:prstGeom prst="flowChartConnector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10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22586" y="365126"/>
            <a:ext cx="7886700" cy="507831"/>
          </a:xfrm>
        </p:spPr>
        <p:txBody>
          <a:bodyPr/>
          <a:lstStyle/>
          <a:p>
            <a:r>
              <a:rPr lang="en-US" dirty="0"/>
              <a:t>Unconventional Linking Variables</a:t>
            </a:r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389A816D-EACF-49A6-B756-227C839854E4}"/>
              </a:ext>
            </a:extLst>
          </p:cNvPr>
          <p:cNvSpPr/>
          <p:nvPr/>
        </p:nvSpPr>
        <p:spPr>
          <a:xfrm>
            <a:off x="2149641" y="3360819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8BE84769-9E84-4635-9BAD-F68976E22FB3}"/>
              </a:ext>
            </a:extLst>
          </p:cNvPr>
          <p:cNvSpPr/>
          <p:nvPr/>
        </p:nvSpPr>
        <p:spPr>
          <a:xfrm>
            <a:off x="2630902" y="3521240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>
            <a:extLst>
              <a:ext uri="{FF2B5EF4-FFF2-40B4-BE49-F238E27FC236}">
                <a16:creationId xmlns:a16="http://schemas.microsoft.com/office/drawing/2014/main" id="{7E6D082D-FA97-4EEF-B884-D4AD1863B369}"/>
              </a:ext>
            </a:extLst>
          </p:cNvPr>
          <p:cNvSpPr/>
          <p:nvPr/>
        </p:nvSpPr>
        <p:spPr>
          <a:xfrm>
            <a:off x="2302041" y="3978437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1C97BA80-0BBF-418A-87F8-7CC740337E8D}"/>
              </a:ext>
            </a:extLst>
          </p:cNvPr>
          <p:cNvSpPr/>
          <p:nvPr/>
        </p:nvSpPr>
        <p:spPr>
          <a:xfrm>
            <a:off x="3320708" y="4195004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70961F6E-1555-4EC9-A6AC-7F766E918E5D}"/>
              </a:ext>
            </a:extLst>
          </p:cNvPr>
          <p:cNvSpPr/>
          <p:nvPr/>
        </p:nvSpPr>
        <p:spPr>
          <a:xfrm>
            <a:off x="3593426" y="3633534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Connector 13">
            <a:extLst>
              <a:ext uri="{FF2B5EF4-FFF2-40B4-BE49-F238E27FC236}">
                <a16:creationId xmlns:a16="http://schemas.microsoft.com/office/drawing/2014/main" id="{F592C77A-9551-4DB5-A458-66B0D7E2B11C}"/>
              </a:ext>
            </a:extLst>
          </p:cNvPr>
          <p:cNvSpPr/>
          <p:nvPr/>
        </p:nvSpPr>
        <p:spPr>
          <a:xfrm>
            <a:off x="2302041" y="3513219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8971D2EF-43D1-4621-9AEC-105870D5F439}"/>
              </a:ext>
            </a:extLst>
          </p:cNvPr>
          <p:cNvSpPr/>
          <p:nvPr/>
        </p:nvSpPr>
        <p:spPr>
          <a:xfrm>
            <a:off x="5895468" y="3656393"/>
            <a:ext cx="45719" cy="45719"/>
          </a:xfrm>
          <a:prstGeom prst="flowChartConnector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Connector 15">
            <a:extLst>
              <a:ext uri="{FF2B5EF4-FFF2-40B4-BE49-F238E27FC236}">
                <a16:creationId xmlns:a16="http://schemas.microsoft.com/office/drawing/2014/main" id="{79527262-E33D-4C68-9C14-3833DD17915E}"/>
              </a:ext>
            </a:extLst>
          </p:cNvPr>
          <p:cNvSpPr/>
          <p:nvPr/>
        </p:nvSpPr>
        <p:spPr>
          <a:xfrm>
            <a:off x="2836643" y="3847296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Connector 16">
            <a:extLst>
              <a:ext uri="{FF2B5EF4-FFF2-40B4-BE49-F238E27FC236}">
                <a16:creationId xmlns:a16="http://schemas.microsoft.com/office/drawing/2014/main" id="{2D061176-38C9-444B-97E8-BDC920AB1A5B}"/>
              </a:ext>
            </a:extLst>
          </p:cNvPr>
          <p:cNvSpPr/>
          <p:nvPr/>
        </p:nvSpPr>
        <p:spPr>
          <a:xfrm>
            <a:off x="2967798" y="3080084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Connector 17">
            <a:extLst>
              <a:ext uri="{FF2B5EF4-FFF2-40B4-BE49-F238E27FC236}">
                <a16:creationId xmlns:a16="http://schemas.microsoft.com/office/drawing/2014/main" id="{5E9EB91A-0C77-4764-B02B-FB7FAFD3D96E}"/>
              </a:ext>
            </a:extLst>
          </p:cNvPr>
          <p:cNvSpPr/>
          <p:nvPr/>
        </p:nvSpPr>
        <p:spPr>
          <a:xfrm>
            <a:off x="6986339" y="3558938"/>
            <a:ext cx="45719" cy="45719"/>
          </a:xfrm>
          <a:prstGeom prst="flowChartConnector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owchart: Connector 18">
            <a:extLst>
              <a:ext uri="{FF2B5EF4-FFF2-40B4-BE49-F238E27FC236}">
                <a16:creationId xmlns:a16="http://schemas.microsoft.com/office/drawing/2014/main" id="{E32851D0-2E61-4D0B-9F64-8A777F11F67C}"/>
              </a:ext>
            </a:extLst>
          </p:cNvPr>
          <p:cNvSpPr/>
          <p:nvPr/>
        </p:nvSpPr>
        <p:spPr>
          <a:xfrm>
            <a:off x="6302142" y="3434449"/>
            <a:ext cx="45719" cy="45719"/>
          </a:xfrm>
          <a:prstGeom prst="flowChartConnector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lowchart: Connector 19">
            <a:extLst>
              <a:ext uri="{FF2B5EF4-FFF2-40B4-BE49-F238E27FC236}">
                <a16:creationId xmlns:a16="http://schemas.microsoft.com/office/drawing/2014/main" id="{C800A6D1-3958-400A-85FA-CC15BAE9EA68}"/>
              </a:ext>
            </a:extLst>
          </p:cNvPr>
          <p:cNvSpPr/>
          <p:nvPr/>
        </p:nvSpPr>
        <p:spPr>
          <a:xfrm>
            <a:off x="6102819" y="3932955"/>
            <a:ext cx="45719" cy="45719"/>
          </a:xfrm>
          <a:prstGeom prst="flowChartConnector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Connector 20">
            <a:extLst>
              <a:ext uri="{FF2B5EF4-FFF2-40B4-BE49-F238E27FC236}">
                <a16:creationId xmlns:a16="http://schemas.microsoft.com/office/drawing/2014/main" id="{7E603AD7-10B6-4AB7-9795-23773DF2EB33}"/>
              </a:ext>
            </a:extLst>
          </p:cNvPr>
          <p:cNvSpPr/>
          <p:nvPr/>
        </p:nvSpPr>
        <p:spPr>
          <a:xfrm>
            <a:off x="6713623" y="4117197"/>
            <a:ext cx="45719" cy="45719"/>
          </a:xfrm>
          <a:prstGeom prst="flowChartConnector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30F07D9-BBB9-487D-ADAB-FB7CDC21F228}"/>
              </a:ext>
            </a:extLst>
          </p:cNvPr>
          <p:cNvCxnSpPr>
            <a:stCxn id="13" idx="5"/>
            <a:endCxn id="15" idx="1"/>
          </p:cNvCxnSpPr>
          <p:nvPr/>
        </p:nvCxnSpPr>
        <p:spPr>
          <a:xfrm flipV="1">
            <a:off x="3632450" y="3663088"/>
            <a:ext cx="2269713" cy="947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CADCFE0-6FDE-4987-82D6-6937352B2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279" y="1258150"/>
            <a:ext cx="1678700" cy="1640321"/>
          </a:xfrm>
        </p:spPr>
        <p:txBody>
          <a:bodyPr/>
          <a:lstStyle/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200" dirty="0"/>
              <a:t>Company address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200" dirty="0"/>
              <a:t>Total asset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200" dirty="0"/>
              <a:t>Total sales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200" dirty="0"/>
              <a:t>Stock price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200" dirty="0"/>
              <a:t>…              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E31D2F5-6BC1-41EE-950B-59FEB85D3F2E}"/>
              </a:ext>
            </a:extLst>
          </p:cNvPr>
          <p:cNvCxnSpPr>
            <a:cxnSpLocks/>
          </p:cNvCxnSpPr>
          <p:nvPr/>
        </p:nvCxnSpPr>
        <p:spPr>
          <a:xfrm flipV="1">
            <a:off x="3359854" y="3978437"/>
            <a:ext cx="2742965" cy="239664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A433AC5-5F96-40D5-8F79-3A4F3A937D05}"/>
              </a:ext>
            </a:extLst>
          </p:cNvPr>
          <p:cNvSpPr txBox="1"/>
          <p:nvPr/>
        </p:nvSpPr>
        <p:spPr>
          <a:xfrm>
            <a:off x="2148503" y="2173822"/>
            <a:ext cx="1638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Set 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F51319F-12A7-4956-A2E1-5C04D49A3577}"/>
              </a:ext>
            </a:extLst>
          </p:cNvPr>
          <p:cNvSpPr txBox="1"/>
          <p:nvPr/>
        </p:nvSpPr>
        <p:spPr>
          <a:xfrm>
            <a:off x="5593549" y="2125431"/>
            <a:ext cx="1638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Set 2</a:t>
            </a:r>
          </a:p>
        </p:txBody>
      </p:sp>
    </p:spTree>
    <p:extLst>
      <p:ext uri="{BB962C8B-B14F-4D97-AF65-F5344CB8AC3E}">
        <p14:creationId xmlns:p14="http://schemas.microsoft.com/office/powerpoint/2010/main" val="3923000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1BC85EDC-56E0-4D9E-B213-B809A4972D5C}"/>
              </a:ext>
            </a:extLst>
          </p:cNvPr>
          <p:cNvSpPr/>
          <p:nvPr/>
        </p:nvSpPr>
        <p:spPr>
          <a:xfrm>
            <a:off x="6625765" y="2700689"/>
            <a:ext cx="1828243" cy="4572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7B3A44E-9CE2-4E55-9EBF-128576BA4BB0}"/>
              </a:ext>
            </a:extLst>
          </p:cNvPr>
          <p:cNvSpPr/>
          <p:nvPr/>
        </p:nvSpPr>
        <p:spPr>
          <a:xfrm>
            <a:off x="6615718" y="2185416"/>
            <a:ext cx="1828243" cy="4572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80EEE80-3D2A-418E-BB66-22B2E5F5E254}"/>
              </a:ext>
            </a:extLst>
          </p:cNvPr>
          <p:cNvSpPr/>
          <p:nvPr/>
        </p:nvSpPr>
        <p:spPr>
          <a:xfrm>
            <a:off x="3748312" y="2183135"/>
            <a:ext cx="1828243" cy="4570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5CD7A6F-1679-44B1-A717-1106F1E42C42}"/>
              </a:ext>
            </a:extLst>
          </p:cNvPr>
          <p:cNvSpPr/>
          <p:nvPr/>
        </p:nvSpPr>
        <p:spPr>
          <a:xfrm>
            <a:off x="1086731" y="2192086"/>
            <a:ext cx="1828243" cy="4949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967DD1-3084-4084-A9EA-C075BF45A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232" y="224390"/>
            <a:ext cx="8721415" cy="923330"/>
          </a:xfrm>
        </p:spPr>
        <p:txBody>
          <a:bodyPr/>
          <a:lstStyle/>
          <a:p>
            <a:r>
              <a:rPr lang="en-US" dirty="0"/>
              <a:t>Permanent Identifiers</a:t>
            </a:r>
            <a:r>
              <a:rPr lang="zh-CN" altLang="en-US" dirty="0"/>
              <a:t>，</a:t>
            </a:r>
            <a:r>
              <a:rPr lang="en-US" dirty="0"/>
              <a:t>Company vs. Security Level, Header vs. Historical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5E925F-529F-42EE-B99C-BF0C0D4F4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35624" y="6940296"/>
            <a:ext cx="3086100" cy="365125"/>
          </a:xfrm>
        </p:spPr>
        <p:txBody>
          <a:bodyPr/>
          <a:lstStyle/>
          <a:p>
            <a:r>
              <a:rPr lang="en-US"/>
              <a:t>Name of Initiative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FF535F-B6D4-4203-826E-8D4BA046D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30102" y="6155432"/>
            <a:ext cx="2057400" cy="365125"/>
          </a:xfrm>
        </p:spPr>
        <p:txBody>
          <a:bodyPr/>
          <a:lstStyle/>
          <a:p>
            <a:fld id="{68EE525B-90CE-4B14-91B6-1BFA233CFAA5}" type="slidenum">
              <a:rPr lang="en-US" smtClean="0"/>
              <a:t>11</a:t>
            </a:fld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E982385-115D-4313-B453-EC807BB5E9E4}"/>
              </a:ext>
            </a:extLst>
          </p:cNvPr>
          <p:cNvCxnSpPr/>
          <p:nvPr/>
        </p:nvCxnSpPr>
        <p:spPr>
          <a:xfrm>
            <a:off x="593140" y="1699249"/>
            <a:ext cx="8229600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">
            <a:extLst>
              <a:ext uri="{FF2B5EF4-FFF2-40B4-BE49-F238E27FC236}">
                <a16:creationId xmlns:a16="http://schemas.microsoft.com/office/drawing/2014/main" id="{69BFB863-908A-4308-A02A-D18B700CE9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6214" y="1927497"/>
            <a:ext cx="94522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20040819</a:t>
            </a:r>
            <a:r>
              <a:rPr kumimoji="0" lang="en-US" altLang="en-US" sz="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4DE41A0-2025-4FCE-A479-12B3E34F0505}"/>
              </a:ext>
            </a:extLst>
          </p:cNvPr>
          <p:cNvCxnSpPr>
            <a:endCxn id="8" idx="0"/>
          </p:cNvCxnSpPr>
          <p:nvPr/>
        </p:nvCxnSpPr>
        <p:spPr>
          <a:xfrm>
            <a:off x="1858825" y="1567250"/>
            <a:ext cx="1" cy="360247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54717DBA-1AC7-462B-88A9-4967AE5EDDCD}"/>
              </a:ext>
            </a:extLst>
          </p:cNvPr>
          <p:cNvSpPr/>
          <p:nvPr/>
        </p:nvSpPr>
        <p:spPr>
          <a:xfrm>
            <a:off x="1085198" y="2214973"/>
            <a:ext cx="20295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/>
              <a:t>Google Inc.</a:t>
            </a:r>
          </a:p>
          <a:p>
            <a:r>
              <a:rPr lang="en-US" sz="1000" dirty="0"/>
              <a:t>Trading symbol: GOOG</a:t>
            </a: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E7625D70-8B75-4F59-A467-A4EA6A3FB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9635" y="1874614"/>
            <a:ext cx="81480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20140403</a:t>
            </a:r>
            <a:r>
              <a:rPr kumimoji="0" lang="en-US" altLang="en-US" sz="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16FECFC-BE5B-47B4-99E1-B71D8978AB35}"/>
              </a:ext>
            </a:extLst>
          </p:cNvPr>
          <p:cNvCxnSpPr/>
          <p:nvPr/>
        </p:nvCxnSpPr>
        <p:spPr>
          <a:xfrm>
            <a:off x="4792245" y="1514766"/>
            <a:ext cx="1" cy="360247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5C258599-554E-44CB-B205-8B43BEEB888A}"/>
              </a:ext>
            </a:extLst>
          </p:cNvPr>
          <p:cNvSpPr/>
          <p:nvPr/>
        </p:nvSpPr>
        <p:spPr>
          <a:xfrm>
            <a:off x="3722067" y="2132263"/>
            <a:ext cx="202953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/>
              <a:t>Google Inc.</a:t>
            </a:r>
          </a:p>
          <a:p>
            <a:r>
              <a:rPr lang="en-US" sz="1000" dirty="0"/>
              <a:t>Trading symbol: GOOGL</a:t>
            </a:r>
          </a:p>
          <a:p>
            <a:r>
              <a:rPr lang="en-US" sz="1000" dirty="0"/>
              <a:t>                           GOOG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32B042F-762F-4E89-8415-34F67E38B465}"/>
              </a:ext>
            </a:extLst>
          </p:cNvPr>
          <p:cNvSpPr/>
          <p:nvPr/>
        </p:nvSpPr>
        <p:spPr>
          <a:xfrm>
            <a:off x="6569805" y="2136865"/>
            <a:ext cx="202953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/>
              <a:t>Alphabet Inc.</a:t>
            </a:r>
          </a:p>
          <a:p>
            <a:r>
              <a:rPr lang="en-US" sz="1000" dirty="0"/>
              <a:t>Trading symbol: GOOGL</a:t>
            </a:r>
          </a:p>
          <a:p>
            <a:r>
              <a:rPr lang="en-US" sz="1000" dirty="0"/>
              <a:t>                           GOOG</a:t>
            </a: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784ECEAF-59D1-490F-BE2F-205F72EEE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1605" y="1823174"/>
            <a:ext cx="170822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20151005</a:t>
            </a:r>
            <a:r>
              <a:rPr kumimoji="0" lang="en-US" altLang="en-US" sz="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1300F41-6828-4F03-82BF-2DF56C5B040C}"/>
              </a:ext>
            </a:extLst>
          </p:cNvPr>
          <p:cNvCxnSpPr/>
          <p:nvPr/>
        </p:nvCxnSpPr>
        <p:spPr>
          <a:xfrm>
            <a:off x="7446690" y="1496349"/>
            <a:ext cx="1" cy="360247"/>
          </a:xfrm>
          <a:prstGeom prst="line">
            <a:avLst/>
          </a:prstGeom>
          <a:ln w="412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F35C5325-D582-4D57-8D94-CC72B0435E32}"/>
              </a:ext>
            </a:extLst>
          </p:cNvPr>
          <p:cNvSpPr txBox="1"/>
          <p:nvPr/>
        </p:nvSpPr>
        <p:spPr>
          <a:xfrm>
            <a:off x="174210" y="2296925"/>
            <a:ext cx="7409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</a:rPr>
              <a:t>NASDAQ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1889F43-2F2D-4BDF-97A6-3E4E10DB1121}"/>
                  </a:ext>
                </a:extLst>
              </p:cNvPr>
              <p:cNvSpPr txBox="1"/>
              <p:nvPr/>
            </p:nvSpPr>
            <p:spPr>
              <a:xfrm rot="16200000">
                <a:off x="3164968" y="1474458"/>
                <a:ext cx="495649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1889F43-2F2D-4BDF-97A6-3E4E10DB11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3164968" y="1474458"/>
                <a:ext cx="495649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>
            <a:extLst>
              <a:ext uri="{FF2B5EF4-FFF2-40B4-BE49-F238E27FC236}">
                <a16:creationId xmlns:a16="http://schemas.microsoft.com/office/drawing/2014/main" id="{0D81F0C4-BBD4-4202-A5C7-1E0623DEE2E3}"/>
              </a:ext>
            </a:extLst>
          </p:cNvPr>
          <p:cNvSpPr/>
          <p:nvPr/>
        </p:nvSpPr>
        <p:spPr>
          <a:xfrm>
            <a:off x="-19321" y="2766841"/>
            <a:ext cx="13601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/>
              <a:t>CUSIP Global </a:t>
            </a:r>
          </a:p>
          <a:p>
            <a:r>
              <a:rPr lang="en-US" sz="1000" b="1" dirty="0"/>
              <a:t>Services (CGS)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919154D-4CA8-4F71-9D95-FA1A0FBE86B2}"/>
              </a:ext>
            </a:extLst>
          </p:cNvPr>
          <p:cNvSpPr/>
          <p:nvPr/>
        </p:nvSpPr>
        <p:spPr>
          <a:xfrm>
            <a:off x="1086731" y="2697480"/>
            <a:ext cx="1828243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3462C7E-D2AE-4649-8071-DD3D3412A780}"/>
              </a:ext>
            </a:extLst>
          </p:cNvPr>
          <p:cNvSpPr/>
          <p:nvPr/>
        </p:nvSpPr>
        <p:spPr>
          <a:xfrm>
            <a:off x="1085198" y="3730752"/>
            <a:ext cx="1828243" cy="13075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FFBEBA0-DDCB-4D9F-A659-1D9D4E8CD148}"/>
              </a:ext>
            </a:extLst>
          </p:cNvPr>
          <p:cNvSpPr/>
          <p:nvPr/>
        </p:nvSpPr>
        <p:spPr>
          <a:xfrm>
            <a:off x="1085198" y="5100663"/>
            <a:ext cx="1828243" cy="132343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FFB6334-688B-4479-989B-3D98A80DD965}"/>
              </a:ext>
            </a:extLst>
          </p:cNvPr>
          <p:cNvSpPr/>
          <p:nvPr/>
        </p:nvSpPr>
        <p:spPr>
          <a:xfrm>
            <a:off x="1054647" y="2705831"/>
            <a:ext cx="20295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/>
              <a:t>Google Inc.</a:t>
            </a:r>
          </a:p>
          <a:p>
            <a:r>
              <a:rPr lang="en-US" sz="1000" dirty="0"/>
              <a:t>CUSIP: 38259P50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2CEC499-8067-4CBA-986B-3DAFA6CED5BD}"/>
              </a:ext>
            </a:extLst>
          </p:cNvPr>
          <p:cNvSpPr/>
          <p:nvPr/>
        </p:nvSpPr>
        <p:spPr>
          <a:xfrm>
            <a:off x="3751216" y="2697480"/>
            <a:ext cx="1828243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6BC0BF2-4FB3-40E8-BFA9-BB4E5AF11346}"/>
              </a:ext>
            </a:extLst>
          </p:cNvPr>
          <p:cNvSpPr/>
          <p:nvPr/>
        </p:nvSpPr>
        <p:spPr>
          <a:xfrm>
            <a:off x="6584312" y="2660215"/>
            <a:ext cx="202953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/>
              <a:t>Alphabet Inc.</a:t>
            </a:r>
          </a:p>
          <a:p>
            <a:r>
              <a:rPr lang="en-US" sz="1000" dirty="0"/>
              <a:t>CUSIP: 02079K30</a:t>
            </a:r>
          </a:p>
          <a:p>
            <a:r>
              <a:rPr lang="en-US" sz="1000" dirty="0"/>
              <a:t>             02079K10 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06EE747-5A14-47D8-A4AD-050096296A8D}"/>
              </a:ext>
            </a:extLst>
          </p:cNvPr>
          <p:cNvSpPr/>
          <p:nvPr/>
        </p:nvSpPr>
        <p:spPr>
          <a:xfrm>
            <a:off x="3707478" y="2648923"/>
            <a:ext cx="202953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/>
              <a:t>Google Inc.</a:t>
            </a:r>
          </a:p>
          <a:p>
            <a:r>
              <a:rPr lang="en-US" sz="1000" dirty="0"/>
              <a:t>CUSIP: 38259P50</a:t>
            </a:r>
          </a:p>
          <a:p>
            <a:r>
              <a:rPr lang="en-US" sz="1000" dirty="0"/>
              <a:t>             38259P70 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58EACC9-D332-453E-B89E-878C6D417E3F}"/>
              </a:ext>
            </a:extLst>
          </p:cNvPr>
          <p:cNvSpPr txBox="1"/>
          <p:nvPr/>
        </p:nvSpPr>
        <p:spPr>
          <a:xfrm>
            <a:off x="217840" y="3820045"/>
            <a:ext cx="5405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</a:rPr>
              <a:t>CRSP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3C25FBE-98DD-438F-9C76-65DC41B58416}"/>
              </a:ext>
            </a:extLst>
          </p:cNvPr>
          <p:cNvSpPr txBox="1"/>
          <p:nvPr/>
        </p:nvSpPr>
        <p:spPr>
          <a:xfrm>
            <a:off x="50941" y="5413519"/>
            <a:ext cx="10342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err="1">
                <a:latin typeface="Arial" panose="020B0604020202020204" pitchFamily="34" charset="0"/>
              </a:rPr>
              <a:t>Compustat</a:t>
            </a:r>
            <a:endParaRPr lang="en-US" sz="1000" b="1" dirty="0">
              <a:latin typeface="Arial" panose="020B0604020202020204" pitchFamily="34" charset="0"/>
            </a:endParaRPr>
          </a:p>
          <a:p>
            <a:r>
              <a:rPr lang="en-US" sz="1000" b="1" dirty="0">
                <a:latin typeface="Arial" panose="020B0604020202020204" pitchFamily="34" charset="0"/>
              </a:rPr>
              <a:t>As of 5/7/2020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B4D6DCE-1852-46D4-B531-6EF5F8ED3FD6}"/>
              </a:ext>
            </a:extLst>
          </p:cNvPr>
          <p:cNvSpPr txBox="1"/>
          <p:nvPr/>
        </p:nvSpPr>
        <p:spPr>
          <a:xfrm>
            <a:off x="1030137" y="3721263"/>
            <a:ext cx="128272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Google Inc.</a:t>
            </a:r>
          </a:p>
          <a:p>
            <a:r>
              <a:rPr lang="en-US" sz="1000" dirty="0"/>
              <a:t>PERMCO 45483</a:t>
            </a:r>
          </a:p>
          <a:p>
            <a:r>
              <a:rPr lang="en-US" sz="1000" dirty="0"/>
              <a:t>PERMNO 90319</a:t>
            </a:r>
          </a:p>
          <a:p>
            <a:r>
              <a:rPr lang="en-US" sz="1000" dirty="0"/>
              <a:t>NCUSIP 38259P50</a:t>
            </a:r>
          </a:p>
          <a:p>
            <a:r>
              <a:rPr lang="en-US" sz="1000" dirty="0"/>
              <a:t>TICKER GOOG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0920271-9C71-4FF7-A9B4-6C5603D0B5C5}"/>
              </a:ext>
            </a:extLst>
          </p:cNvPr>
          <p:cNvSpPr/>
          <p:nvPr/>
        </p:nvSpPr>
        <p:spPr>
          <a:xfrm>
            <a:off x="3749678" y="3730752"/>
            <a:ext cx="1828243" cy="13075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68C7C0C-5495-4CCF-9B01-0B402E15E833}"/>
              </a:ext>
            </a:extLst>
          </p:cNvPr>
          <p:cNvSpPr txBox="1"/>
          <p:nvPr/>
        </p:nvSpPr>
        <p:spPr>
          <a:xfrm>
            <a:off x="3755856" y="3733965"/>
            <a:ext cx="128272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Google Inc.</a:t>
            </a:r>
          </a:p>
          <a:p>
            <a:r>
              <a:rPr lang="en-US" sz="1000" dirty="0"/>
              <a:t>PERMCO 45483</a:t>
            </a:r>
          </a:p>
          <a:p>
            <a:r>
              <a:rPr lang="en-US" sz="1000" dirty="0">
                <a:solidFill>
                  <a:schemeClr val="accent6">
                    <a:lumMod val="75000"/>
                  </a:schemeClr>
                </a:solidFill>
              </a:rPr>
              <a:t>PERMNO 90319</a:t>
            </a:r>
          </a:p>
          <a:p>
            <a:r>
              <a:rPr lang="en-US" sz="1000" dirty="0">
                <a:solidFill>
                  <a:schemeClr val="accent6">
                    <a:lumMod val="75000"/>
                  </a:schemeClr>
                </a:solidFill>
              </a:rPr>
              <a:t>NCUSIP 38259P50</a:t>
            </a:r>
          </a:p>
          <a:p>
            <a:r>
              <a:rPr lang="en-US" sz="1000" dirty="0">
                <a:solidFill>
                  <a:schemeClr val="accent6">
                    <a:lumMod val="75000"/>
                  </a:schemeClr>
                </a:solidFill>
              </a:rPr>
              <a:t>TICKER GOOGL</a:t>
            </a:r>
          </a:p>
          <a:p>
            <a:r>
              <a:rPr lang="en-US" sz="1000" dirty="0"/>
              <a:t>PERMNO 14542</a:t>
            </a:r>
          </a:p>
          <a:p>
            <a:r>
              <a:rPr lang="en-US" sz="1000" dirty="0"/>
              <a:t>TICKER GOOG</a:t>
            </a:r>
          </a:p>
          <a:p>
            <a:r>
              <a:rPr lang="en-US" sz="1000" dirty="0"/>
              <a:t>NCUSIP 38259P70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661BBA9-E075-4512-8AD7-609AA1979EA0}"/>
              </a:ext>
            </a:extLst>
          </p:cNvPr>
          <p:cNvSpPr/>
          <p:nvPr/>
        </p:nvSpPr>
        <p:spPr>
          <a:xfrm>
            <a:off x="6625185" y="3728804"/>
            <a:ext cx="1828243" cy="131011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16A3D75-36B4-4F8C-920F-F6DDF81E377E}"/>
              </a:ext>
            </a:extLst>
          </p:cNvPr>
          <p:cNvSpPr txBox="1"/>
          <p:nvPr/>
        </p:nvSpPr>
        <p:spPr>
          <a:xfrm>
            <a:off x="6623819" y="3707462"/>
            <a:ext cx="128272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Alphabet Inc.</a:t>
            </a:r>
          </a:p>
          <a:p>
            <a:r>
              <a:rPr lang="en-US" sz="1000" dirty="0">
                <a:solidFill>
                  <a:schemeClr val="tx1">
                    <a:lumMod val="50000"/>
                  </a:schemeClr>
                </a:solidFill>
              </a:rPr>
              <a:t>PERMCO 45483</a:t>
            </a:r>
          </a:p>
          <a:p>
            <a:r>
              <a:rPr lang="en-US" sz="1000" dirty="0">
                <a:solidFill>
                  <a:schemeClr val="accent6">
                    <a:lumMod val="75000"/>
                  </a:schemeClr>
                </a:solidFill>
              </a:rPr>
              <a:t>PERMNO 90319</a:t>
            </a:r>
          </a:p>
          <a:p>
            <a:r>
              <a:rPr lang="en-US" sz="1000" dirty="0">
                <a:solidFill>
                  <a:schemeClr val="accent6">
                    <a:lumMod val="75000"/>
                  </a:schemeClr>
                </a:solidFill>
              </a:rPr>
              <a:t>NCUSIP 02079K30</a:t>
            </a:r>
          </a:p>
          <a:p>
            <a:r>
              <a:rPr lang="en-US" sz="1000" dirty="0">
                <a:solidFill>
                  <a:schemeClr val="accent6">
                    <a:lumMod val="75000"/>
                  </a:schemeClr>
                </a:solidFill>
              </a:rPr>
              <a:t>TICKER GOOGL</a:t>
            </a:r>
          </a:p>
          <a:p>
            <a:r>
              <a:rPr lang="en-US" sz="1000" dirty="0"/>
              <a:t>PERMNO 14542</a:t>
            </a:r>
          </a:p>
          <a:p>
            <a:r>
              <a:rPr lang="en-US" sz="1000" dirty="0"/>
              <a:t>TICKER GOOG</a:t>
            </a:r>
          </a:p>
          <a:p>
            <a:r>
              <a:rPr lang="en-US" sz="1000" dirty="0"/>
              <a:t>NCUSIP 02079K10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FD2CEB2-E068-4CCF-8F53-ADAEAAE4BDD3}"/>
              </a:ext>
            </a:extLst>
          </p:cNvPr>
          <p:cNvSpPr txBox="1"/>
          <p:nvPr/>
        </p:nvSpPr>
        <p:spPr>
          <a:xfrm>
            <a:off x="1075635" y="5135346"/>
            <a:ext cx="133081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Alphabet Inc.</a:t>
            </a:r>
          </a:p>
          <a:p>
            <a:r>
              <a:rPr lang="en-US" sz="1000" dirty="0"/>
              <a:t>GVKEY 160329</a:t>
            </a:r>
          </a:p>
          <a:p>
            <a:r>
              <a:rPr lang="en-US" sz="1000" dirty="0">
                <a:solidFill>
                  <a:schemeClr val="accent6">
                    <a:lumMod val="75000"/>
                  </a:schemeClr>
                </a:solidFill>
              </a:rPr>
              <a:t>IID 01</a:t>
            </a:r>
          </a:p>
          <a:p>
            <a:r>
              <a:rPr lang="en-US" sz="1000" dirty="0">
                <a:solidFill>
                  <a:schemeClr val="accent6">
                    <a:lumMod val="75000"/>
                  </a:schemeClr>
                </a:solidFill>
              </a:rPr>
              <a:t>TICKER GOOGL</a:t>
            </a:r>
          </a:p>
          <a:p>
            <a:r>
              <a:rPr lang="en-US" sz="1000" dirty="0">
                <a:solidFill>
                  <a:schemeClr val="accent6">
                    <a:lumMod val="75000"/>
                  </a:schemeClr>
                </a:solidFill>
              </a:rPr>
              <a:t>CUSIP 02079K305</a:t>
            </a:r>
          </a:p>
          <a:p>
            <a:r>
              <a:rPr lang="en-US" sz="1000" dirty="0">
                <a:solidFill>
                  <a:schemeClr val="bg2">
                    <a:lumMod val="10000"/>
                  </a:schemeClr>
                </a:solidFill>
              </a:rPr>
              <a:t>IID 03</a:t>
            </a:r>
          </a:p>
          <a:p>
            <a:r>
              <a:rPr lang="en-US" sz="1000" dirty="0">
                <a:solidFill>
                  <a:schemeClr val="bg2">
                    <a:lumMod val="10000"/>
                  </a:schemeClr>
                </a:solidFill>
              </a:rPr>
              <a:t>TICKER GOOG</a:t>
            </a:r>
          </a:p>
          <a:p>
            <a:r>
              <a:rPr lang="en-US" sz="1000" dirty="0">
                <a:solidFill>
                  <a:schemeClr val="bg2">
                    <a:lumMod val="10000"/>
                  </a:schemeClr>
                </a:solidFill>
              </a:rPr>
              <a:t>CUSIP 02079K107  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9EF51C1-3E29-4717-BF1D-A9F375E3C014}"/>
              </a:ext>
            </a:extLst>
          </p:cNvPr>
          <p:cNvSpPr/>
          <p:nvPr/>
        </p:nvSpPr>
        <p:spPr>
          <a:xfrm>
            <a:off x="3759737" y="5102352"/>
            <a:ext cx="1828243" cy="132588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A09CE10-CC16-4621-9943-99168ECE031B}"/>
              </a:ext>
            </a:extLst>
          </p:cNvPr>
          <p:cNvSpPr/>
          <p:nvPr/>
        </p:nvSpPr>
        <p:spPr>
          <a:xfrm>
            <a:off x="6635244" y="5102352"/>
            <a:ext cx="1828243" cy="132588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CE3582AF-1169-4468-A835-DC4C62671487}"/>
              </a:ext>
            </a:extLst>
          </p:cNvPr>
          <p:cNvCxnSpPr>
            <a:cxnSpLocks/>
          </p:cNvCxnSpPr>
          <p:nvPr/>
        </p:nvCxnSpPr>
        <p:spPr>
          <a:xfrm>
            <a:off x="2260690" y="3985284"/>
            <a:ext cx="146304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BEF948FA-D76F-4A72-A2F0-2B20B1A3819C}"/>
              </a:ext>
            </a:extLst>
          </p:cNvPr>
          <p:cNvCxnSpPr>
            <a:cxnSpLocks/>
          </p:cNvCxnSpPr>
          <p:nvPr/>
        </p:nvCxnSpPr>
        <p:spPr>
          <a:xfrm>
            <a:off x="4971742" y="3976146"/>
            <a:ext cx="164592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B2DE737E-CD8E-4A04-A165-5C4A49B5B891}"/>
              </a:ext>
            </a:extLst>
          </p:cNvPr>
          <p:cNvCxnSpPr>
            <a:cxnSpLocks/>
          </p:cNvCxnSpPr>
          <p:nvPr/>
        </p:nvCxnSpPr>
        <p:spPr>
          <a:xfrm>
            <a:off x="2259027" y="4140887"/>
            <a:ext cx="1463040" cy="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387B07F5-BC75-45C5-B866-012B9A599191}"/>
              </a:ext>
            </a:extLst>
          </p:cNvPr>
          <p:cNvCxnSpPr>
            <a:cxnSpLocks/>
          </p:cNvCxnSpPr>
          <p:nvPr/>
        </p:nvCxnSpPr>
        <p:spPr>
          <a:xfrm>
            <a:off x="4962175" y="4135842"/>
            <a:ext cx="1645920" cy="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D05548FC-6FA6-48A0-B326-56D82E4DE161}"/>
              </a:ext>
            </a:extLst>
          </p:cNvPr>
          <p:cNvCxnSpPr>
            <a:cxnSpLocks/>
          </p:cNvCxnSpPr>
          <p:nvPr/>
        </p:nvCxnSpPr>
        <p:spPr>
          <a:xfrm>
            <a:off x="4977899" y="4583037"/>
            <a:ext cx="1645920" cy="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E5589F59-F344-4524-932B-CFF079846B79}"/>
              </a:ext>
            </a:extLst>
          </p:cNvPr>
          <p:cNvSpPr txBox="1"/>
          <p:nvPr/>
        </p:nvSpPr>
        <p:spPr>
          <a:xfrm>
            <a:off x="1667341" y="1286959"/>
            <a:ext cx="450764" cy="2769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dirty="0"/>
              <a:t>IPO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E827E5C-6EA1-4415-B10E-61536A1B524E}"/>
              </a:ext>
            </a:extLst>
          </p:cNvPr>
          <p:cNvSpPr txBox="1"/>
          <p:nvPr/>
        </p:nvSpPr>
        <p:spPr>
          <a:xfrm>
            <a:off x="4004369" y="1268016"/>
            <a:ext cx="1568058" cy="2769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dirty="0"/>
              <a:t>New shares issued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370C876-79DE-45B4-8EAE-9D1D131969F4}"/>
              </a:ext>
            </a:extLst>
          </p:cNvPr>
          <p:cNvSpPr txBox="1"/>
          <p:nvPr/>
        </p:nvSpPr>
        <p:spPr>
          <a:xfrm>
            <a:off x="6662903" y="1209760"/>
            <a:ext cx="1911101" cy="2769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dirty="0"/>
              <a:t>Company name change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EFC18E5-A8A5-452A-893D-3C09924CD403}"/>
              </a:ext>
            </a:extLst>
          </p:cNvPr>
          <p:cNvSpPr txBox="1"/>
          <p:nvPr/>
        </p:nvSpPr>
        <p:spPr>
          <a:xfrm>
            <a:off x="3748312" y="5116355"/>
            <a:ext cx="133081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Alphabet Inc.</a:t>
            </a:r>
          </a:p>
          <a:p>
            <a:r>
              <a:rPr lang="en-US" sz="1000" dirty="0"/>
              <a:t>GVKEY 160329</a:t>
            </a:r>
          </a:p>
          <a:p>
            <a:r>
              <a:rPr lang="en-US" sz="1000" dirty="0">
                <a:solidFill>
                  <a:schemeClr val="accent6">
                    <a:lumMod val="75000"/>
                  </a:schemeClr>
                </a:solidFill>
              </a:rPr>
              <a:t>IID 01</a:t>
            </a:r>
          </a:p>
          <a:p>
            <a:r>
              <a:rPr lang="en-US" sz="1000" dirty="0">
                <a:solidFill>
                  <a:schemeClr val="accent6">
                    <a:lumMod val="75000"/>
                  </a:schemeClr>
                </a:solidFill>
              </a:rPr>
              <a:t>TICKER GOOGL</a:t>
            </a:r>
          </a:p>
          <a:p>
            <a:r>
              <a:rPr lang="en-US" sz="1000" dirty="0">
                <a:solidFill>
                  <a:schemeClr val="accent6">
                    <a:lumMod val="75000"/>
                  </a:schemeClr>
                </a:solidFill>
              </a:rPr>
              <a:t>CUSIP 02079K305</a:t>
            </a:r>
          </a:p>
          <a:p>
            <a:r>
              <a:rPr lang="en-US" sz="1000" dirty="0">
                <a:solidFill>
                  <a:schemeClr val="bg2">
                    <a:lumMod val="10000"/>
                  </a:schemeClr>
                </a:solidFill>
              </a:rPr>
              <a:t>IID 03</a:t>
            </a:r>
          </a:p>
          <a:p>
            <a:r>
              <a:rPr lang="en-US" sz="1000" dirty="0">
                <a:solidFill>
                  <a:schemeClr val="bg2">
                    <a:lumMod val="10000"/>
                  </a:schemeClr>
                </a:solidFill>
              </a:rPr>
              <a:t>TICKER GOOG</a:t>
            </a:r>
          </a:p>
          <a:p>
            <a:r>
              <a:rPr lang="en-US" sz="1000" dirty="0">
                <a:solidFill>
                  <a:schemeClr val="bg2">
                    <a:lumMod val="10000"/>
                  </a:schemeClr>
                </a:solidFill>
              </a:rPr>
              <a:t>CUSIP 02079K107  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0C01CBD8-94A9-4FD7-9764-AC61B0411CE3}"/>
              </a:ext>
            </a:extLst>
          </p:cNvPr>
          <p:cNvSpPr txBox="1"/>
          <p:nvPr/>
        </p:nvSpPr>
        <p:spPr>
          <a:xfrm>
            <a:off x="6668315" y="5147417"/>
            <a:ext cx="133081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Alphabet Inc.</a:t>
            </a:r>
          </a:p>
          <a:p>
            <a:r>
              <a:rPr lang="en-US" sz="1000" dirty="0"/>
              <a:t>GVKEY 160329</a:t>
            </a:r>
          </a:p>
          <a:p>
            <a:r>
              <a:rPr lang="en-US" sz="1000" dirty="0">
                <a:solidFill>
                  <a:schemeClr val="accent6">
                    <a:lumMod val="75000"/>
                  </a:schemeClr>
                </a:solidFill>
              </a:rPr>
              <a:t>IID 01</a:t>
            </a:r>
          </a:p>
          <a:p>
            <a:r>
              <a:rPr lang="en-US" sz="1000" dirty="0">
                <a:solidFill>
                  <a:schemeClr val="accent6">
                    <a:lumMod val="75000"/>
                  </a:schemeClr>
                </a:solidFill>
              </a:rPr>
              <a:t>TICKER GOOGL</a:t>
            </a:r>
          </a:p>
          <a:p>
            <a:r>
              <a:rPr lang="en-US" sz="1000" dirty="0">
                <a:solidFill>
                  <a:schemeClr val="accent6">
                    <a:lumMod val="75000"/>
                  </a:schemeClr>
                </a:solidFill>
              </a:rPr>
              <a:t>CUSIP 02079K305</a:t>
            </a:r>
          </a:p>
          <a:p>
            <a:r>
              <a:rPr lang="en-US" sz="1000" dirty="0">
                <a:solidFill>
                  <a:schemeClr val="bg2">
                    <a:lumMod val="10000"/>
                  </a:schemeClr>
                </a:solidFill>
              </a:rPr>
              <a:t>IID 03</a:t>
            </a:r>
          </a:p>
          <a:p>
            <a:r>
              <a:rPr lang="en-US" sz="1000" dirty="0">
                <a:solidFill>
                  <a:schemeClr val="bg2">
                    <a:lumMod val="10000"/>
                  </a:schemeClr>
                </a:solidFill>
              </a:rPr>
              <a:t>TICKER GOOG</a:t>
            </a:r>
          </a:p>
          <a:p>
            <a:r>
              <a:rPr lang="en-US" sz="1000" dirty="0">
                <a:solidFill>
                  <a:schemeClr val="bg2">
                    <a:lumMod val="10000"/>
                  </a:schemeClr>
                </a:solidFill>
              </a:rPr>
              <a:t>CUSIP 02079K107  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20CDE1C-ACF5-41B6-82E7-672BA707E20E}"/>
              </a:ext>
            </a:extLst>
          </p:cNvPr>
          <p:cNvSpPr/>
          <p:nvPr/>
        </p:nvSpPr>
        <p:spPr>
          <a:xfrm>
            <a:off x="6625766" y="3214034"/>
            <a:ext cx="1828243" cy="4572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265B575-BF20-491F-B8F5-275DF4013CD0}"/>
              </a:ext>
            </a:extLst>
          </p:cNvPr>
          <p:cNvSpPr/>
          <p:nvPr/>
        </p:nvSpPr>
        <p:spPr>
          <a:xfrm>
            <a:off x="3744184" y="3214034"/>
            <a:ext cx="1828243" cy="4572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797FD6E3-284C-47FA-9B9A-C84AD4C68F4E}"/>
              </a:ext>
            </a:extLst>
          </p:cNvPr>
          <p:cNvSpPr/>
          <p:nvPr/>
        </p:nvSpPr>
        <p:spPr>
          <a:xfrm>
            <a:off x="1085197" y="3214034"/>
            <a:ext cx="1828243" cy="4572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F3479B2-512C-4914-A908-4F38C2FFF0EE}"/>
              </a:ext>
            </a:extLst>
          </p:cNvPr>
          <p:cNvSpPr txBox="1"/>
          <p:nvPr/>
        </p:nvSpPr>
        <p:spPr>
          <a:xfrm>
            <a:off x="232107" y="3311627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latin typeface="Arial" panose="020B0604020202020204" pitchFamily="34" charset="0"/>
              </a:rPr>
              <a:t>SEC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F444641C-352B-4E63-87EA-329AF5D0701C}"/>
              </a:ext>
            </a:extLst>
          </p:cNvPr>
          <p:cNvSpPr/>
          <p:nvPr/>
        </p:nvSpPr>
        <p:spPr>
          <a:xfrm>
            <a:off x="1030137" y="3221554"/>
            <a:ext cx="20295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/>
              <a:t>Google Inc.</a:t>
            </a:r>
          </a:p>
          <a:p>
            <a:r>
              <a:rPr lang="en-US" sz="1000" dirty="0"/>
              <a:t>CIK: 0001288776 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1CF3EDCE-907D-4598-B9AB-1A0F6B5D278F}"/>
              </a:ext>
            </a:extLst>
          </p:cNvPr>
          <p:cNvSpPr/>
          <p:nvPr/>
        </p:nvSpPr>
        <p:spPr>
          <a:xfrm>
            <a:off x="3693173" y="3238386"/>
            <a:ext cx="20295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/>
              <a:t>Google Inc.</a:t>
            </a:r>
          </a:p>
          <a:p>
            <a:r>
              <a:rPr lang="en-US" sz="1000" dirty="0"/>
              <a:t>CIK: 0001288776 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EFCC9A8-E442-4857-8EB9-D8AFFAF09D5D}"/>
              </a:ext>
            </a:extLst>
          </p:cNvPr>
          <p:cNvSpPr/>
          <p:nvPr/>
        </p:nvSpPr>
        <p:spPr>
          <a:xfrm>
            <a:off x="6573452" y="3221554"/>
            <a:ext cx="20295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/>
              <a:t>Alphabet Inc.</a:t>
            </a:r>
          </a:p>
          <a:p>
            <a:r>
              <a:rPr lang="en-US" sz="1000" dirty="0"/>
              <a:t>CIK: 0001652044 </a:t>
            </a:r>
          </a:p>
        </p:txBody>
      </p:sp>
      <p:sp>
        <p:nvSpPr>
          <p:cNvPr id="64" name="Footer Placeholder 2">
            <a:extLst>
              <a:ext uri="{FF2B5EF4-FFF2-40B4-BE49-F238E27FC236}">
                <a16:creationId xmlns:a16="http://schemas.microsoft.com/office/drawing/2014/main" id="{FF8D79A4-FD22-470C-B89B-AC4E744BBC52}"/>
              </a:ext>
            </a:extLst>
          </p:cNvPr>
          <p:cNvSpPr txBox="1">
            <a:spLocks/>
          </p:cNvSpPr>
          <p:nvPr/>
        </p:nvSpPr>
        <p:spPr>
          <a:xfrm>
            <a:off x="5915025" y="651201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1219170" rtl="0" eaLnBrk="1" latinLnBrk="0" hangingPunct="1">
              <a:defRPr sz="1000" kern="1200">
                <a:solidFill>
                  <a:srgbClr val="AFAFAF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</a:rPr>
              <a:t>Wharton Research Data Services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826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Outline</a:t>
            </a:r>
            <a:endParaRPr lang="en-US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12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770714" y="1836825"/>
            <a:ext cx="5696886" cy="724190"/>
            <a:chOff x="1770714" y="3200400"/>
            <a:chExt cx="5696886" cy="724190"/>
          </a:xfrm>
        </p:grpSpPr>
        <p:sp>
          <p:nvSpPr>
            <p:cNvPr id="10" name="Rechteck 50" descr="PresentationLoad.com"/>
            <p:cNvSpPr/>
            <p:nvPr/>
          </p:nvSpPr>
          <p:spPr>
            <a:xfrm>
              <a:off x="1770714" y="3230772"/>
              <a:ext cx="5696886" cy="693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1778618" y="3228518"/>
              <a:ext cx="944055" cy="696072"/>
              <a:chOff x="1778618" y="3228518"/>
              <a:chExt cx="944055" cy="696072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1778618" y="3230772"/>
                <a:ext cx="662097" cy="69381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Isosceles Triangle 98"/>
              <p:cNvSpPr/>
              <p:nvPr/>
            </p:nvSpPr>
            <p:spPr>
              <a:xfrm>
                <a:off x="2441448" y="3228518"/>
                <a:ext cx="281225" cy="693818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Textfeld 110"/>
            <p:cNvSpPr txBox="1"/>
            <p:nvPr/>
          </p:nvSpPr>
          <p:spPr>
            <a:xfrm>
              <a:off x="1975947" y="3200400"/>
              <a:ext cx="5386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4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de-DE" sz="40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hteck 1"/>
            <p:cNvSpPr/>
            <p:nvPr/>
          </p:nvSpPr>
          <p:spPr>
            <a:xfrm>
              <a:off x="2847054" y="3427199"/>
              <a:ext cx="402698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tx2"/>
                  </a:solidFill>
                </a:rPr>
                <a:t>Common Identifiers Used for Linking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770714" y="2748971"/>
            <a:ext cx="5696886" cy="724190"/>
            <a:chOff x="1770714" y="4112546"/>
            <a:chExt cx="5696886" cy="724190"/>
          </a:xfrm>
        </p:grpSpPr>
        <p:sp>
          <p:nvSpPr>
            <p:cNvPr id="30" name="Rechteck 50" descr="PresentationLoad.com"/>
            <p:cNvSpPr/>
            <p:nvPr/>
          </p:nvSpPr>
          <p:spPr>
            <a:xfrm>
              <a:off x="1770714" y="4114800"/>
              <a:ext cx="5696886" cy="693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1778618" y="4112546"/>
              <a:ext cx="944055" cy="696072"/>
              <a:chOff x="1778618" y="3228518"/>
              <a:chExt cx="944055" cy="696072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1778618" y="3230772"/>
                <a:ext cx="662097" cy="69381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Isosceles Triangle 98"/>
              <p:cNvSpPr/>
              <p:nvPr/>
            </p:nvSpPr>
            <p:spPr>
              <a:xfrm>
                <a:off x="2441448" y="3228518"/>
                <a:ext cx="281225" cy="696072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3" name="Rechteck 1"/>
            <p:cNvSpPr/>
            <p:nvPr/>
          </p:nvSpPr>
          <p:spPr>
            <a:xfrm>
              <a:off x="2847054" y="4311227"/>
              <a:ext cx="355374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accent2"/>
                  </a:solidFill>
                </a:rPr>
                <a:t>WRDS Linking Procedures</a:t>
              </a:r>
            </a:p>
          </p:txBody>
        </p:sp>
        <p:sp>
          <p:nvSpPr>
            <p:cNvPr id="34" name="Textfeld 110"/>
            <p:cNvSpPr txBox="1"/>
            <p:nvPr/>
          </p:nvSpPr>
          <p:spPr>
            <a:xfrm>
              <a:off x="1963082" y="4128850"/>
              <a:ext cx="48553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4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de-DE" sz="40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770714" y="3662673"/>
            <a:ext cx="5696886" cy="721937"/>
            <a:chOff x="1770714" y="5026248"/>
            <a:chExt cx="5696886" cy="721937"/>
          </a:xfrm>
        </p:grpSpPr>
        <p:sp>
          <p:nvSpPr>
            <p:cNvPr id="35" name="Rechteck 50" descr="PresentationLoad.com"/>
            <p:cNvSpPr/>
            <p:nvPr/>
          </p:nvSpPr>
          <p:spPr>
            <a:xfrm>
              <a:off x="1770714" y="5026248"/>
              <a:ext cx="5696886" cy="6966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1773936" y="5029094"/>
              <a:ext cx="944055" cy="694944"/>
              <a:chOff x="1778618" y="3228518"/>
              <a:chExt cx="944055" cy="696072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1778618" y="3230772"/>
                <a:ext cx="662097" cy="69381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Isosceles Triangle 98"/>
              <p:cNvSpPr/>
              <p:nvPr/>
            </p:nvSpPr>
            <p:spPr>
              <a:xfrm>
                <a:off x="2441448" y="3228518"/>
                <a:ext cx="281225" cy="693818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8" name="Rechteck 1"/>
            <p:cNvSpPr/>
            <p:nvPr/>
          </p:nvSpPr>
          <p:spPr>
            <a:xfrm>
              <a:off x="2847054" y="5222676"/>
              <a:ext cx="446814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tx2"/>
                  </a:solidFill>
                </a:rPr>
                <a:t>Linking Resources on WRDS</a:t>
              </a:r>
            </a:p>
          </p:txBody>
        </p:sp>
        <p:sp>
          <p:nvSpPr>
            <p:cNvPr id="39" name="Textfeld 110"/>
            <p:cNvSpPr txBox="1"/>
            <p:nvPr/>
          </p:nvSpPr>
          <p:spPr>
            <a:xfrm>
              <a:off x="1963082" y="5040299"/>
              <a:ext cx="47674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4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de-DE" sz="40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4364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1690688"/>
            <a:ext cx="9144000" cy="37984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586" y="365126"/>
            <a:ext cx="7886700" cy="535531"/>
          </a:xfrm>
        </p:spPr>
        <p:txBody>
          <a:bodyPr/>
          <a:lstStyle/>
          <a:p>
            <a:r>
              <a:rPr lang="en-US" sz="3200" dirty="0">
                <a:solidFill>
                  <a:schemeClr val="accent2"/>
                </a:solidFill>
              </a:rPr>
              <a:t>WRDS Linking Procedures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13</a:t>
            </a:fld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6815738" y="2562130"/>
            <a:ext cx="1833818" cy="1841058"/>
            <a:chOff x="6832508" y="2562130"/>
            <a:chExt cx="1833818" cy="1841058"/>
          </a:xfrm>
        </p:grpSpPr>
        <p:grpSp>
          <p:nvGrpSpPr>
            <p:cNvPr id="22" name="Group 21"/>
            <p:cNvGrpSpPr/>
            <p:nvPr/>
          </p:nvGrpSpPr>
          <p:grpSpPr>
            <a:xfrm>
              <a:off x="6832508" y="2562131"/>
              <a:ext cx="1833818" cy="1841057"/>
              <a:chOff x="4953000" y="2687598"/>
              <a:chExt cx="1371600" cy="1377015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4953000" y="2687598"/>
                <a:ext cx="1371600" cy="13716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0"/>
              <a:lstStyle/>
              <a:p>
                <a:pPr algn="ctr"/>
                <a:endParaRPr lang="en-US" sz="1000" dirty="0">
                  <a:solidFill>
                    <a:schemeClr val="bg1"/>
                  </a:solidFill>
                  <a:latin typeface="Arial Narrow" pitchFamily="34" charset="0"/>
                  <a:cs typeface="Helvetica" pitchFamily="34" charset="0"/>
                </a:endParaRPr>
              </a:p>
            </p:txBody>
          </p:sp>
          <p:sp>
            <p:nvSpPr>
              <p:cNvPr id="25" name="Isosceles Triangle 24"/>
              <p:cNvSpPr/>
              <p:nvPr/>
            </p:nvSpPr>
            <p:spPr>
              <a:xfrm>
                <a:off x="4953000" y="3407717"/>
                <a:ext cx="761999" cy="656896"/>
              </a:xfrm>
              <a:prstGeom prst="triangle">
                <a:avLst>
                  <a:gd name="adj" fmla="val 0"/>
                </a:avLst>
              </a:prstGeom>
              <a:solidFill>
                <a:srgbClr val="000000">
                  <a:alpha val="1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" name="Rectangle 22"/>
            <p:cNvSpPr/>
            <p:nvPr/>
          </p:nvSpPr>
          <p:spPr>
            <a:xfrm>
              <a:off x="6832508" y="2562130"/>
              <a:ext cx="1833818" cy="183381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US" sz="1400" b="1" dirty="0">
                  <a:latin typeface="Garamond" panose="02020404030301010803" pitchFamily="18" charset="0"/>
                </a:rPr>
                <a:t>Use the linking table to merge data table </a:t>
              </a:r>
            </a:p>
            <a:p>
              <a:pPr algn="ctr"/>
              <a:r>
                <a:rPr lang="en-US" sz="1400" b="1" dirty="0">
                  <a:latin typeface="Garamond" panose="02020404030301010803" pitchFamily="18" charset="0"/>
                </a:rPr>
                <a:t>and check the results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22586" y="2562131"/>
            <a:ext cx="2001599" cy="1841057"/>
            <a:chOff x="530586" y="2562131"/>
            <a:chExt cx="2001599" cy="1841057"/>
          </a:xfrm>
        </p:grpSpPr>
        <p:grpSp>
          <p:nvGrpSpPr>
            <p:cNvPr id="6" name="Group 5"/>
            <p:cNvGrpSpPr/>
            <p:nvPr/>
          </p:nvGrpSpPr>
          <p:grpSpPr>
            <a:xfrm>
              <a:off x="530586" y="2562131"/>
              <a:ext cx="1833818" cy="1841057"/>
              <a:chOff x="6063884" y="4293464"/>
              <a:chExt cx="1371600" cy="1377015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6063884" y="4293464"/>
                <a:ext cx="1371600" cy="1377015"/>
                <a:chOff x="4953000" y="2687598"/>
                <a:chExt cx="1371600" cy="1377015"/>
              </a:xfrm>
            </p:grpSpPr>
            <p:sp>
              <p:nvSpPr>
                <p:cNvPr id="9" name="Rectangle 8"/>
                <p:cNvSpPr/>
                <p:nvPr/>
              </p:nvSpPr>
              <p:spPr>
                <a:xfrm>
                  <a:off x="4953000" y="2687598"/>
                  <a:ext cx="1371600" cy="1371600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0"/>
                <a:lstStyle/>
                <a:p>
                  <a:pPr algn="ctr"/>
                  <a:endParaRPr lang="en-US" sz="1000" dirty="0">
                    <a:solidFill>
                      <a:schemeClr val="bg1"/>
                    </a:solidFill>
                    <a:latin typeface="Arial Narrow" pitchFamily="34" charset="0"/>
                    <a:cs typeface="Helvetica" pitchFamily="34" charset="0"/>
                  </a:endParaRPr>
                </a:p>
              </p:txBody>
            </p:sp>
            <p:sp>
              <p:nvSpPr>
                <p:cNvPr id="10" name="Isosceles Triangle 9"/>
                <p:cNvSpPr/>
                <p:nvPr/>
              </p:nvSpPr>
              <p:spPr>
                <a:xfrm>
                  <a:off x="4953000" y="3407717"/>
                  <a:ext cx="761999" cy="656896"/>
                </a:xfrm>
                <a:prstGeom prst="triangle">
                  <a:avLst>
                    <a:gd name="adj" fmla="val 0"/>
                  </a:avLst>
                </a:prstGeom>
                <a:solidFill>
                  <a:srgbClr val="000000">
                    <a:alpha val="10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8" name="Rectangle 7"/>
              <p:cNvSpPr/>
              <p:nvPr/>
            </p:nvSpPr>
            <p:spPr>
              <a:xfrm>
                <a:off x="6063884" y="4293464"/>
                <a:ext cx="1371600" cy="13716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0"/>
              <a:lstStyle/>
              <a:p>
                <a:pPr algn="ctr"/>
                <a:r>
                  <a:rPr lang="en-US" sz="1400" b="1" dirty="0"/>
                  <a:t>Find/create the </a:t>
                </a:r>
              </a:p>
              <a:p>
                <a:pPr algn="ctr"/>
                <a:r>
                  <a:rPr lang="en-US" sz="1400" b="1" dirty="0"/>
                  <a:t>identifier (ID) table</a:t>
                </a:r>
              </a:p>
            </p:txBody>
          </p:sp>
        </p:grpSp>
        <p:sp>
          <p:nvSpPr>
            <p:cNvPr id="48" name="Isosceles Triangle 47"/>
            <p:cNvSpPr/>
            <p:nvPr/>
          </p:nvSpPr>
          <p:spPr>
            <a:xfrm rot="5400000">
              <a:off x="2178061" y="3407847"/>
              <a:ext cx="540467" cy="167781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Content Placeholder 56"/>
          <p:cNvSpPr txBox="1">
            <a:spLocks/>
          </p:cNvSpPr>
          <p:nvPr/>
        </p:nvSpPr>
        <p:spPr>
          <a:xfrm>
            <a:off x="422586" y="987206"/>
            <a:ext cx="8060232" cy="1101595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2"/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2546591" y="2562131"/>
            <a:ext cx="2001599" cy="1841057"/>
            <a:chOff x="2631226" y="2562131"/>
            <a:chExt cx="2001599" cy="1841057"/>
          </a:xfrm>
        </p:grpSpPr>
        <p:grpSp>
          <p:nvGrpSpPr>
            <p:cNvPr id="11" name="Group 10"/>
            <p:cNvGrpSpPr/>
            <p:nvPr/>
          </p:nvGrpSpPr>
          <p:grpSpPr>
            <a:xfrm>
              <a:off x="2631226" y="2562131"/>
              <a:ext cx="1833818" cy="1841057"/>
              <a:chOff x="6063884" y="4293464"/>
              <a:chExt cx="1371600" cy="1377015"/>
            </a:xfrm>
          </p:grpSpPr>
          <p:grpSp>
            <p:nvGrpSpPr>
              <p:cNvPr id="12" name="Group 11"/>
              <p:cNvGrpSpPr/>
              <p:nvPr/>
            </p:nvGrpSpPr>
            <p:grpSpPr>
              <a:xfrm>
                <a:off x="6063884" y="4293464"/>
                <a:ext cx="1371600" cy="1377015"/>
                <a:chOff x="4953000" y="2687598"/>
                <a:chExt cx="1371600" cy="1377015"/>
              </a:xfrm>
            </p:grpSpPr>
            <p:sp>
              <p:nvSpPr>
                <p:cNvPr id="14" name="Rectangle 13"/>
                <p:cNvSpPr/>
                <p:nvPr/>
              </p:nvSpPr>
              <p:spPr>
                <a:xfrm>
                  <a:off x="4953000" y="2687598"/>
                  <a:ext cx="1371600" cy="13716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0"/>
                <a:lstStyle/>
                <a:p>
                  <a:pPr algn="ctr"/>
                  <a:endParaRPr lang="en-US" sz="1000" dirty="0">
                    <a:solidFill>
                      <a:schemeClr val="bg1"/>
                    </a:solidFill>
                    <a:latin typeface="Arial Narrow" pitchFamily="34" charset="0"/>
                    <a:cs typeface="Helvetica" pitchFamily="34" charset="0"/>
                  </a:endParaRPr>
                </a:p>
              </p:txBody>
            </p:sp>
            <p:sp>
              <p:nvSpPr>
                <p:cNvPr id="15" name="Isosceles Triangle 14"/>
                <p:cNvSpPr/>
                <p:nvPr/>
              </p:nvSpPr>
              <p:spPr>
                <a:xfrm>
                  <a:off x="4953000" y="3407717"/>
                  <a:ext cx="761999" cy="656896"/>
                </a:xfrm>
                <a:prstGeom prst="triangle">
                  <a:avLst>
                    <a:gd name="adj" fmla="val 0"/>
                  </a:avLst>
                </a:prstGeom>
                <a:solidFill>
                  <a:srgbClr val="000000">
                    <a:alpha val="10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3" name="Rectangle 12"/>
              <p:cNvSpPr/>
              <p:nvPr/>
            </p:nvSpPr>
            <p:spPr>
              <a:xfrm>
                <a:off x="6063884" y="4293464"/>
                <a:ext cx="1371600" cy="13716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0"/>
              <a:lstStyle/>
              <a:p>
                <a:pPr algn="ctr"/>
                <a:r>
                  <a:rPr lang="en-US" sz="1200" b="1" dirty="0">
                    <a:latin typeface="+mj-lt"/>
                  </a:rPr>
                  <a:t>Examine the ID table -</a:t>
                </a:r>
              </a:p>
              <a:p>
                <a:pPr algn="ctr"/>
                <a:r>
                  <a:rPr lang="en-US" sz="1200" b="1" dirty="0">
                    <a:latin typeface="+mj-lt"/>
                  </a:rPr>
                  <a:t>Permanent identifiers? </a:t>
                </a:r>
              </a:p>
              <a:p>
                <a:pPr algn="ctr"/>
                <a:r>
                  <a:rPr lang="en-US" sz="1200" b="1" dirty="0"/>
                  <a:t>Common identifiers?</a:t>
                </a:r>
                <a:r>
                  <a:rPr lang="en-US" sz="1200" b="1" dirty="0">
                    <a:latin typeface="+mj-lt"/>
                  </a:rPr>
                  <a:t> </a:t>
                </a:r>
              </a:p>
              <a:p>
                <a:pPr algn="ctr"/>
                <a:r>
                  <a:rPr lang="en-US" sz="1200" b="1" dirty="0">
                    <a:latin typeface="+mj-lt"/>
                  </a:rPr>
                  <a:t>Company or security </a:t>
                </a:r>
              </a:p>
              <a:p>
                <a:pPr algn="ctr"/>
                <a:r>
                  <a:rPr lang="en-US" sz="1200" b="1" dirty="0">
                    <a:latin typeface="+mj-lt"/>
                  </a:rPr>
                  <a:t>level? </a:t>
                </a:r>
              </a:p>
              <a:p>
                <a:pPr algn="ctr"/>
                <a:r>
                  <a:rPr lang="en-US" sz="1200" b="1" dirty="0">
                    <a:latin typeface="+mj-lt"/>
                  </a:rPr>
                  <a:t>H</a:t>
                </a:r>
                <a:r>
                  <a:rPr lang="en-US" sz="1200" b="1" dirty="0"/>
                  <a:t>eader or historical? </a:t>
                </a:r>
                <a:endParaRPr lang="en-US" sz="1200" b="1" dirty="0">
                  <a:latin typeface="+mj-lt"/>
                </a:endParaRPr>
              </a:p>
              <a:p>
                <a:pPr algn="ctr"/>
                <a:r>
                  <a:rPr lang="en-US" sz="1200" b="1" dirty="0">
                    <a:latin typeface="+mj-lt"/>
                  </a:rPr>
                  <a:t>Valid date range etc.</a:t>
                </a:r>
              </a:p>
              <a:p>
                <a:pPr algn="ctr"/>
                <a:r>
                  <a:rPr lang="en-US" sz="1200" b="1" dirty="0">
                    <a:latin typeface="+mj-lt"/>
                  </a:rPr>
                  <a:t> </a:t>
                </a:r>
              </a:p>
            </p:txBody>
          </p:sp>
        </p:grpSp>
        <p:sp>
          <p:nvSpPr>
            <p:cNvPr id="33" name="Isosceles Triangle 32"/>
            <p:cNvSpPr/>
            <p:nvPr/>
          </p:nvSpPr>
          <p:spPr>
            <a:xfrm rot="5400000">
              <a:off x="4278701" y="3407847"/>
              <a:ext cx="540467" cy="167781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661211" y="2562131"/>
            <a:ext cx="2001599" cy="1841057"/>
            <a:chOff x="4731867" y="2562131"/>
            <a:chExt cx="2001599" cy="1841057"/>
          </a:xfrm>
        </p:grpSpPr>
        <p:grpSp>
          <p:nvGrpSpPr>
            <p:cNvPr id="16" name="Group 15"/>
            <p:cNvGrpSpPr/>
            <p:nvPr/>
          </p:nvGrpSpPr>
          <p:grpSpPr>
            <a:xfrm>
              <a:off x="4731867" y="2562131"/>
              <a:ext cx="1833818" cy="1841057"/>
              <a:chOff x="6063884" y="4293464"/>
              <a:chExt cx="1371600" cy="1377015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6063884" y="4293464"/>
                <a:ext cx="1371600" cy="1377015"/>
                <a:chOff x="4953000" y="2687598"/>
                <a:chExt cx="1371600" cy="1377015"/>
              </a:xfrm>
            </p:grpSpPr>
            <p:sp>
              <p:nvSpPr>
                <p:cNvPr id="19" name="Rectangle 18"/>
                <p:cNvSpPr/>
                <p:nvPr/>
              </p:nvSpPr>
              <p:spPr>
                <a:xfrm>
                  <a:off x="4953000" y="2687598"/>
                  <a:ext cx="1371600" cy="1371600"/>
                </a:xfrm>
                <a:prstGeom prst="rect">
                  <a:avLst/>
                </a:pr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 anchorCtr="0"/>
                <a:lstStyle/>
                <a:p>
                  <a:pPr algn="ctr"/>
                  <a:endParaRPr lang="en-US" sz="1000" dirty="0">
                    <a:solidFill>
                      <a:schemeClr val="bg1"/>
                    </a:solidFill>
                    <a:latin typeface="Arial Narrow" pitchFamily="34" charset="0"/>
                    <a:cs typeface="Helvetica" pitchFamily="34" charset="0"/>
                  </a:endParaRPr>
                </a:p>
              </p:txBody>
            </p:sp>
            <p:sp>
              <p:nvSpPr>
                <p:cNvPr id="20" name="Isosceles Triangle 19"/>
                <p:cNvSpPr/>
                <p:nvPr/>
              </p:nvSpPr>
              <p:spPr>
                <a:xfrm>
                  <a:off x="4953000" y="3407717"/>
                  <a:ext cx="761999" cy="656896"/>
                </a:xfrm>
                <a:prstGeom prst="triangle">
                  <a:avLst>
                    <a:gd name="adj" fmla="val 0"/>
                  </a:avLst>
                </a:prstGeom>
                <a:solidFill>
                  <a:srgbClr val="000000">
                    <a:alpha val="10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8" name="Rectangle 17"/>
              <p:cNvSpPr/>
              <p:nvPr/>
            </p:nvSpPr>
            <p:spPr>
              <a:xfrm>
                <a:off x="6063884" y="4293464"/>
                <a:ext cx="1371600" cy="13716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0"/>
              <a:lstStyle/>
              <a:p>
                <a:pPr algn="ctr"/>
                <a:r>
                  <a:rPr lang="en-US" sz="1400" b="1" dirty="0">
                    <a:latin typeface="Garamond" panose="02020404030301010803" pitchFamily="18" charset="0"/>
                  </a:rPr>
                  <a:t>Generate the </a:t>
                </a:r>
              </a:p>
              <a:p>
                <a:pPr algn="ctr"/>
                <a:r>
                  <a:rPr lang="en-US" sz="1400" b="1" dirty="0">
                    <a:latin typeface="Garamond" panose="02020404030301010803" pitchFamily="18" charset="0"/>
                  </a:rPr>
                  <a:t>linking table</a:t>
                </a:r>
              </a:p>
            </p:txBody>
          </p:sp>
        </p:grpSp>
        <p:sp>
          <p:nvSpPr>
            <p:cNvPr id="34" name="Isosceles Triangle 33"/>
            <p:cNvSpPr/>
            <p:nvPr/>
          </p:nvSpPr>
          <p:spPr>
            <a:xfrm rot="5400000">
              <a:off x="6379342" y="3407847"/>
              <a:ext cx="540467" cy="167781"/>
            </a:xfrm>
            <a:prstGeom prst="triangl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35170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B378D-D366-4AEB-92B4-E9E0FC6AC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Inconsistency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5BBB52-0499-445C-AB1D-0B687D89D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5EFC15-15F1-41D5-8124-AB7A8B96C99E}"/>
              </a:ext>
            </a:extLst>
          </p:cNvPr>
          <p:cNvSpPr txBox="1"/>
          <p:nvPr/>
        </p:nvSpPr>
        <p:spPr>
          <a:xfrm>
            <a:off x="381000" y="872957"/>
            <a:ext cx="838199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</a:rPr>
              <a:t>1. Information capture</a:t>
            </a:r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>
              <a:solidFill>
                <a:schemeClr val="tx2"/>
              </a:solidFill>
            </a:endParaRPr>
          </a:p>
          <a:p>
            <a:r>
              <a:rPr lang="en-US" sz="1200" dirty="0">
                <a:solidFill>
                  <a:schemeClr val="tx2"/>
                </a:solidFill>
              </a:rPr>
              <a:t>2. Data item definition</a:t>
            </a:r>
          </a:p>
          <a:p>
            <a:r>
              <a:rPr lang="en-US" sz="1200" dirty="0"/>
              <a:t> </a:t>
            </a:r>
            <a:r>
              <a:rPr lang="en-US" sz="1200" dirty="0" err="1"/>
              <a:t>Eg.</a:t>
            </a:r>
            <a:r>
              <a:rPr lang="en-US" sz="1200" dirty="0"/>
              <a:t> IBES</a:t>
            </a:r>
          </a:p>
          <a:p>
            <a:endParaRPr lang="en-US" sz="1200" dirty="0"/>
          </a:p>
          <a:p>
            <a:endParaRPr lang="en-US" sz="1200" dirty="0"/>
          </a:p>
          <a:p>
            <a:r>
              <a:rPr lang="en-US" sz="1200" dirty="0"/>
              <a:t> </a:t>
            </a:r>
          </a:p>
          <a:p>
            <a:endParaRPr lang="en-US" sz="1200" dirty="0"/>
          </a:p>
          <a:p>
            <a:r>
              <a:rPr lang="en-US" sz="1200" dirty="0"/>
              <a:t>Definition: SEDOLs are used for non-US companies. 2-character country code + first six digits of the official SEDOL</a:t>
            </a:r>
          </a:p>
          <a:p>
            <a:endParaRPr lang="en-US" sz="1200" dirty="0"/>
          </a:p>
          <a:p>
            <a:endParaRPr lang="en-US" sz="1200" dirty="0"/>
          </a:p>
          <a:p>
            <a:r>
              <a:rPr lang="en-US" sz="1200" dirty="0">
                <a:solidFill>
                  <a:schemeClr val="tx2"/>
                </a:solidFill>
              </a:rPr>
              <a:t>3. Data format</a:t>
            </a:r>
          </a:p>
          <a:p>
            <a:r>
              <a:rPr lang="en-US" sz="1200" dirty="0" err="1"/>
              <a:t>Eg.</a:t>
            </a:r>
            <a:r>
              <a:rPr lang="en-US" sz="1200" dirty="0"/>
              <a:t> </a:t>
            </a:r>
            <a:r>
              <a:rPr lang="en-US" sz="1200" dirty="0" err="1"/>
              <a:t>BoardEx</a:t>
            </a:r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>
              <a:solidFill>
                <a:schemeClr val="tx2"/>
              </a:solidFill>
            </a:endParaRPr>
          </a:p>
          <a:p>
            <a:r>
              <a:rPr lang="en-US" sz="1200" dirty="0">
                <a:solidFill>
                  <a:schemeClr val="tx2"/>
                </a:solidFill>
              </a:rPr>
              <a:t>4. Company name variations</a:t>
            </a:r>
          </a:p>
          <a:p>
            <a:r>
              <a:rPr lang="en-US" altLang="zh-CN" sz="1200" dirty="0" err="1"/>
              <a:t>Eg.</a:t>
            </a:r>
            <a:r>
              <a:rPr lang="en-US" altLang="zh-CN" sz="1200" dirty="0"/>
              <a:t> IBM                                    </a:t>
            </a:r>
            <a:endParaRPr lang="en-US" sz="1200" dirty="0"/>
          </a:p>
          <a:p>
            <a:endParaRPr lang="en-US" sz="1200" dirty="0"/>
          </a:p>
        </p:txBody>
      </p:sp>
      <p:sp>
        <p:nvSpPr>
          <p:cNvPr id="6" name="Rectangle: Folded Corner 5">
            <a:extLst>
              <a:ext uri="{FF2B5EF4-FFF2-40B4-BE49-F238E27FC236}">
                <a16:creationId xmlns:a16="http://schemas.microsoft.com/office/drawing/2014/main" id="{BD1CA988-06C3-487E-8645-E5EE94385195}"/>
              </a:ext>
            </a:extLst>
          </p:cNvPr>
          <p:cNvSpPr/>
          <p:nvPr/>
        </p:nvSpPr>
        <p:spPr>
          <a:xfrm>
            <a:off x="497306" y="1249622"/>
            <a:ext cx="2590800" cy="899696"/>
          </a:xfrm>
          <a:prstGeom prst="foldedCorner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/>
              <a:t>Effective date: Oct 5</a:t>
            </a:r>
            <a:r>
              <a:rPr lang="en-US" sz="1200" baseline="30000" dirty="0"/>
              <a:t>th</a:t>
            </a:r>
            <a:r>
              <a:rPr lang="en-US" sz="1200" dirty="0"/>
              <a:t>, 2015                                </a:t>
            </a:r>
          </a:p>
          <a:p>
            <a:r>
              <a:rPr lang="en-US" sz="1200" dirty="0"/>
              <a:t>Google Inc.              Alphabet Inc.</a:t>
            </a:r>
          </a:p>
          <a:p>
            <a:r>
              <a:rPr lang="en-US" sz="1200" dirty="0"/>
              <a:t>38259P50               02079K30</a:t>
            </a:r>
          </a:p>
          <a:p>
            <a:r>
              <a:rPr lang="en-US" sz="1200" dirty="0"/>
              <a:t>38259P70               02079K10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8DB6AC03-C706-4767-8B04-B930F2CA51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728717"/>
              </p:ext>
            </p:extLst>
          </p:nvPr>
        </p:nvGraphicFramePr>
        <p:xfrm>
          <a:off x="3224136" y="1258755"/>
          <a:ext cx="4723876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0969">
                  <a:extLst>
                    <a:ext uri="{9D8B030D-6E8A-4147-A177-3AD203B41FA5}">
                      <a16:colId xmlns:a16="http://schemas.microsoft.com/office/drawing/2014/main" val="1771749221"/>
                    </a:ext>
                  </a:extLst>
                </a:gridCol>
                <a:gridCol w="1180969">
                  <a:extLst>
                    <a:ext uri="{9D8B030D-6E8A-4147-A177-3AD203B41FA5}">
                      <a16:colId xmlns:a16="http://schemas.microsoft.com/office/drawing/2014/main" val="3559407524"/>
                    </a:ext>
                  </a:extLst>
                </a:gridCol>
                <a:gridCol w="1180969">
                  <a:extLst>
                    <a:ext uri="{9D8B030D-6E8A-4147-A177-3AD203B41FA5}">
                      <a16:colId xmlns:a16="http://schemas.microsoft.com/office/drawing/2014/main" val="3609545166"/>
                    </a:ext>
                  </a:extLst>
                </a:gridCol>
                <a:gridCol w="1180969">
                  <a:extLst>
                    <a:ext uri="{9D8B030D-6E8A-4147-A177-3AD203B41FA5}">
                      <a16:colId xmlns:a16="http://schemas.microsoft.com/office/drawing/2014/main" val="1448649665"/>
                    </a:ext>
                  </a:extLst>
                </a:gridCol>
              </a:tblGrid>
              <a:tr h="34209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CRSP</a:t>
                      </a:r>
                      <a:endParaRPr lang="en-US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Compustat</a:t>
                      </a:r>
                    </a:p>
                    <a:p>
                      <a:pPr algn="ctr"/>
                      <a:r>
                        <a:rPr lang="en-US" sz="1000" dirty="0"/>
                        <a:t>(Snapshot)</a:t>
                      </a:r>
                      <a:endParaRPr lang="en-US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IBES</a:t>
                      </a:r>
                      <a:endParaRPr lang="en-US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TAQ</a:t>
                      </a:r>
                      <a:endParaRPr lang="en-US" sz="10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8838177"/>
                  </a:ext>
                </a:extLst>
              </a:tr>
              <a:tr h="210522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20151005</a:t>
                      </a:r>
                      <a:endParaRPr lang="en-US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20151005 </a:t>
                      </a:r>
                      <a:endParaRPr lang="en-US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20151015</a:t>
                      </a:r>
                      <a:endParaRPr lang="en-US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20151002</a:t>
                      </a:r>
                      <a:endParaRPr lang="en-US" sz="10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983624"/>
                  </a:ext>
                </a:extLst>
              </a:tr>
            </a:tbl>
          </a:graphicData>
        </a:graphic>
      </p:graphicFrame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ED8A07D9-98B4-434D-8829-D8D7CADFEC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263107"/>
              </p:ext>
            </p:extLst>
          </p:nvPr>
        </p:nvGraphicFramePr>
        <p:xfrm>
          <a:off x="3224136" y="4049246"/>
          <a:ext cx="5776989" cy="828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0867">
                  <a:extLst>
                    <a:ext uri="{9D8B030D-6E8A-4147-A177-3AD203B41FA5}">
                      <a16:colId xmlns:a16="http://schemas.microsoft.com/office/drawing/2014/main" val="1555072056"/>
                    </a:ext>
                  </a:extLst>
                </a:gridCol>
                <a:gridCol w="1680867">
                  <a:extLst>
                    <a:ext uri="{9D8B030D-6E8A-4147-A177-3AD203B41FA5}">
                      <a16:colId xmlns:a16="http://schemas.microsoft.com/office/drawing/2014/main" val="3847415973"/>
                    </a:ext>
                  </a:extLst>
                </a:gridCol>
                <a:gridCol w="2415255">
                  <a:extLst>
                    <a:ext uri="{9D8B030D-6E8A-4147-A177-3AD203B41FA5}">
                      <a16:colId xmlns:a16="http://schemas.microsoft.com/office/drawing/2014/main" val="17079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Company 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1-800-FLOWERS.COM INC</a:t>
                      </a:r>
                      <a:endParaRPr 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First American Scientific Corp</a:t>
                      </a:r>
                      <a:endParaRPr lang="en-US" sz="12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1906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/>
                        <a:t>CIKCode</a:t>
                      </a:r>
                      <a:endParaRPr 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0001084869</a:t>
                      </a:r>
                      <a:endParaRPr 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1002822</a:t>
                      </a:r>
                      <a:endParaRPr lang="en-US" sz="12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0417188"/>
                  </a:ext>
                </a:extLst>
              </a:tr>
            </a:tbl>
          </a:graphicData>
        </a:graphic>
      </p:graphicFrame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1CA0463B-AACF-4FA7-B2DF-258EBEF571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584222"/>
              </p:ext>
            </p:extLst>
          </p:nvPr>
        </p:nvGraphicFramePr>
        <p:xfrm>
          <a:off x="3224136" y="2519848"/>
          <a:ext cx="4121391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3797">
                  <a:extLst>
                    <a:ext uri="{9D8B030D-6E8A-4147-A177-3AD203B41FA5}">
                      <a16:colId xmlns:a16="http://schemas.microsoft.com/office/drawing/2014/main" val="1039718555"/>
                    </a:ext>
                  </a:extLst>
                </a:gridCol>
                <a:gridCol w="1373797">
                  <a:extLst>
                    <a:ext uri="{9D8B030D-6E8A-4147-A177-3AD203B41FA5}">
                      <a16:colId xmlns:a16="http://schemas.microsoft.com/office/drawing/2014/main" val="675677606"/>
                    </a:ext>
                  </a:extLst>
                </a:gridCol>
                <a:gridCol w="1373797">
                  <a:extLst>
                    <a:ext uri="{9D8B030D-6E8A-4147-A177-3AD203B41FA5}">
                      <a16:colId xmlns:a16="http://schemas.microsoft.com/office/drawing/2014/main" val="2138847901"/>
                    </a:ext>
                  </a:extLst>
                </a:gridCol>
              </a:tblGrid>
              <a:tr h="33247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Company</a:t>
                      </a:r>
                    </a:p>
                    <a:p>
                      <a:pPr algn="ctr"/>
                      <a:r>
                        <a:rPr lang="en-US" sz="1000" dirty="0"/>
                        <a:t>Name                                                        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BP PLC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IBM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398223"/>
                  </a:ext>
                </a:extLst>
              </a:tr>
              <a:tr h="20460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CUSIP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EX079805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45920010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8960557"/>
                  </a:ext>
                </a:extLst>
              </a:tr>
            </a:tbl>
          </a:graphicData>
        </a:graphic>
      </p:graphicFrame>
      <p:graphicFrame>
        <p:nvGraphicFramePr>
          <p:cNvPr id="16" name="Table 16">
            <a:extLst>
              <a:ext uri="{FF2B5EF4-FFF2-40B4-BE49-F238E27FC236}">
                <a16:creationId xmlns:a16="http://schemas.microsoft.com/office/drawing/2014/main" id="{2C490A7F-99CE-4368-BA2E-215103F599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607579"/>
              </p:ext>
            </p:extLst>
          </p:nvPr>
        </p:nvGraphicFramePr>
        <p:xfrm>
          <a:off x="3224136" y="5325270"/>
          <a:ext cx="5193310" cy="1071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8662">
                  <a:extLst>
                    <a:ext uri="{9D8B030D-6E8A-4147-A177-3AD203B41FA5}">
                      <a16:colId xmlns:a16="http://schemas.microsoft.com/office/drawing/2014/main" val="154550915"/>
                    </a:ext>
                  </a:extLst>
                </a:gridCol>
                <a:gridCol w="1038662">
                  <a:extLst>
                    <a:ext uri="{9D8B030D-6E8A-4147-A177-3AD203B41FA5}">
                      <a16:colId xmlns:a16="http://schemas.microsoft.com/office/drawing/2014/main" val="2604297095"/>
                    </a:ext>
                  </a:extLst>
                </a:gridCol>
                <a:gridCol w="1038662">
                  <a:extLst>
                    <a:ext uri="{9D8B030D-6E8A-4147-A177-3AD203B41FA5}">
                      <a16:colId xmlns:a16="http://schemas.microsoft.com/office/drawing/2014/main" val="848578875"/>
                    </a:ext>
                  </a:extLst>
                </a:gridCol>
                <a:gridCol w="1038662">
                  <a:extLst>
                    <a:ext uri="{9D8B030D-6E8A-4147-A177-3AD203B41FA5}">
                      <a16:colId xmlns:a16="http://schemas.microsoft.com/office/drawing/2014/main" val="1277211187"/>
                    </a:ext>
                  </a:extLst>
                </a:gridCol>
                <a:gridCol w="1038662">
                  <a:extLst>
                    <a:ext uri="{9D8B030D-6E8A-4147-A177-3AD203B41FA5}">
                      <a16:colId xmlns:a16="http://schemas.microsoft.com/office/drawing/2014/main" val="30842321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Database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IBES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CRSP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7235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Company </a:t>
                      </a:r>
                      <a:r>
                        <a:rPr lang="en-US" altLang="zh-CN" sz="1000" dirty="0"/>
                        <a:t>name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INTL BUS MACH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INTERNATIONAL BUSINESS MACHINE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INTERNATIONAL BUSINESS MACHINES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INTERNATIONAL BUSINESS MACHS COR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7949474"/>
                  </a:ext>
                </a:extLst>
              </a:tr>
            </a:tbl>
          </a:graphicData>
        </a:graphic>
      </p:graphicFrame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13A292BA-27E8-44DB-8C9C-066434B8C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15025" y="6512013"/>
            <a:ext cx="3086100" cy="36512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</p:spTree>
    <p:extLst>
      <p:ext uri="{BB962C8B-B14F-4D97-AF65-F5344CB8AC3E}">
        <p14:creationId xmlns:p14="http://schemas.microsoft.com/office/powerpoint/2010/main" val="42854447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D77DD-1B56-4F47-91B2-DC582B018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585" y="365126"/>
            <a:ext cx="8424636" cy="507831"/>
          </a:xfrm>
        </p:spPr>
        <p:txBody>
          <a:bodyPr/>
          <a:lstStyle/>
          <a:p>
            <a:r>
              <a:rPr lang="en-US" dirty="0"/>
              <a:t>Linking Table with Permanent Identifiers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03C49-FA14-4176-A411-96F990CBE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3725" y="6138379"/>
            <a:ext cx="2057400" cy="365125"/>
          </a:xfrm>
        </p:spPr>
        <p:txBody>
          <a:bodyPr/>
          <a:lstStyle/>
          <a:p>
            <a:fld id="{68EE525B-90CE-4B14-91B6-1BFA233CFAA5}" type="slidenum">
              <a:rPr lang="en-US" smtClean="0"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CB81FB-1C80-4370-A55C-7540464992BF}"/>
              </a:ext>
            </a:extLst>
          </p:cNvPr>
          <p:cNvSpPr txBox="1"/>
          <p:nvPr/>
        </p:nvSpPr>
        <p:spPr>
          <a:xfrm>
            <a:off x="540710" y="1361583"/>
            <a:ext cx="64812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Eg.</a:t>
            </a:r>
            <a:r>
              <a:rPr lang="en-US" sz="1200" dirty="0"/>
              <a:t> Merge Institutional Shareholder Services (ISS) Governance with Compustat fundamental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29C3B81-0A4F-43E8-9E57-C17BBDD887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335513"/>
              </p:ext>
            </p:extLst>
          </p:nvPr>
        </p:nvGraphicFramePr>
        <p:xfrm>
          <a:off x="4495803" y="1716508"/>
          <a:ext cx="4149148" cy="2506222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829550">
                  <a:extLst>
                    <a:ext uri="{9D8B030D-6E8A-4147-A177-3AD203B41FA5}">
                      <a16:colId xmlns:a16="http://schemas.microsoft.com/office/drawing/2014/main" val="667098325"/>
                    </a:ext>
                  </a:extLst>
                </a:gridCol>
                <a:gridCol w="692257">
                  <a:extLst>
                    <a:ext uri="{9D8B030D-6E8A-4147-A177-3AD203B41FA5}">
                      <a16:colId xmlns:a16="http://schemas.microsoft.com/office/drawing/2014/main" val="119743406"/>
                    </a:ext>
                  </a:extLst>
                </a:gridCol>
                <a:gridCol w="631843">
                  <a:extLst>
                    <a:ext uri="{9D8B030D-6E8A-4147-A177-3AD203B41FA5}">
                      <a16:colId xmlns:a16="http://schemas.microsoft.com/office/drawing/2014/main" val="353757143"/>
                    </a:ext>
                  </a:extLst>
                </a:gridCol>
                <a:gridCol w="620737">
                  <a:extLst>
                    <a:ext uri="{9D8B030D-6E8A-4147-A177-3AD203B41FA5}">
                      <a16:colId xmlns:a16="http://schemas.microsoft.com/office/drawing/2014/main" val="3658309265"/>
                    </a:ext>
                  </a:extLst>
                </a:gridCol>
                <a:gridCol w="870553">
                  <a:extLst>
                    <a:ext uri="{9D8B030D-6E8A-4147-A177-3AD203B41FA5}">
                      <a16:colId xmlns:a16="http://schemas.microsoft.com/office/drawing/2014/main" val="3845729604"/>
                    </a:ext>
                  </a:extLst>
                </a:gridCol>
                <a:gridCol w="504208">
                  <a:extLst>
                    <a:ext uri="{9D8B030D-6E8A-4147-A177-3AD203B41FA5}">
                      <a16:colId xmlns:a16="http://schemas.microsoft.com/office/drawing/2014/main" val="464548540"/>
                    </a:ext>
                  </a:extLst>
                </a:gridCol>
              </a:tblGrid>
              <a:tr h="320842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Compustat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funda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table</a:t>
                      </a:r>
                    </a:p>
                  </a:txBody>
                  <a:tcPr marL="7005" marR="7005" marT="700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791930"/>
                  </a:ext>
                </a:extLst>
              </a:tr>
              <a:tr h="3208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GVKEY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DATADATE</a:t>
                      </a:r>
                    </a:p>
                  </a:txBody>
                  <a:tcPr marL="7005" marR="7005" marT="700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TIC</a:t>
                      </a:r>
                      <a:r>
                        <a:rPr lang="en-US" sz="800" b="0" u="none" strike="noStrike" baseline="30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CUSIP</a:t>
                      </a:r>
                      <a:r>
                        <a:rPr lang="en-US" sz="800" b="0" u="none" strike="noStrike" baseline="30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CONM</a:t>
                      </a:r>
                    </a:p>
                  </a:txBody>
                  <a:tcPr marL="7005" marR="7005" marT="700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AT</a:t>
                      </a:r>
                    </a:p>
                  </a:txBody>
                  <a:tcPr marL="7005" marR="7005" marT="700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24818"/>
                  </a:ext>
                </a:extLst>
              </a:tr>
              <a:tr h="143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160329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20071231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GOOGL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02079K305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ALPHABET INC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25335.806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extLst>
                  <a:ext uri="{0D108BD9-81ED-4DB2-BD59-A6C34878D82A}">
                    <a16:rowId xmlns:a16="http://schemas.microsoft.com/office/drawing/2014/main" val="307695690"/>
                  </a:ext>
                </a:extLst>
              </a:tr>
              <a:tr h="143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160329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20081231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GOOGL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02079K305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ALPHABET INC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31767.575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extLst>
                  <a:ext uri="{0D108BD9-81ED-4DB2-BD59-A6C34878D82A}">
                    <a16:rowId xmlns:a16="http://schemas.microsoft.com/office/drawing/2014/main" val="332265378"/>
                  </a:ext>
                </a:extLst>
              </a:tr>
              <a:tr h="143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160329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20091231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GOOGL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02079K305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ALPHABET INC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40496.778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extLst>
                  <a:ext uri="{0D108BD9-81ED-4DB2-BD59-A6C34878D82A}">
                    <a16:rowId xmlns:a16="http://schemas.microsoft.com/office/drawing/2014/main" val="3467567767"/>
                  </a:ext>
                </a:extLst>
              </a:tr>
              <a:tr h="143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160329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20101231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GOOGL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02079K305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ALPHABET INC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57851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extLst>
                  <a:ext uri="{0D108BD9-81ED-4DB2-BD59-A6C34878D82A}">
                    <a16:rowId xmlns:a16="http://schemas.microsoft.com/office/drawing/2014/main" val="201946268"/>
                  </a:ext>
                </a:extLst>
              </a:tr>
              <a:tr h="143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160329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20111231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GOOGL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02079K305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ALPHABET INC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72574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extLst>
                  <a:ext uri="{0D108BD9-81ED-4DB2-BD59-A6C34878D82A}">
                    <a16:rowId xmlns:a16="http://schemas.microsoft.com/office/drawing/2014/main" val="2092612174"/>
                  </a:ext>
                </a:extLst>
              </a:tr>
              <a:tr h="143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160329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20121231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GOOGL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02079K305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ALPHABET INC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93798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extLst>
                  <a:ext uri="{0D108BD9-81ED-4DB2-BD59-A6C34878D82A}">
                    <a16:rowId xmlns:a16="http://schemas.microsoft.com/office/drawing/2014/main" val="1010579223"/>
                  </a:ext>
                </a:extLst>
              </a:tr>
              <a:tr h="143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160329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20131231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GOOGL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02079K305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ALPHABET INC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110920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extLst>
                  <a:ext uri="{0D108BD9-81ED-4DB2-BD59-A6C34878D82A}">
                    <a16:rowId xmlns:a16="http://schemas.microsoft.com/office/drawing/2014/main" val="1327722923"/>
                  </a:ext>
                </a:extLst>
              </a:tr>
              <a:tr h="143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160329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20141231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GOOGL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02079K305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ALPHABET INC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131133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extLst>
                  <a:ext uri="{0D108BD9-81ED-4DB2-BD59-A6C34878D82A}">
                    <a16:rowId xmlns:a16="http://schemas.microsoft.com/office/drawing/2014/main" val="772504763"/>
                  </a:ext>
                </a:extLst>
              </a:tr>
              <a:tr h="143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160329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20151231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GOOGL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02079K305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ALPHABET INC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147461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088286"/>
                  </a:ext>
                </a:extLst>
              </a:tr>
              <a:tr h="143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160329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20161231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GOOGL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02079K305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ALPHABET INC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167497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252764"/>
                  </a:ext>
                </a:extLst>
              </a:tr>
              <a:tr h="143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160329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20171231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GOOGL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02079K305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ALPHABET INC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197295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142933"/>
                  </a:ext>
                </a:extLst>
              </a:tr>
              <a:tr h="143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160329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20181231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GOOGL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02079K305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ALPHABET INC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232792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968867"/>
                  </a:ext>
                </a:extLst>
              </a:tr>
              <a:tr h="143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160329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20191231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GOOGL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02079K305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ALPHABET INC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275909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07210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ADD9D1D-3BDB-44DD-B4C2-0BEF1DBF85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374054"/>
              </p:ext>
            </p:extLst>
          </p:nvPr>
        </p:nvGraphicFramePr>
        <p:xfrm>
          <a:off x="601579" y="1716508"/>
          <a:ext cx="3785934" cy="2506222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713871">
                  <a:extLst>
                    <a:ext uri="{9D8B030D-6E8A-4147-A177-3AD203B41FA5}">
                      <a16:colId xmlns:a16="http://schemas.microsoft.com/office/drawing/2014/main" val="1274614762"/>
                    </a:ext>
                  </a:extLst>
                </a:gridCol>
                <a:gridCol w="654481">
                  <a:extLst>
                    <a:ext uri="{9D8B030D-6E8A-4147-A177-3AD203B41FA5}">
                      <a16:colId xmlns:a16="http://schemas.microsoft.com/office/drawing/2014/main" val="667098325"/>
                    </a:ext>
                  </a:extLst>
                </a:gridCol>
                <a:gridCol w="738744">
                  <a:extLst>
                    <a:ext uri="{9D8B030D-6E8A-4147-A177-3AD203B41FA5}">
                      <a16:colId xmlns:a16="http://schemas.microsoft.com/office/drawing/2014/main" val="119743406"/>
                    </a:ext>
                  </a:extLst>
                </a:gridCol>
                <a:gridCol w="831089">
                  <a:extLst>
                    <a:ext uri="{9D8B030D-6E8A-4147-A177-3AD203B41FA5}">
                      <a16:colId xmlns:a16="http://schemas.microsoft.com/office/drawing/2014/main" val="353757143"/>
                    </a:ext>
                  </a:extLst>
                </a:gridCol>
                <a:gridCol w="847749">
                  <a:extLst>
                    <a:ext uri="{9D8B030D-6E8A-4147-A177-3AD203B41FA5}">
                      <a16:colId xmlns:a16="http://schemas.microsoft.com/office/drawing/2014/main" val="3845729604"/>
                    </a:ext>
                  </a:extLst>
                </a:gridCol>
              </a:tblGrid>
              <a:tr h="320842"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ISS </a:t>
                      </a:r>
                      <a:r>
                        <a:rPr lang="en-US" sz="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rmgovernance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table</a:t>
                      </a:r>
                    </a:p>
                  </a:txBody>
                  <a:tcPr marL="7005" marR="7005" marT="700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12669"/>
                  </a:ext>
                </a:extLst>
              </a:tr>
              <a:tr h="3208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COMPANY_ID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TICKER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CUSIP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MEETINGDATE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CONAME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24818"/>
                  </a:ext>
                </a:extLst>
              </a:tr>
              <a:tr h="143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543331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GOOG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38259P508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20070510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GOOGLE INC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extLst>
                  <a:ext uri="{0D108BD9-81ED-4DB2-BD59-A6C34878D82A}">
                    <a16:rowId xmlns:a16="http://schemas.microsoft.com/office/drawing/2014/main" val="307695690"/>
                  </a:ext>
                </a:extLst>
              </a:tr>
              <a:tr h="143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543331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GOOG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38259P508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20080508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GOOGLE INC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extLst>
                  <a:ext uri="{0D108BD9-81ED-4DB2-BD59-A6C34878D82A}">
                    <a16:rowId xmlns:a16="http://schemas.microsoft.com/office/drawing/2014/main" val="332265378"/>
                  </a:ext>
                </a:extLst>
              </a:tr>
              <a:tr h="143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543331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GOOG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38259P508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20090507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GOOGLE INC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extLst>
                  <a:ext uri="{0D108BD9-81ED-4DB2-BD59-A6C34878D82A}">
                    <a16:rowId xmlns:a16="http://schemas.microsoft.com/office/drawing/2014/main" val="3467567767"/>
                  </a:ext>
                </a:extLst>
              </a:tr>
              <a:tr h="143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543331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GOOG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38259P508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20100513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GOOGLE INC.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extLst>
                  <a:ext uri="{0D108BD9-81ED-4DB2-BD59-A6C34878D82A}">
                    <a16:rowId xmlns:a16="http://schemas.microsoft.com/office/drawing/2014/main" val="201946268"/>
                  </a:ext>
                </a:extLst>
              </a:tr>
              <a:tr h="143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543331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GOOG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38259P508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20110602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GOOGLE INC.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extLst>
                  <a:ext uri="{0D108BD9-81ED-4DB2-BD59-A6C34878D82A}">
                    <a16:rowId xmlns:a16="http://schemas.microsoft.com/office/drawing/2014/main" val="2092612174"/>
                  </a:ext>
                </a:extLst>
              </a:tr>
              <a:tr h="143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543331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GOOG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38259P508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20120621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GOOGLE INC.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extLst>
                  <a:ext uri="{0D108BD9-81ED-4DB2-BD59-A6C34878D82A}">
                    <a16:rowId xmlns:a16="http://schemas.microsoft.com/office/drawing/2014/main" val="1010579223"/>
                  </a:ext>
                </a:extLst>
              </a:tr>
              <a:tr h="143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543331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GOOG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38259P706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20130606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GOOGLE INC.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extLst>
                  <a:ext uri="{0D108BD9-81ED-4DB2-BD59-A6C34878D82A}">
                    <a16:rowId xmlns:a16="http://schemas.microsoft.com/office/drawing/2014/main" val="1327722923"/>
                  </a:ext>
                </a:extLst>
              </a:tr>
              <a:tr h="143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543331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GOOGL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38259P508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20140514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GOOGLE INC.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/>
                </a:tc>
                <a:extLst>
                  <a:ext uri="{0D108BD9-81ED-4DB2-BD59-A6C34878D82A}">
                    <a16:rowId xmlns:a16="http://schemas.microsoft.com/office/drawing/2014/main" val="772504763"/>
                  </a:ext>
                </a:extLst>
              </a:tr>
              <a:tr h="143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543331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GOOGL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02079K305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20150603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ALPHABET INC.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088286"/>
                  </a:ext>
                </a:extLst>
              </a:tr>
              <a:tr h="143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543331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GOOGL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02079K305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20160608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ALPHABET INC.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252764"/>
                  </a:ext>
                </a:extLst>
              </a:tr>
              <a:tr h="143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543331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GOOGL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02079K305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20170607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ALPHABET INC.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142933"/>
                  </a:ext>
                </a:extLst>
              </a:tr>
              <a:tr h="143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543331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GOOGL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02079K305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20180606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ALPHABET, INC.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968867"/>
                  </a:ext>
                </a:extLst>
              </a:tr>
              <a:tr h="1434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543331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GOOGL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02079K305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20190619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ALPHABET INC.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05" marR="7005" marT="700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07210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9632B97-6133-4AB5-A711-A6172409B038}"/>
              </a:ext>
            </a:extLst>
          </p:cNvPr>
          <p:cNvSpPr txBox="1"/>
          <p:nvPr/>
        </p:nvSpPr>
        <p:spPr>
          <a:xfrm>
            <a:off x="601579" y="6138379"/>
            <a:ext cx="31818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1.  the current primary issue of Alphabet </a:t>
            </a:r>
            <a:r>
              <a:rPr lang="en-US" sz="1200" dirty="0" err="1"/>
              <a:t>inc.</a:t>
            </a:r>
            <a:endParaRPr lang="en-US" sz="1200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6AD52442-BE37-40E1-86D6-2503AA4899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950869"/>
              </p:ext>
            </p:extLst>
          </p:nvPr>
        </p:nvGraphicFramePr>
        <p:xfrm>
          <a:off x="3280606" y="4990865"/>
          <a:ext cx="2815389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8463">
                  <a:extLst>
                    <a:ext uri="{9D8B030D-6E8A-4147-A177-3AD203B41FA5}">
                      <a16:colId xmlns:a16="http://schemas.microsoft.com/office/drawing/2014/main" val="2075921312"/>
                    </a:ext>
                  </a:extLst>
                </a:gridCol>
                <a:gridCol w="938463">
                  <a:extLst>
                    <a:ext uri="{9D8B030D-6E8A-4147-A177-3AD203B41FA5}">
                      <a16:colId xmlns:a16="http://schemas.microsoft.com/office/drawing/2014/main" val="4138582373"/>
                    </a:ext>
                  </a:extLst>
                </a:gridCol>
                <a:gridCol w="938463">
                  <a:extLst>
                    <a:ext uri="{9D8B030D-6E8A-4147-A177-3AD203B41FA5}">
                      <a16:colId xmlns:a16="http://schemas.microsoft.com/office/drawing/2014/main" val="2211395878"/>
                    </a:ext>
                  </a:extLst>
                </a:gridCol>
              </a:tblGrid>
              <a:tr h="207662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bg2"/>
                          </a:solidFill>
                        </a:rPr>
                        <a:t>COMPNAY_ID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/>
                        <a:t>GVKEY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/>
                        <a:t>…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912571"/>
                  </a:ext>
                </a:extLst>
              </a:tr>
              <a:tr h="207662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/>
                        <a:t>54331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/>
                        <a:t>160329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/>
                        <a:t>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6076452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F3B86CE4-EDEF-4AB6-B90A-3D1769975FFA}"/>
              </a:ext>
            </a:extLst>
          </p:cNvPr>
          <p:cNvSpPr txBox="1"/>
          <p:nvPr/>
        </p:nvSpPr>
        <p:spPr>
          <a:xfrm>
            <a:off x="3625511" y="4666525"/>
            <a:ext cx="1300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The linking table</a:t>
            </a:r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3A080F2D-C1DC-4E8F-9089-4E1CB22F5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15025" y="6512013"/>
            <a:ext cx="3086100" cy="36512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</p:spTree>
    <p:extLst>
      <p:ext uri="{BB962C8B-B14F-4D97-AF65-F5344CB8AC3E}">
        <p14:creationId xmlns:p14="http://schemas.microsoft.com/office/powerpoint/2010/main" val="5950956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9725E-5229-4E9A-A631-86C203BD6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Generation of Linking Table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F258D0-3F7C-44C2-A376-360D8DB42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16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7D1E2DC-4173-47C4-B58A-F5C76E15D88B}"/>
              </a:ext>
            </a:extLst>
          </p:cNvPr>
          <p:cNvSpPr/>
          <p:nvPr/>
        </p:nvSpPr>
        <p:spPr>
          <a:xfrm>
            <a:off x="985283" y="1545753"/>
            <a:ext cx="2045368" cy="35292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Permanent identifier 1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8B892CB-ACB4-459C-91AC-C2D4E0A184E5}"/>
              </a:ext>
            </a:extLst>
          </p:cNvPr>
          <p:cNvSpPr/>
          <p:nvPr/>
        </p:nvSpPr>
        <p:spPr>
          <a:xfrm>
            <a:off x="4920914" y="1535646"/>
            <a:ext cx="2045368" cy="35292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2274937-6252-4DF8-96C1-3C270D282B8A}"/>
              </a:ext>
            </a:extLst>
          </p:cNvPr>
          <p:cNvSpPr/>
          <p:nvPr/>
        </p:nvSpPr>
        <p:spPr>
          <a:xfrm>
            <a:off x="2662989" y="2252025"/>
            <a:ext cx="2662990" cy="272716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CUSIP/SEDOL/ISIN/CIK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52FB095-C3A6-44F6-BABC-01F86EE32A15}"/>
              </a:ext>
            </a:extLst>
          </p:cNvPr>
          <p:cNvSpPr/>
          <p:nvPr/>
        </p:nvSpPr>
        <p:spPr>
          <a:xfrm>
            <a:off x="2662989" y="2692017"/>
            <a:ext cx="2662990" cy="272716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Ticker + Date</a:t>
            </a:r>
            <a:r>
              <a:rPr lang="en-US" sz="1000" baseline="30000" dirty="0"/>
              <a:t>1</a:t>
            </a:r>
            <a:endParaRPr lang="en-US" sz="1000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78DCB57-A79E-44FC-AD03-8DF6431BA258}"/>
              </a:ext>
            </a:extLst>
          </p:cNvPr>
          <p:cNvSpPr/>
          <p:nvPr/>
        </p:nvSpPr>
        <p:spPr>
          <a:xfrm>
            <a:off x="2662989" y="3132009"/>
            <a:ext cx="2662990" cy="272716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Company name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FB7171B-901C-43D4-8732-F09BAE315424}"/>
              </a:ext>
            </a:extLst>
          </p:cNvPr>
          <p:cNvCxnSpPr>
            <a:stCxn id="7" idx="3"/>
          </p:cNvCxnSpPr>
          <p:nvPr/>
        </p:nvCxnSpPr>
        <p:spPr>
          <a:xfrm>
            <a:off x="5325979" y="2388383"/>
            <a:ext cx="589046" cy="0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EB2B566-E5F1-448B-93E6-B1B0DD19D3DF}"/>
              </a:ext>
            </a:extLst>
          </p:cNvPr>
          <p:cNvCxnSpPr/>
          <p:nvPr/>
        </p:nvCxnSpPr>
        <p:spPr>
          <a:xfrm>
            <a:off x="5325979" y="2836396"/>
            <a:ext cx="589046" cy="0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D23B6EC-C479-43D7-99A2-1B98D96DFA5E}"/>
              </a:ext>
            </a:extLst>
          </p:cNvPr>
          <p:cNvCxnSpPr/>
          <p:nvPr/>
        </p:nvCxnSpPr>
        <p:spPr>
          <a:xfrm>
            <a:off x="5325979" y="3268367"/>
            <a:ext cx="589046" cy="0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8032A2F-14AE-473B-836A-29BD61D9FAD1}"/>
              </a:ext>
            </a:extLst>
          </p:cNvPr>
          <p:cNvCxnSpPr>
            <a:cxnSpLocks/>
          </p:cNvCxnSpPr>
          <p:nvPr/>
        </p:nvCxnSpPr>
        <p:spPr>
          <a:xfrm flipH="1">
            <a:off x="5915025" y="1888574"/>
            <a:ext cx="8964" cy="1819065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4B76870D-DEA7-447B-835E-124EAF406426}"/>
              </a:ext>
            </a:extLst>
          </p:cNvPr>
          <p:cNvSpPr/>
          <p:nvPr/>
        </p:nvSpPr>
        <p:spPr>
          <a:xfrm>
            <a:off x="2647186" y="3570861"/>
            <a:ext cx="2662990" cy="272716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Unconventional variables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E5248D9-B75E-4451-8D2C-3F39BF6FB2F0}"/>
              </a:ext>
            </a:extLst>
          </p:cNvPr>
          <p:cNvCxnSpPr/>
          <p:nvPr/>
        </p:nvCxnSpPr>
        <p:spPr>
          <a:xfrm>
            <a:off x="5334943" y="3707639"/>
            <a:ext cx="589046" cy="0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471BD25-6AD1-45C3-836F-B2737880CB7A}"/>
              </a:ext>
            </a:extLst>
          </p:cNvPr>
          <p:cNvCxnSpPr>
            <a:cxnSpLocks/>
          </p:cNvCxnSpPr>
          <p:nvPr/>
        </p:nvCxnSpPr>
        <p:spPr>
          <a:xfrm>
            <a:off x="3978681" y="3818021"/>
            <a:ext cx="0" cy="35056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: Folded Corner 26">
            <a:extLst>
              <a:ext uri="{FF2B5EF4-FFF2-40B4-BE49-F238E27FC236}">
                <a16:creationId xmlns:a16="http://schemas.microsoft.com/office/drawing/2014/main" id="{6F26F59A-AA61-416D-A6D1-B9F55FE043DB}"/>
              </a:ext>
            </a:extLst>
          </p:cNvPr>
          <p:cNvSpPr/>
          <p:nvPr/>
        </p:nvSpPr>
        <p:spPr>
          <a:xfrm>
            <a:off x="2662988" y="4168588"/>
            <a:ext cx="4572089" cy="2043951"/>
          </a:xfrm>
          <a:prstGeom prst="foldedCorner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8" name="Table 28">
            <a:extLst>
              <a:ext uri="{FF2B5EF4-FFF2-40B4-BE49-F238E27FC236}">
                <a16:creationId xmlns:a16="http://schemas.microsoft.com/office/drawing/2014/main" id="{89C6921D-A780-4D93-9A0A-068633EB1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163364"/>
              </p:ext>
            </p:extLst>
          </p:nvPr>
        </p:nvGraphicFramePr>
        <p:xfrm>
          <a:off x="2753107" y="4278913"/>
          <a:ext cx="4391766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961">
                  <a:extLst>
                    <a:ext uri="{9D8B030D-6E8A-4147-A177-3AD203B41FA5}">
                      <a16:colId xmlns:a16="http://schemas.microsoft.com/office/drawing/2014/main" val="2948502178"/>
                    </a:ext>
                  </a:extLst>
                </a:gridCol>
                <a:gridCol w="731961">
                  <a:extLst>
                    <a:ext uri="{9D8B030D-6E8A-4147-A177-3AD203B41FA5}">
                      <a16:colId xmlns:a16="http://schemas.microsoft.com/office/drawing/2014/main" val="1639066445"/>
                    </a:ext>
                  </a:extLst>
                </a:gridCol>
                <a:gridCol w="731961">
                  <a:extLst>
                    <a:ext uri="{9D8B030D-6E8A-4147-A177-3AD203B41FA5}">
                      <a16:colId xmlns:a16="http://schemas.microsoft.com/office/drawing/2014/main" val="3720020638"/>
                    </a:ext>
                  </a:extLst>
                </a:gridCol>
                <a:gridCol w="731961">
                  <a:extLst>
                    <a:ext uri="{9D8B030D-6E8A-4147-A177-3AD203B41FA5}">
                      <a16:colId xmlns:a16="http://schemas.microsoft.com/office/drawing/2014/main" val="2143639489"/>
                    </a:ext>
                  </a:extLst>
                </a:gridCol>
                <a:gridCol w="731961">
                  <a:extLst>
                    <a:ext uri="{9D8B030D-6E8A-4147-A177-3AD203B41FA5}">
                      <a16:colId xmlns:a16="http://schemas.microsoft.com/office/drawing/2014/main" val="3687373507"/>
                    </a:ext>
                  </a:extLst>
                </a:gridCol>
                <a:gridCol w="731961">
                  <a:extLst>
                    <a:ext uri="{9D8B030D-6E8A-4147-A177-3AD203B41FA5}">
                      <a16:colId xmlns:a16="http://schemas.microsoft.com/office/drawing/2014/main" val="1637128537"/>
                    </a:ext>
                  </a:extLst>
                </a:gridCol>
              </a:tblGrid>
              <a:tr h="197439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Permanent ID1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Permanent ID2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Start 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End 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Score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0584302"/>
                  </a:ext>
                </a:extLst>
              </a:tr>
              <a:tr h="197439"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5682219"/>
                  </a:ext>
                </a:extLst>
              </a:tr>
              <a:tr h="197439"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8667464"/>
                  </a:ext>
                </a:extLst>
              </a:tr>
              <a:tr h="197439"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905210"/>
                  </a:ext>
                </a:extLst>
              </a:tr>
            </a:tbl>
          </a:graphicData>
        </a:graphic>
      </p:graphicFrame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51A1B96-A927-4C65-A255-2B518AAFD5B3}"/>
              </a:ext>
            </a:extLst>
          </p:cNvPr>
          <p:cNvCxnSpPr/>
          <p:nvPr/>
        </p:nvCxnSpPr>
        <p:spPr>
          <a:xfrm>
            <a:off x="2026971" y="2397350"/>
            <a:ext cx="589046" cy="0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6C8C018-22AC-453D-A07A-3A7FDA55E516}"/>
              </a:ext>
            </a:extLst>
          </p:cNvPr>
          <p:cNvCxnSpPr/>
          <p:nvPr/>
        </p:nvCxnSpPr>
        <p:spPr>
          <a:xfrm>
            <a:off x="2026971" y="2845363"/>
            <a:ext cx="589046" cy="0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FFA6928-02C6-4891-9FC7-4A1A40D234EB}"/>
              </a:ext>
            </a:extLst>
          </p:cNvPr>
          <p:cNvCxnSpPr/>
          <p:nvPr/>
        </p:nvCxnSpPr>
        <p:spPr>
          <a:xfrm>
            <a:off x="2026971" y="3277334"/>
            <a:ext cx="589046" cy="0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C3BC11E-4788-4DFF-8649-C6D7EC8183F9}"/>
              </a:ext>
            </a:extLst>
          </p:cNvPr>
          <p:cNvCxnSpPr>
            <a:cxnSpLocks/>
          </p:cNvCxnSpPr>
          <p:nvPr/>
        </p:nvCxnSpPr>
        <p:spPr>
          <a:xfrm>
            <a:off x="2018005" y="3734536"/>
            <a:ext cx="589046" cy="0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32CA99B-3E21-495A-8CA4-CD9F44C3687B}"/>
              </a:ext>
            </a:extLst>
          </p:cNvPr>
          <p:cNvCxnSpPr>
            <a:cxnSpLocks/>
          </p:cNvCxnSpPr>
          <p:nvPr/>
        </p:nvCxnSpPr>
        <p:spPr>
          <a:xfrm flipH="1">
            <a:off x="2007967" y="1935830"/>
            <a:ext cx="8964" cy="1819065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B1762FB8-DC42-4093-8C67-2E1DBBBECABD}"/>
              </a:ext>
            </a:extLst>
          </p:cNvPr>
          <p:cNvSpPr/>
          <p:nvPr/>
        </p:nvSpPr>
        <p:spPr>
          <a:xfrm>
            <a:off x="5023743" y="1574867"/>
            <a:ext cx="18004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/>
              <a:t>Permanent identifier 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0E72310-C53D-4CCB-B3A1-52131FF927B9}"/>
              </a:ext>
            </a:extLst>
          </p:cNvPr>
          <p:cNvSpPr txBox="1"/>
          <p:nvPr/>
        </p:nvSpPr>
        <p:spPr>
          <a:xfrm>
            <a:off x="834714" y="832854"/>
            <a:ext cx="25077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Database 1</a:t>
            </a:r>
          </a:p>
          <a:p>
            <a:pPr algn="ctr"/>
            <a:r>
              <a:rPr lang="en-US" sz="1600" dirty="0"/>
              <a:t>identifier table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D4DAC79-31E3-4569-AE9C-664D779FBB05}"/>
              </a:ext>
            </a:extLst>
          </p:cNvPr>
          <p:cNvSpPr txBox="1"/>
          <p:nvPr/>
        </p:nvSpPr>
        <p:spPr>
          <a:xfrm>
            <a:off x="594380" y="6254585"/>
            <a:ext cx="56669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1. Compare exchange information as well for international companies/securities. </a:t>
            </a:r>
          </a:p>
        </p:txBody>
      </p:sp>
      <p:sp>
        <p:nvSpPr>
          <p:cNvPr id="29" name="Footer Placeholder 2">
            <a:extLst>
              <a:ext uri="{FF2B5EF4-FFF2-40B4-BE49-F238E27FC236}">
                <a16:creationId xmlns:a16="http://schemas.microsoft.com/office/drawing/2014/main" id="{94C478A2-DBC5-410C-93A1-A4AEDBD80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15025" y="6512013"/>
            <a:ext cx="3086100" cy="36512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849EC9F-CEB9-4FF7-A422-042A919C1FDC}"/>
              </a:ext>
            </a:extLst>
          </p:cNvPr>
          <p:cNvSpPr txBox="1"/>
          <p:nvPr/>
        </p:nvSpPr>
        <p:spPr>
          <a:xfrm>
            <a:off x="4689727" y="784595"/>
            <a:ext cx="25077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Database 2</a:t>
            </a:r>
          </a:p>
          <a:p>
            <a:pPr algn="ctr"/>
            <a:r>
              <a:rPr lang="en-US" sz="1600" dirty="0"/>
              <a:t>identifier table</a:t>
            </a:r>
          </a:p>
        </p:txBody>
      </p:sp>
    </p:spTree>
    <p:extLst>
      <p:ext uri="{BB962C8B-B14F-4D97-AF65-F5344CB8AC3E}">
        <p14:creationId xmlns:p14="http://schemas.microsoft.com/office/powerpoint/2010/main" val="3682952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E8120-1873-4BC7-84CE-747C7857D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Suggested Identifier Tables for Linking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A065AC-15D5-4131-ABFE-166CFE853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16F4A4A-E9EF-42D6-8EA3-5F6956DA53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060214"/>
              </p:ext>
            </p:extLst>
          </p:nvPr>
        </p:nvGraphicFramePr>
        <p:xfrm>
          <a:off x="79727" y="1178757"/>
          <a:ext cx="8984546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8284">
                  <a:extLst>
                    <a:ext uri="{9D8B030D-6E8A-4147-A177-3AD203B41FA5}">
                      <a16:colId xmlns:a16="http://schemas.microsoft.com/office/drawing/2014/main" val="1694369845"/>
                    </a:ext>
                  </a:extLst>
                </a:gridCol>
                <a:gridCol w="1777530">
                  <a:extLst>
                    <a:ext uri="{9D8B030D-6E8A-4147-A177-3AD203B41FA5}">
                      <a16:colId xmlns:a16="http://schemas.microsoft.com/office/drawing/2014/main" val="3430436478"/>
                    </a:ext>
                  </a:extLst>
                </a:gridCol>
                <a:gridCol w="1552305">
                  <a:extLst>
                    <a:ext uri="{9D8B030D-6E8A-4147-A177-3AD203B41FA5}">
                      <a16:colId xmlns:a16="http://schemas.microsoft.com/office/drawing/2014/main" val="2969476589"/>
                    </a:ext>
                  </a:extLst>
                </a:gridCol>
                <a:gridCol w="656613">
                  <a:extLst>
                    <a:ext uri="{9D8B030D-6E8A-4147-A177-3AD203B41FA5}">
                      <a16:colId xmlns:a16="http://schemas.microsoft.com/office/drawing/2014/main" val="541724540"/>
                    </a:ext>
                  </a:extLst>
                </a:gridCol>
                <a:gridCol w="814039">
                  <a:extLst>
                    <a:ext uri="{9D8B030D-6E8A-4147-A177-3AD203B41FA5}">
                      <a16:colId xmlns:a16="http://schemas.microsoft.com/office/drawing/2014/main" val="3745446410"/>
                    </a:ext>
                  </a:extLst>
                </a:gridCol>
                <a:gridCol w="680224">
                  <a:extLst>
                    <a:ext uri="{9D8B030D-6E8A-4147-A177-3AD203B41FA5}">
                      <a16:colId xmlns:a16="http://schemas.microsoft.com/office/drawing/2014/main" val="1567482629"/>
                    </a:ext>
                  </a:extLst>
                </a:gridCol>
                <a:gridCol w="579863">
                  <a:extLst>
                    <a:ext uri="{9D8B030D-6E8A-4147-A177-3AD203B41FA5}">
                      <a16:colId xmlns:a16="http://schemas.microsoft.com/office/drawing/2014/main" val="1392947372"/>
                    </a:ext>
                  </a:extLst>
                </a:gridCol>
                <a:gridCol w="662841">
                  <a:extLst>
                    <a:ext uri="{9D8B030D-6E8A-4147-A177-3AD203B41FA5}">
                      <a16:colId xmlns:a16="http://schemas.microsoft.com/office/drawing/2014/main" val="3015631799"/>
                    </a:ext>
                  </a:extLst>
                </a:gridCol>
                <a:gridCol w="762847">
                  <a:extLst>
                    <a:ext uri="{9D8B030D-6E8A-4147-A177-3AD203B41FA5}">
                      <a16:colId xmlns:a16="http://schemas.microsoft.com/office/drawing/2014/main" val="18974088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Database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Identifier table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Permanent ID or</a:t>
                      </a:r>
                    </a:p>
                    <a:p>
                      <a:pPr algn="ctr"/>
                      <a:r>
                        <a:rPr lang="en-US" sz="1000" dirty="0"/>
                        <a:t>primary 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CUSIP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SEDOL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ISIN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CIK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Ticker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Company</a:t>
                      </a:r>
                    </a:p>
                    <a:p>
                      <a:pPr algn="ctr"/>
                      <a:r>
                        <a:rPr lang="en-US" sz="1000" dirty="0"/>
                        <a:t>name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1601409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Compustat</a:t>
                      </a:r>
                      <a:r>
                        <a:rPr lang="en-US" sz="1000" dirty="0"/>
                        <a:t> 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security</a:t>
                      </a:r>
                      <a:r>
                        <a:rPr lang="en-US" sz="1000" baseline="30000" dirty="0"/>
                        <a:t>1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GVKEY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X(9)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X(7)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X(12)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28679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company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GVKEY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X(10)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506748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Compustat</a:t>
                      </a:r>
                      <a:r>
                        <a:rPr lang="en-US" sz="1000" dirty="0"/>
                        <a:t> Global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g_security</a:t>
                      </a:r>
                      <a:r>
                        <a:rPr lang="en-US" sz="1000" baseline="30000" dirty="0"/>
                        <a:t>1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GVKEY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X(7)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X(12)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56143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g_company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GVKEY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X(10)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56773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Compustat Snapshot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wrds_cs_names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GVKEY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X(9)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X(7)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X(12)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X(10)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2067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CRSP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stocknames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PERMCO, PERMNO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X(8)</a:t>
                      </a:r>
                      <a:r>
                        <a:rPr lang="en-US" sz="1000" baseline="30000" dirty="0"/>
                        <a:t>2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72299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IBES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id, </a:t>
                      </a:r>
                      <a:r>
                        <a:rPr lang="en-US" sz="1000" dirty="0" err="1"/>
                        <a:t>idsum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Ticker (IBES Ticker)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X(8)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X(6)</a:t>
                      </a:r>
                      <a:r>
                        <a:rPr lang="en-US" sz="1000" baseline="30000" dirty="0"/>
                        <a:t>3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891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TR Worldscope</a:t>
                      </a:r>
                      <a:r>
                        <a:rPr lang="en-US" sz="1000" baseline="300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err="1"/>
                        <a:t>wrds_ws_ids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ITEM6105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X(9)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X(7)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X(12)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98201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BoardEx</a:t>
                      </a:r>
                      <a:r>
                        <a:rPr lang="en-US" sz="1000" dirty="0"/>
                        <a:t> - North America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err="1"/>
                        <a:t>na_wrds_company_names</a:t>
                      </a:r>
                      <a:endParaRPr lang="en-US" sz="1000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BoardID</a:t>
                      </a:r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(Company ID)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20257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BoardEx</a:t>
                      </a:r>
                      <a:r>
                        <a:rPr lang="en-US" sz="1000" dirty="0"/>
                        <a:t> - Europe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err="1"/>
                        <a:t>eur_wrds_company_names</a:t>
                      </a:r>
                      <a:endParaRPr lang="en-US" sz="10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200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BoardEx</a:t>
                      </a:r>
                      <a:r>
                        <a:rPr lang="en-US" sz="1000" dirty="0"/>
                        <a:t> - UK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err="1"/>
                        <a:t>uk_wrds_company_names</a:t>
                      </a:r>
                      <a:endParaRPr lang="en-US" sz="10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6793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BoardEx</a:t>
                      </a:r>
                      <a:r>
                        <a:rPr lang="en-US" sz="1000" dirty="0"/>
                        <a:t> - Rest of World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err="1"/>
                        <a:t>row_wrds_company_names</a:t>
                      </a:r>
                      <a:endParaRPr lang="en-US" sz="10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971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04722B3-BAD7-404F-81DB-C1E15380974A}"/>
              </a:ext>
            </a:extLst>
          </p:cNvPr>
          <p:cNvSpPr txBox="1"/>
          <p:nvPr/>
        </p:nvSpPr>
        <p:spPr>
          <a:xfrm>
            <a:off x="195469" y="5305002"/>
            <a:ext cx="871103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000" dirty="0"/>
              <a:t>The Compustat security tables provide IBES tickers(</a:t>
            </a:r>
            <a:r>
              <a:rPr lang="en-US" sz="1000" dirty="0" err="1"/>
              <a:t>ibtic</a:t>
            </a:r>
            <a:r>
              <a:rPr lang="en-US" sz="1000" dirty="0"/>
              <a:t>).</a:t>
            </a:r>
          </a:p>
          <a:p>
            <a:pPr marL="228600" indent="-228600">
              <a:buAutoNum type="arabicPeriod"/>
            </a:pPr>
            <a:r>
              <a:rPr lang="en-US" sz="1000" dirty="0"/>
              <a:t>In CRSP, item CUSIP is header CUSIP and item NCUSIP is historical CUSIP.</a:t>
            </a:r>
          </a:p>
          <a:p>
            <a:pPr marL="228600" indent="-228600">
              <a:buAutoNum type="arabicPeriod"/>
            </a:pPr>
            <a:r>
              <a:rPr lang="en-US" sz="1000" dirty="0"/>
              <a:t>SEDOLs are used for non-US companies. The SEDOL field consists of a country code followed by the first six digits of the official SEDOL.  </a:t>
            </a:r>
          </a:p>
          <a:p>
            <a:pPr marL="228600" indent="-228600">
              <a:buAutoNum type="arabicPeriod"/>
            </a:pPr>
            <a:r>
              <a:rPr lang="en-US" sz="1000" dirty="0"/>
              <a:t>TR </a:t>
            </a:r>
            <a:r>
              <a:rPr lang="en-US" sz="1000" dirty="0" err="1"/>
              <a:t>Worldscope</a:t>
            </a:r>
            <a:r>
              <a:rPr lang="en-US" sz="1000" dirty="0"/>
              <a:t> provides IBES ticker(ITEM6038) in table </a:t>
            </a:r>
            <a:r>
              <a:rPr lang="en-US" sz="1000" dirty="0" err="1"/>
              <a:t>wrds_ws_ids</a:t>
            </a:r>
            <a:r>
              <a:rPr lang="en-US" sz="1000" dirty="0"/>
              <a:t>. ITEM6105 is the Permanent ID(C + 3-character country code + 4-character </a:t>
            </a:r>
          </a:p>
          <a:p>
            <a:r>
              <a:rPr lang="en-US" sz="1000" dirty="0"/>
              <a:t>company ID + 1 character company or security indicator). 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1CC3BC0F-905B-49A1-A89B-37A2E4C85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15025" y="6512013"/>
            <a:ext cx="3086100" cy="36512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</p:spTree>
    <p:extLst>
      <p:ext uri="{BB962C8B-B14F-4D97-AF65-F5344CB8AC3E}">
        <p14:creationId xmlns:p14="http://schemas.microsoft.com/office/powerpoint/2010/main" val="36109993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F6626-E8B8-455F-A818-7A046C280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586" y="365126"/>
            <a:ext cx="8237320" cy="507831"/>
          </a:xfrm>
        </p:spPr>
        <p:txBody>
          <a:bodyPr/>
          <a:lstStyle/>
          <a:p>
            <a:r>
              <a:rPr lang="en-US" dirty="0"/>
              <a:t>Suggested Identifier Tables for Linking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24431423-11BC-4C6D-A1DC-1F8ACD6470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700938"/>
              </p:ext>
            </p:extLst>
          </p:nvPr>
        </p:nvGraphicFramePr>
        <p:xfrm>
          <a:off x="79244" y="1145869"/>
          <a:ext cx="8984546" cy="3275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8284">
                  <a:extLst>
                    <a:ext uri="{9D8B030D-6E8A-4147-A177-3AD203B41FA5}">
                      <a16:colId xmlns:a16="http://schemas.microsoft.com/office/drawing/2014/main" val="728151745"/>
                    </a:ext>
                  </a:extLst>
                </a:gridCol>
                <a:gridCol w="1777530">
                  <a:extLst>
                    <a:ext uri="{9D8B030D-6E8A-4147-A177-3AD203B41FA5}">
                      <a16:colId xmlns:a16="http://schemas.microsoft.com/office/drawing/2014/main" val="3536865078"/>
                    </a:ext>
                  </a:extLst>
                </a:gridCol>
                <a:gridCol w="1552305">
                  <a:extLst>
                    <a:ext uri="{9D8B030D-6E8A-4147-A177-3AD203B41FA5}">
                      <a16:colId xmlns:a16="http://schemas.microsoft.com/office/drawing/2014/main" val="4289364694"/>
                    </a:ext>
                  </a:extLst>
                </a:gridCol>
                <a:gridCol w="907114">
                  <a:extLst>
                    <a:ext uri="{9D8B030D-6E8A-4147-A177-3AD203B41FA5}">
                      <a16:colId xmlns:a16="http://schemas.microsoft.com/office/drawing/2014/main" val="35131681"/>
                    </a:ext>
                  </a:extLst>
                </a:gridCol>
                <a:gridCol w="772161">
                  <a:extLst>
                    <a:ext uri="{9D8B030D-6E8A-4147-A177-3AD203B41FA5}">
                      <a16:colId xmlns:a16="http://schemas.microsoft.com/office/drawing/2014/main" val="2683244232"/>
                    </a:ext>
                  </a:extLst>
                </a:gridCol>
                <a:gridCol w="650018">
                  <a:extLst>
                    <a:ext uri="{9D8B030D-6E8A-4147-A177-3AD203B41FA5}">
                      <a16:colId xmlns:a16="http://schemas.microsoft.com/office/drawing/2014/main" val="1488313743"/>
                    </a:ext>
                  </a:extLst>
                </a:gridCol>
                <a:gridCol w="465824">
                  <a:extLst>
                    <a:ext uri="{9D8B030D-6E8A-4147-A177-3AD203B41FA5}">
                      <a16:colId xmlns:a16="http://schemas.microsoft.com/office/drawing/2014/main" val="3882849364"/>
                    </a:ext>
                  </a:extLst>
                </a:gridCol>
                <a:gridCol w="598463">
                  <a:extLst>
                    <a:ext uri="{9D8B030D-6E8A-4147-A177-3AD203B41FA5}">
                      <a16:colId xmlns:a16="http://schemas.microsoft.com/office/drawing/2014/main" val="2628563882"/>
                    </a:ext>
                  </a:extLst>
                </a:gridCol>
                <a:gridCol w="762847">
                  <a:extLst>
                    <a:ext uri="{9D8B030D-6E8A-4147-A177-3AD203B41FA5}">
                      <a16:colId xmlns:a16="http://schemas.microsoft.com/office/drawing/2014/main" val="1289611793"/>
                    </a:ext>
                  </a:extLst>
                </a:gridCol>
              </a:tblGrid>
              <a:tr h="37018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Database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Identifier table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Permanent ID/</a:t>
                      </a:r>
                    </a:p>
                    <a:p>
                      <a:pPr algn="ctr"/>
                      <a:r>
                        <a:rPr lang="en-US" sz="1000" dirty="0"/>
                        <a:t>primary 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CUSIP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SEDOL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ISIN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CIK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Ticker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Company</a:t>
                      </a:r>
                    </a:p>
                    <a:p>
                      <a:pPr algn="ctr"/>
                      <a:r>
                        <a:rPr lang="en-US" sz="1000" dirty="0"/>
                        <a:t>name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7115108"/>
                  </a:ext>
                </a:extLst>
              </a:tr>
              <a:tr h="22780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AuditAnalytics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auditcblock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>
                          <a:solidFill>
                            <a:schemeClr val="tx1"/>
                          </a:solidFill>
                        </a:rPr>
                        <a:t>company_fkey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9099003"/>
                  </a:ext>
                </a:extLst>
              </a:tr>
              <a:tr h="22780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OptionMetrics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err="1"/>
                        <a:t>secnmd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secid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X(8)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3188526"/>
                  </a:ext>
                </a:extLst>
              </a:tr>
              <a:tr h="227806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Bank Regulatory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bankscode</a:t>
                      </a:r>
                      <a:r>
                        <a:rPr lang="en-US" sz="1000" baseline="30000" dirty="0"/>
                        <a:t>1</a:t>
                      </a:r>
                      <a:endParaRPr lang="en-US" sz="1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RSSD9001 (RSSD ID)</a:t>
                      </a:r>
                      <a:r>
                        <a:rPr lang="en-US" sz="1000" baseline="30000" dirty="0"/>
                        <a:t>3</a:t>
                      </a:r>
                      <a:endParaRPr lang="en-US" sz="1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3678518"/>
                  </a:ext>
                </a:extLst>
              </a:tr>
              <a:tr h="2278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bhccode</a:t>
                      </a:r>
                      <a:r>
                        <a:rPr lang="en-US" sz="1000" baseline="30000" dirty="0"/>
                        <a:t>2</a:t>
                      </a:r>
                      <a:endParaRPr lang="en-US" sz="10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0227718"/>
                  </a:ext>
                </a:extLst>
              </a:tr>
              <a:tr h="22780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Markit Red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redent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>
                          <a:solidFill>
                            <a:schemeClr val="tx1"/>
                          </a:solidFill>
                        </a:rPr>
                        <a:t>redcode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X(6)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535156"/>
                  </a:ext>
                </a:extLst>
              </a:tr>
              <a:tr h="22780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TAQ Monthly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mast_YYYYMM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symbol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X(12)</a:t>
                      </a:r>
                      <a:r>
                        <a:rPr lang="en-US" sz="1000" baseline="30000" dirty="0"/>
                        <a:t>4</a:t>
                      </a:r>
                      <a:endParaRPr lang="en-US" sz="1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49258019"/>
                  </a:ext>
                </a:extLst>
              </a:tr>
              <a:tr h="22780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TAQ Daily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mastm_YYYYMMDD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>
                          <a:solidFill>
                            <a:schemeClr val="tx1"/>
                          </a:solidFill>
                        </a:rPr>
                        <a:t>sym_root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 +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</a:rPr>
                        <a:t>sym_suffix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X(9)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646180"/>
                  </a:ext>
                </a:extLst>
              </a:tr>
              <a:tr h="34240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MSCI GMI Ratings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names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ticker, </a:t>
                      </a:r>
                      <a:r>
                        <a:rPr lang="en-US" sz="1000" dirty="0" err="1"/>
                        <a:t>cik</a:t>
                      </a:r>
                      <a:r>
                        <a:rPr lang="en-US" sz="1000" dirty="0"/>
                        <a:t>, </a:t>
                      </a:r>
                      <a:r>
                        <a:rPr lang="en-US" sz="1000" dirty="0" err="1"/>
                        <a:t>cusip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X(9)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14581505"/>
                  </a:ext>
                </a:extLst>
              </a:tr>
              <a:tr h="171202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Trace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trace_names</a:t>
                      </a:r>
                      <a:endParaRPr lang="en-US" sz="1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 err="1">
                          <a:solidFill>
                            <a:schemeClr val="tx1"/>
                          </a:solidFill>
                        </a:rPr>
                        <a:t>bond_sym_id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X(9)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17984015"/>
                  </a:ext>
                </a:extLst>
              </a:tr>
              <a:tr h="1712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trace_enhanced_names</a:t>
                      </a:r>
                      <a:endParaRPr lang="en-US" sz="10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478152"/>
                  </a:ext>
                </a:extLst>
              </a:tr>
              <a:tr h="34240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FISD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/>
                        <a:t>fisd_issue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>
                          <a:solidFill>
                            <a:schemeClr val="tx1"/>
                          </a:solidFill>
                        </a:rPr>
                        <a:t>Issue_id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</a:rPr>
                        <a:t>issuer_id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X(6,9)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X(7)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X(12)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8922379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36011ACA-FB72-4596-886A-91C239738C53}"/>
              </a:ext>
            </a:extLst>
          </p:cNvPr>
          <p:cNvSpPr/>
          <p:nvPr/>
        </p:nvSpPr>
        <p:spPr>
          <a:xfrm>
            <a:off x="79244" y="4819766"/>
            <a:ext cx="88630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/>
              <a:t>1. ID variables for Commercial Bank</a:t>
            </a:r>
          </a:p>
          <a:p>
            <a:r>
              <a:rPr lang="en-US" sz="1000" dirty="0"/>
              <a:t>2. ID variables for Bank Holding Company.</a:t>
            </a:r>
          </a:p>
          <a:p>
            <a:r>
              <a:rPr lang="en-US" sz="1000" dirty="0"/>
              <a:t>3. Linking with CRSP is available on  </a:t>
            </a:r>
            <a:r>
              <a:rPr lang="en-US" sz="1000" dirty="0">
                <a:hlinkClick r:id="rId2"/>
              </a:rPr>
              <a:t>https://www.newyorkfed.org/research/banking_research/datasets.html</a:t>
            </a:r>
            <a:r>
              <a:rPr lang="en-US" sz="1000" dirty="0"/>
              <a:t> (RSSD ID,  PERMCO,  DT_START, DT_END) </a:t>
            </a:r>
          </a:p>
          <a:p>
            <a:r>
              <a:rPr lang="en-US" sz="1000" dirty="0"/>
              <a:t>4. CUSIP-9 plus extra three characters, which are used by the National Securities Clearing Corporation (NSCC) to identify the exchange.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D114EDC9-10EB-4A99-B17D-07A56D351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15025" y="6512013"/>
            <a:ext cx="3086100" cy="36512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941336B6-6965-4E30-9C48-840BBE079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1183" y="6127930"/>
            <a:ext cx="2057400" cy="365125"/>
          </a:xfrm>
        </p:spPr>
        <p:txBody>
          <a:bodyPr/>
          <a:lstStyle/>
          <a:p>
            <a:fld id="{68EE525B-90CE-4B14-91B6-1BFA233CFAA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6508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Outline</a:t>
            </a:r>
            <a:endParaRPr lang="en-US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19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770714" y="1836825"/>
            <a:ext cx="5696886" cy="724190"/>
            <a:chOff x="1770714" y="3200400"/>
            <a:chExt cx="5696886" cy="724190"/>
          </a:xfrm>
        </p:grpSpPr>
        <p:sp>
          <p:nvSpPr>
            <p:cNvPr id="10" name="Rechteck 50" descr="PresentationLoad.com"/>
            <p:cNvSpPr/>
            <p:nvPr/>
          </p:nvSpPr>
          <p:spPr>
            <a:xfrm>
              <a:off x="1770714" y="3230772"/>
              <a:ext cx="5696886" cy="693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1778618" y="3228518"/>
              <a:ext cx="944055" cy="696072"/>
              <a:chOff x="1778618" y="3228518"/>
              <a:chExt cx="944055" cy="696072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1778618" y="3230772"/>
                <a:ext cx="662097" cy="69381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Isosceles Triangle 98"/>
              <p:cNvSpPr/>
              <p:nvPr/>
            </p:nvSpPr>
            <p:spPr>
              <a:xfrm>
                <a:off x="2441448" y="3228518"/>
                <a:ext cx="281225" cy="693818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Textfeld 110"/>
            <p:cNvSpPr txBox="1"/>
            <p:nvPr/>
          </p:nvSpPr>
          <p:spPr>
            <a:xfrm>
              <a:off x="1975947" y="3200400"/>
              <a:ext cx="5386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4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de-DE" sz="40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hteck 1"/>
            <p:cNvSpPr/>
            <p:nvPr/>
          </p:nvSpPr>
          <p:spPr>
            <a:xfrm>
              <a:off x="2847054" y="3427199"/>
              <a:ext cx="402698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tx2"/>
                  </a:solidFill>
                </a:rPr>
                <a:t>Common Identifiers Used for Linking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770714" y="2748971"/>
            <a:ext cx="5696886" cy="724190"/>
            <a:chOff x="1770714" y="4112546"/>
            <a:chExt cx="5696886" cy="724190"/>
          </a:xfrm>
        </p:grpSpPr>
        <p:sp>
          <p:nvSpPr>
            <p:cNvPr id="30" name="Rechteck 50" descr="PresentationLoad.com"/>
            <p:cNvSpPr/>
            <p:nvPr/>
          </p:nvSpPr>
          <p:spPr>
            <a:xfrm>
              <a:off x="1770714" y="4114800"/>
              <a:ext cx="5696886" cy="693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1778618" y="4112546"/>
              <a:ext cx="944055" cy="696072"/>
              <a:chOff x="1778618" y="3228518"/>
              <a:chExt cx="944055" cy="696072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1778618" y="3230772"/>
                <a:ext cx="662097" cy="69381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Isosceles Triangle 98"/>
              <p:cNvSpPr/>
              <p:nvPr/>
            </p:nvSpPr>
            <p:spPr>
              <a:xfrm>
                <a:off x="2441448" y="3228518"/>
                <a:ext cx="281225" cy="696072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3" name="Rechteck 1"/>
            <p:cNvSpPr/>
            <p:nvPr/>
          </p:nvSpPr>
          <p:spPr>
            <a:xfrm>
              <a:off x="2847054" y="4311227"/>
              <a:ext cx="355374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accent1"/>
                  </a:solidFill>
                </a:rPr>
                <a:t>WRDS Linking Procedures</a:t>
              </a:r>
            </a:p>
          </p:txBody>
        </p:sp>
        <p:sp>
          <p:nvSpPr>
            <p:cNvPr id="34" name="Textfeld 110"/>
            <p:cNvSpPr txBox="1"/>
            <p:nvPr/>
          </p:nvSpPr>
          <p:spPr>
            <a:xfrm>
              <a:off x="1963082" y="4128850"/>
              <a:ext cx="48553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4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de-DE" sz="40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770714" y="3662673"/>
            <a:ext cx="5696886" cy="721937"/>
            <a:chOff x="1770714" y="5026248"/>
            <a:chExt cx="5696886" cy="721937"/>
          </a:xfrm>
        </p:grpSpPr>
        <p:sp>
          <p:nvSpPr>
            <p:cNvPr id="35" name="Rechteck 50" descr="PresentationLoad.com"/>
            <p:cNvSpPr/>
            <p:nvPr/>
          </p:nvSpPr>
          <p:spPr>
            <a:xfrm>
              <a:off x="1770714" y="5026248"/>
              <a:ext cx="5696886" cy="6966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1773936" y="5029094"/>
              <a:ext cx="944055" cy="694944"/>
              <a:chOff x="1778618" y="3228518"/>
              <a:chExt cx="944055" cy="696072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1778618" y="3230772"/>
                <a:ext cx="662097" cy="69381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Isosceles Triangle 98"/>
              <p:cNvSpPr/>
              <p:nvPr/>
            </p:nvSpPr>
            <p:spPr>
              <a:xfrm>
                <a:off x="2441448" y="3228518"/>
                <a:ext cx="281225" cy="693818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8" name="Rechteck 1"/>
            <p:cNvSpPr/>
            <p:nvPr/>
          </p:nvSpPr>
          <p:spPr>
            <a:xfrm>
              <a:off x="2847054" y="5222676"/>
              <a:ext cx="446814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accent2"/>
                  </a:solidFill>
                </a:rPr>
                <a:t>Linking Resources on WRDS</a:t>
              </a:r>
            </a:p>
          </p:txBody>
        </p:sp>
        <p:sp>
          <p:nvSpPr>
            <p:cNvPr id="39" name="Textfeld 110"/>
            <p:cNvSpPr txBox="1"/>
            <p:nvPr/>
          </p:nvSpPr>
          <p:spPr>
            <a:xfrm>
              <a:off x="1963082" y="5040299"/>
              <a:ext cx="47674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4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de-DE" sz="40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04063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Outline</a:t>
            </a:r>
            <a:endParaRPr lang="en-US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2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770714" y="1836825"/>
            <a:ext cx="5696886" cy="724190"/>
            <a:chOff x="1770714" y="3200400"/>
            <a:chExt cx="5696886" cy="724190"/>
          </a:xfrm>
        </p:grpSpPr>
        <p:sp>
          <p:nvSpPr>
            <p:cNvPr id="10" name="Rechteck 50" descr="PresentationLoad.com"/>
            <p:cNvSpPr/>
            <p:nvPr/>
          </p:nvSpPr>
          <p:spPr>
            <a:xfrm>
              <a:off x="1770714" y="3230772"/>
              <a:ext cx="5696886" cy="693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1778618" y="3228518"/>
              <a:ext cx="944055" cy="696072"/>
              <a:chOff x="1778618" y="3228518"/>
              <a:chExt cx="944055" cy="696072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1778618" y="3230772"/>
                <a:ext cx="662097" cy="69381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Isosceles Triangle 98"/>
              <p:cNvSpPr/>
              <p:nvPr/>
            </p:nvSpPr>
            <p:spPr>
              <a:xfrm>
                <a:off x="2441448" y="3228518"/>
                <a:ext cx="281225" cy="693818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Textfeld 110"/>
            <p:cNvSpPr txBox="1"/>
            <p:nvPr/>
          </p:nvSpPr>
          <p:spPr>
            <a:xfrm>
              <a:off x="1975947" y="3200400"/>
              <a:ext cx="5386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4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de-DE" sz="40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hteck 1"/>
            <p:cNvSpPr/>
            <p:nvPr/>
          </p:nvSpPr>
          <p:spPr>
            <a:xfrm>
              <a:off x="2847054" y="3427199"/>
              <a:ext cx="402698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accent2"/>
                  </a:solidFill>
                </a:rPr>
                <a:t>Common Identifiers Used for Linking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770714" y="2748971"/>
            <a:ext cx="5696886" cy="724190"/>
            <a:chOff x="1770714" y="4112546"/>
            <a:chExt cx="5696886" cy="724190"/>
          </a:xfrm>
        </p:grpSpPr>
        <p:sp>
          <p:nvSpPr>
            <p:cNvPr id="30" name="Rechteck 50" descr="PresentationLoad.com"/>
            <p:cNvSpPr/>
            <p:nvPr/>
          </p:nvSpPr>
          <p:spPr>
            <a:xfrm>
              <a:off x="1770714" y="4114800"/>
              <a:ext cx="5696886" cy="693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1778618" y="4112546"/>
              <a:ext cx="944055" cy="696072"/>
              <a:chOff x="1778618" y="3228518"/>
              <a:chExt cx="944055" cy="696072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1778618" y="3230772"/>
                <a:ext cx="662097" cy="69381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Isosceles Triangle 98"/>
              <p:cNvSpPr/>
              <p:nvPr/>
            </p:nvSpPr>
            <p:spPr>
              <a:xfrm>
                <a:off x="2441448" y="3228518"/>
                <a:ext cx="281225" cy="696072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3" name="Rechteck 1"/>
            <p:cNvSpPr/>
            <p:nvPr/>
          </p:nvSpPr>
          <p:spPr>
            <a:xfrm>
              <a:off x="2847054" y="4311227"/>
              <a:ext cx="355374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tx2"/>
                  </a:solidFill>
                </a:rPr>
                <a:t>WRDS Linking Procedures</a:t>
              </a:r>
            </a:p>
          </p:txBody>
        </p:sp>
        <p:sp>
          <p:nvSpPr>
            <p:cNvPr id="34" name="Textfeld 110"/>
            <p:cNvSpPr txBox="1"/>
            <p:nvPr/>
          </p:nvSpPr>
          <p:spPr>
            <a:xfrm>
              <a:off x="1963082" y="4128850"/>
              <a:ext cx="48553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4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de-DE" sz="40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770714" y="3662673"/>
            <a:ext cx="5696886" cy="721937"/>
            <a:chOff x="1770714" y="5026248"/>
            <a:chExt cx="5696886" cy="721937"/>
          </a:xfrm>
        </p:grpSpPr>
        <p:sp>
          <p:nvSpPr>
            <p:cNvPr id="35" name="Rechteck 50" descr="PresentationLoad.com"/>
            <p:cNvSpPr/>
            <p:nvPr/>
          </p:nvSpPr>
          <p:spPr>
            <a:xfrm>
              <a:off x="1770714" y="5026248"/>
              <a:ext cx="5696886" cy="6966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1773936" y="5029094"/>
              <a:ext cx="944055" cy="694944"/>
              <a:chOff x="1778618" y="3228518"/>
              <a:chExt cx="944055" cy="696072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1778618" y="3230772"/>
                <a:ext cx="662097" cy="69381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Isosceles Triangle 98"/>
              <p:cNvSpPr/>
              <p:nvPr/>
            </p:nvSpPr>
            <p:spPr>
              <a:xfrm>
                <a:off x="2441448" y="3228518"/>
                <a:ext cx="281225" cy="693818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8" name="Rechteck 1"/>
            <p:cNvSpPr/>
            <p:nvPr/>
          </p:nvSpPr>
          <p:spPr>
            <a:xfrm>
              <a:off x="2847054" y="5222676"/>
              <a:ext cx="446814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tx2"/>
                  </a:solidFill>
                </a:rPr>
                <a:t>Linking Resources on WRDS</a:t>
              </a:r>
            </a:p>
          </p:txBody>
        </p:sp>
        <p:sp>
          <p:nvSpPr>
            <p:cNvPr id="39" name="Textfeld 110"/>
            <p:cNvSpPr txBox="1"/>
            <p:nvPr/>
          </p:nvSpPr>
          <p:spPr>
            <a:xfrm>
              <a:off x="1963082" y="5040299"/>
              <a:ext cx="47674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4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de-DE" sz="40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903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A5575-525C-4D71-8FD5-F7402C4D5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586" y="365126"/>
            <a:ext cx="7886700" cy="480131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Linking Resources on WRDS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5E9DEE-DF5A-4C35-9B5D-2AA7B15EF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2713E9DD-556E-453C-86A5-A6D135ABDC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500308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DEBF85ED-C8F3-475E-B488-A3CE6543E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15025" y="6512013"/>
            <a:ext cx="3086100" cy="36512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</p:spTree>
    <p:extLst>
      <p:ext uri="{BB962C8B-B14F-4D97-AF65-F5344CB8AC3E}">
        <p14:creationId xmlns:p14="http://schemas.microsoft.com/office/powerpoint/2010/main" val="31825582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962FF-5D59-45D6-B811-191C123D8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586" y="365126"/>
            <a:ext cx="7886700" cy="535531"/>
          </a:xfrm>
        </p:spPr>
        <p:txBody>
          <a:bodyPr/>
          <a:lstStyle/>
          <a:p>
            <a:r>
              <a:rPr lang="en-US" sz="3200" dirty="0">
                <a:solidFill>
                  <a:srgbClr val="C00000"/>
                </a:solidFill>
              </a:rPr>
              <a:t>Linking Resources on WRDS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6D7B10-9FE7-4FC7-B0C0-B68759838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1183" y="6127930"/>
            <a:ext cx="2057400" cy="365125"/>
          </a:xfrm>
        </p:spPr>
        <p:txBody>
          <a:bodyPr/>
          <a:lstStyle/>
          <a:p>
            <a:fld id="{68EE525B-90CE-4B14-91B6-1BFA233CFAA5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001920FF-8507-4F82-AE21-641D0C8C09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4511083"/>
              </p:ext>
            </p:extLst>
          </p:nvPr>
        </p:nvGraphicFramePr>
        <p:xfrm>
          <a:off x="-494987" y="1489794"/>
          <a:ext cx="6070596" cy="27896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" name="Flowchart: Connector 19">
            <a:extLst>
              <a:ext uri="{FF2B5EF4-FFF2-40B4-BE49-F238E27FC236}">
                <a16:creationId xmlns:a16="http://schemas.microsoft.com/office/drawing/2014/main" id="{4179563F-7E74-4599-ABC5-45D2E4542B83}"/>
              </a:ext>
            </a:extLst>
          </p:cNvPr>
          <p:cNvSpPr/>
          <p:nvPr/>
        </p:nvSpPr>
        <p:spPr>
          <a:xfrm>
            <a:off x="4952261" y="1061259"/>
            <a:ext cx="685800" cy="685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ECD19AF-A5B7-4354-9A90-1E52644EC0A2}"/>
              </a:ext>
            </a:extLst>
          </p:cNvPr>
          <p:cNvSpPr txBox="1"/>
          <p:nvPr/>
        </p:nvSpPr>
        <p:spPr>
          <a:xfrm>
            <a:off x="4879021" y="1285110"/>
            <a:ext cx="83227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TR insiders</a:t>
            </a:r>
          </a:p>
        </p:txBody>
      </p:sp>
      <p:sp>
        <p:nvSpPr>
          <p:cNvPr id="22" name="Flowchart: Connector 21">
            <a:extLst>
              <a:ext uri="{FF2B5EF4-FFF2-40B4-BE49-F238E27FC236}">
                <a16:creationId xmlns:a16="http://schemas.microsoft.com/office/drawing/2014/main" id="{50FA5BA2-5429-4438-A7AF-6BE8705C0B15}"/>
              </a:ext>
            </a:extLst>
          </p:cNvPr>
          <p:cNvSpPr/>
          <p:nvPr/>
        </p:nvSpPr>
        <p:spPr>
          <a:xfrm>
            <a:off x="4536121" y="2261896"/>
            <a:ext cx="685800" cy="685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B42677E-6FCB-4546-89B7-A52DA8757F38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4126211" y="1793672"/>
            <a:ext cx="510343" cy="568657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52D1BD1-112E-4D3B-9543-002F888913C5}"/>
              </a:ext>
            </a:extLst>
          </p:cNvPr>
          <p:cNvCxnSpPr>
            <a:cxnSpLocks/>
            <a:endCxn id="22" idx="1"/>
          </p:cNvCxnSpPr>
          <p:nvPr/>
        </p:nvCxnSpPr>
        <p:spPr>
          <a:xfrm flipV="1">
            <a:off x="2826478" y="2362329"/>
            <a:ext cx="1810076" cy="344848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69245E9-7033-41D1-A08E-5E3F7C909688}"/>
              </a:ext>
            </a:extLst>
          </p:cNvPr>
          <p:cNvCxnSpPr>
            <a:cxnSpLocks/>
            <a:endCxn id="22" idx="2"/>
          </p:cNvCxnSpPr>
          <p:nvPr/>
        </p:nvCxnSpPr>
        <p:spPr>
          <a:xfrm flipV="1">
            <a:off x="2826478" y="2604796"/>
            <a:ext cx="1709643" cy="10238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17972BD-E904-4D6B-83E7-5576797BECDA}"/>
              </a:ext>
            </a:extLst>
          </p:cNvPr>
          <p:cNvCxnSpPr>
            <a:cxnSpLocks/>
            <a:endCxn id="22" idx="3"/>
          </p:cNvCxnSpPr>
          <p:nvPr/>
        </p:nvCxnSpPr>
        <p:spPr>
          <a:xfrm flipV="1">
            <a:off x="3956539" y="2847263"/>
            <a:ext cx="680015" cy="31049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2A4566C-8243-46DE-82B9-89B07B75BBDB}"/>
              </a:ext>
            </a:extLst>
          </p:cNvPr>
          <p:cNvCxnSpPr>
            <a:cxnSpLocks/>
          </p:cNvCxnSpPr>
          <p:nvPr/>
        </p:nvCxnSpPr>
        <p:spPr>
          <a:xfrm flipV="1">
            <a:off x="4094561" y="1531331"/>
            <a:ext cx="857700" cy="26870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338476E3-F746-4B8A-BFE4-2E8191A17718}"/>
              </a:ext>
            </a:extLst>
          </p:cNvPr>
          <p:cNvSpPr txBox="1"/>
          <p:nvPr/>
        </p:nvSpPr>
        <p:spPr>
          <a:xfrm>
            <a:off x="4493337" y="2481685"/>
            <a:ext cx="8018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solidFill>
                  <a:schemeClr val="bg1"/>
                </a:solidFill>
              </a:rPr>
              <a:t>Compustat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50" name="Flowchart: Connector 49">
            <a:extLst>
              <a:ext uri="{FF2B5EF4-FFF2-40B4-BE49-F238E27FC236}">
                <a16:creationId xmlns:a16="http://schemas.microsoft.com/office/drawing/2014/main" id="{642C65E0-ED05-458F-AF71-5AA3585A7A9F}"/>
              </a:ext>
            </a:extLst>
          </p:cNvPr>
          <p:cNvSpPr/>
          <p:nvPr/>
        </p:nvSpPr>
        <p:spPr>
          <a:xfrm>
            <a:off x="3728670" y="4058017"/>
            <a:ext cx="685800" cy="685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C2E8283-3A1A-4304-B068-A9614F50651C}"/>
              </a:ext>
            </a:extLst>
          </p:cNvPr>
          <p:cNvSpPr txBox="1"/>
          <p:nvPr/>
        </p:nvSpPr>
        <p:spPr>
          <a:xfrm>
            <a:off x="3734726" y="4160423"/>
            <a:ext cx="753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TR S12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</a:rPr>
              <a:t>mutual fund 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</a:rPr>
              <a:t>holdings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FBF5AEBF-487C-4828-B6DE-9DAC416CFD31}"/>
              </a:ext>
            </a:extLst>
          </p:cNvPr>
          <p:cNvCxnSpPr>
            <a:cxnSpLocks/>
            <a:endCxn id="50" idx="1"/>
          </p:cNvCxnSpPr>
          <p:nvPr/>
        </p:nvCxnSpPr>
        <p:spPr>
          <a:xfrm>
            <a:off x="2826478" y="3166852"/>
            <a:ext cx="1002625" cy="99159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Flowchart: Connector 54">
            <a:extLst>
              <a:ext uri="{FF2B5EF4-FFF2-40B4-BE49-F238E27FC236}">
                <a16:creationId xmlns:a16="http://schemas.microsoft.com/office/drawing/2014/main" id="{84CDA4D7-C795-4060-903E-39E3836CA463}"/>
              </a:ext>
            </a:extLst>
          </p:cNvPr>
          <p:cNvSpPr/>
          <p:nvPr/>
        </p:nvSpPr>
        <p:spPr>
          <a:xfrm>
            <a:off x="5950047" y="1506958"/>
            <a:ext cx="685800" cy="685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1C6A1F2-EA13-4704-8CAF-BBAE3EC0C606}"/>
              </a:ext>
            </a:extLst>
          </p:cNvPr>
          <p:cNvSpPr txBox="1"/>
          <p:nvPr/>
        </p:nvSpPr>
        <p:spPr>
          <a:xfrm>
            <a:off x="5947769" y="1623001"/>
            <a:ext cx="716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TR </a:t>
            </a:r>
          </a:p>
          <a:p>
            <a:pPr algn="ctr"/>
            <a:r>
              <a:rPr lang="en-US" sz="1000" dirty="0" err="1">
                <a:solidFill>
                  <a:schemeClr val="bg1"/>
                </a:solidFill>
              </a:rPr>
              <a:t>Dealscan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57" name="Flowchart: Connector 56">
            <a:extLst>
              <a:ext uri="{FF2B5EF4-FFF2-40B4-BE49-F238E27FC236}">
                <a16:creationId xmlns:a16="http://schemas.microsoft.com/office/drawing/2014/main" id="{D4961558-3820-436F-80D9-86AB89FC4AD1}"/>
              </a:ext>
            </a:extLst>
          </p:cNvPr>
          <p:cNvSpPr/>
          <p:nvPr/>
        </p:nvSpPr>
        <p:spPr>
          <a:xfrm>
            <a:off x="5967299" y="2335091"/>
            <a:ext cx="685800" cy="685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BDE1226-06E9-474A-8578-EBA00538DCC7}"/>
              </a:ext>
            </a:extLst>
          </p:cNvPr>
          <p:cNvSpPr txBox="1"/>
          <p:nvPr/>
        </p:nvSpPr>
        <p:spPr>
          <a:xfrm>
            <a:off x="5967299" y="2398693"/>
            <a:ext cx="71686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TR</a:t>
            </a:r>
          </a:p>
          <a:p>
            <a:pPr algn="ctr"/>
            <a:r>
              <a:rPr lang="en-US" sz="1000" dirty="0" err="1">
                <a:solidFill>
                  <a:schemeClr val="bg1"/>
                </a:solidFill>
              </a:rPr>
              <a:t>Dealscan</a:t>
            </a:r>
            <a:endParaRPr lang="en-US" sz="1000" dirty="0">
              <a:solidFill>
                <a:schemeClr val="bg1"/>
              </a:solidFill>
            </a:endParaRP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Lender</a:t>
            </a:r>
          </a:p>
        </p:txBody>
      </p:sp>
      <p:sp>
        <p:nvSpPr>
          <p:cNvPr id="59" name="Flowchart: Connector 58">
            <a:extLst>
              <a:ext uri="{FF2B5EF4-FFF2-40B4-BE49-F238E27FC236}">
                <a16:creationId xmlns:a16="http://schemas.microsoft.com/office/drawing/2014/main" id="{B53043FD-B53F-43A3-8F9C-22EB4C5B750B}"/>
              </a:ext>
            </a:extLst>
          </p:cNvPr>
          <p:cNvSpPr/>
          <p:nvPr/>
        </p:nvSpPr>
        <p:spPr>
          <a:xfrm>
            <a:off x="6053563" y="3171852"/>
            <a:ext cx="685800" cy="685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88C664-DD1F-4F19-A3D3-D3627FC86841}"/>
              </a:ext>
            </a:extLst>
          </p:cNvPr>
          <p:cNvSpPr txBox="1"/>
          <p:nvPr/>
        </p:nvSpPr>
        <p:spPr>
          <a:xfrm>
            <a:off x="6024350" y="3249211"/>
            <a:ext cx="7713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CIK 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</a:rPr>
              <a:t>(WRDS SEC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</a:rPr>
              <a:t>Analytics 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</a:rPr>
              <a:t>Suite)</a:t>
            </a:r>
          </a:p>
          <a:p>
            <a:pPr algn="ctr"/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61" name="Flowchart: Connector 60">
            <a:extLst>
              <a:ext uri="{FF2B5EF4-FFF2-40B4-BE49-F238E27FC236}">
                <a16:creationId xmlns:a16="http://schemas.microsoft.com/office/drawing/2014/main" id="{9D537E63-E955-4CF1-9D74-172EA7BA6E62}"/>
              </a:ext>
            </a:extLst>
          </p:cNvPr>
          <p:cNvSpPr/>
          <p:nvPr/>
        </p:nvSpPr>
        <p:spPr>
          <a:xfrm>
            <a:off x="5334701" y="3695184"/>
            <a:ext cx="685800" cy="685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6AE8E4D-A087-4B35-A5C5-24CCD4CFD9DE}"/>
              </a:ext>
            </a:extLst>
          </p:cNvPr>
          <p:cNvSpPr txBox="1"/>
          <p:nvPr/>
        </p:nvSpPr>
        <p:spPr>
          <a:xfrm>
            <a:off x="5364243" y="3739448"/>
            <a:ext cx="6270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Federal 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</a:rPr>
              <a:t>Judicial 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</a:rPr>
              <a:t>Center 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</a:rPr>
              <a:t>Litigation 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BC2C4D63-9C41-43FB-A070-72F766AF68FC}"/>
              </a:ext>
            </a:extLst>
          </p:cNvPr>
          <p:cNvCxnSpPr>
            <a:cxnSpLocks/>
          </p:cNvCxnSpPr>
          <p:nvPr/>
        </p:nvCxnSpPr>
        <p:spPr>
          <a:xfrm flipV="1">
            <a:off x="5217723" y="2011946"/>
            <a:ext cx="749576" cy="643914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DF085EAA-8FD2-4E17-A97C-E8FFFB1E0550}"/>
              </a:ext>
            </a:extLst>
          </p:cNvPr>
          <p:cNvCxnSpPr>
            <a:cxnSpLocks/>
            <a:endCxn id="58" idx="1"/>
          </p:cNvCxnSpPr>
          <p:nvPr/>
        </p:nvCxnSpPr>
        <p:spPr>
          <a:xfrm>
            <a:off x="5184182" y="2654614"/>
            <a:ext cx="783117" cy="2107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7FB3E916-3F63-4329-A2DC-D2110BB4C445}"/>
              </a:ext>
            </a:extLst>
          </p:cNvPr>
          <p:cNvCxnSpPr>
            <a:cxnSpLocks/>
          </p:cNvCxnSpPr>
          <p:nvPr/>
        </p:nvCxnSpPr>
        <p:spPr>
          <a:xfrm>
            <a:off x="5185620" y="2640244"/>
            <a:ext cx="867943" cy="73748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F707FCBF-804A-40DC-9644-0875A257F9CC}"/>
              </a:ext>
            </a:extLst>
          </p:cNvPr>
          <p:cNvCxnSpPr>
            <a:cxnSpLocks/>
            <a:endCxn id="61" idx="0"/>
          </p:cNvCxnSpPr>
          <p:nvPr/>
        </p:nvCxnSpPr>
        <p:spPr>
          <a:xfrm>
            <a:off x="5210306" y="2675692"/>
            <a:ext cx="467295" cy="101949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A0665FCD-B934-4DE5-B2E6-EFA672EBD133}"/>
              </a:ext>
            </a:extLst>
          </p:cNvPr>
          <p:cNvSpPr/>
          <p:nvPr/>
        </p:nvSpPr>
        <p:spPr>
          <a:xfrm>
            <a:off x="1331351" y="5395973"/>
            <a:ext cx="172528" cy="1639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3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D945ACB7-5EC4-437F-A0C7-C1C7CED15B70}"/>
              </a:ext>
            </a:extLst>
          </p:cNvPr>
          <p:cNvSpPr/>
          <p:nvPr/>
        </p:nvSpPr>
        <p:spPr>
          <a:xfrm>
            <a:off x="1342849" y="5118974"/>
            <a:ext cx="172528" cy="1639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2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54E7A3F-94CC-484F-B266-E1C6B34835B1}"/>
              </a:ext>
            </a:extLst>
          </p:cNvPr>
          <p:cNvSpPr/>
          <p:nvPr/>
        </p:nvSpPr>
        <p:spPr>
          <a:xfrm>
            <a:off x="5011654" y="4850364"/>
            <a:ext cx="172528" cy="1639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9150DEAF-2CD1-49BB-993D-556977778FD7}"/>
              </a:ext>
            </a:extLst>
          </p:cNvPr>
          <p:cNvSpPr/>
          <p:nvPr/>
        </p:nvSpPr>
        <p:spPr>
          <a:xfrm>
            <a:off x="1934303" y="2947696"/>
            <a:ext cx="172528" cy="1639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1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A7D366A9-D271-4E09-AF4D-AAF0D68530B5}"/>
              </a:ext>
            </a:extLst>
          </p:cNvPr>
          <p:cNvSpPr/>
          <p:nvPr/>
        </p:nvSpPr>
        <p:spPr>
          <a:xfrm>
            <a:off x="2020567" y="2501251"/>
            <a:ext cx="172528" cy="1639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1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D7726BA6-A182-4638-AB14-116A9E784285}"/>
              </a:ext>
            </a:extLst>
          </p:cNvPr>
          <p:cNvSpPr/>
          <p:nvPr/>
        </p:nvSpPr>
        <p:spPr>
          <a:xfrm>
            <a:off x="2459011" y="2231521"/>
            <a:ext cx="172528" cy="1639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1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98DB0FC3-B741-4CB0-8179-8A676EE34D60}"/>
              </a:ext>
            </a:extLst>
          </p:cNvPr>
          <p:cNvSpPr/>
          <p:nvPr/>
        </p:nvSpPr>
        <p:spPr>
          <a:xfrm>
            <a:off x="2255474" y="3256613"/>
            <a:ext cx="172528" cy="1639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1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5CAFB0E5-C2B0-4305-B0F4-94F0985DD91C}"/>
              </a:ext>
            </a:extLst>
          </p:cNvPr>
          <p:cNvSpPr/>
          <p:nvPr/>
        </p:nvSpPr>
        <p:spPr>
          <a:xfrm>
            <a:off x="1331351" y="5650588"/>
            <a:ext cx="172528" cy="1639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4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D6023077-2266-4C05-ACF1-2A4AF6AF3B3D}"/>
              </a:ext>
            </a:extLst>
          </p:cNvPr>
          <p:cNvSpPr/>
          <p:nvPr/>
        </p:nvSpPr>
        <p:spPr>
          <a:xfrm>
            <a:off x="2671203" y="3347590"/>
            <a:ext cx="172528" cy="1639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1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57BC4269-8457-4E27-9E0A-39158016E209}"/>
              </a:ext>
            </a:extLst>
          </p:cNvPr>
          <p:cNvSpPr/>
          <p:nvPr/>
        </p:nvSpPr>
        <p:spPr>
          <a:xfrm>
            <a:off x="2910746" y="2904453"/>
            <a:ext cx="172528" cy="1639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1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093903DE-CF37-4DEA-AEE5-89A480928A11}"/>
              </a:ext>
            </a:extLst>
          </p:cNvPr>
          <p:cNvSpPr/>
          <p:nvPr/>
        </p:nvSpPr>
        <p:spPr>
          <a:xfrm>
            <a:off x="2969583" y="2349764"/>
            <a:ext cx="172528" cy="1639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1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DB9083B0-5F77-4859-8FF8-5378FBEBE682}"/>
              </a:ext>
            </a:extLst>
          </p:cNvPr>
          <p:cNvSpPr txBox="1"/>
          <p:nvPr/>
        </p:nvSpPr>
        <p:spPr>
          <a:xfrm>
            <a:off x="1465498" y="4808407"/>
            <a:ext cx="17796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Linking Suite by WRDS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461A107E-9C3D-48D7-A680-848DB0F07241}"/>
              </a:ext>
            </a:extLst>
          </p:cNvPr>
          <p:cNvSpPr/>
          <p:nvPr/>
        </p:nvSpPr>
        <p:spPr>
          <a:xfrm>
            <a:off x="1342849" y="4853798"/>
            <a:ext cx="172528" cy="1639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1 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E9DD4BC1-798A-43D4-944F-A6F5CA9F38B9}"/>
              </a:ext>
            </a:extLst>
          </p:cNvPr>
          <p:cNvSpPr txBox="1"/>
          <p:nvPr/>
        </p:nvSpPr>
        <p:spPr>
          <a:xfrm>
            <a:off x="1462626" y="5073112"/>
            <a:ext cx="21051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WRDS Research Macros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42021975-E1DC-4418-A8CC-3BF415E8F88C}"/>
              </a:ext>
            </a:extLst>
          </p:cNvPr>
          <p:cNvSpPr txBox="1"/>
          <p:nvPr/>
        </p:nvSpPr>
        <p:spPr>
          <a:xfrm>
            <a:off x="1464174" y="5339424"/>
            <a:ext cx="30043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CRSP/</a:t>
            </a:r>
            <a:r>
              <a:rPr lang="en-US" sz="1200" dirty="0" err="1"/>
              <a:t>Compustat</a:t>
            </a:r>
            <a:r>
              <a:rPr lang="en-US" sz="1200" dirty="0"/>
              <a:t> Merged by CRSP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C05998B8-C6F5-4B87-925B-4A6C2A4CD1A4}"/>
              </a:ext>
            </a:extLst>
          </p:cNvPr>
          <p:cNvSpPr/>
          <p:nvPr/>
        </p:nvSpPr>
        <p:spPr>
          <a:xfrm>
            <a:off x="3649979" y="2589511"/>
            <a:ext cx="172528" cy="1639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2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5A0A3B28-C938-4F19-AE4C-85908A9DD46E}"/>
              </a:ext>
            </a:extLst>
          </p:cNvPr>
          <p:cNvSpPr/>
          <p:nvPr/>
        </p:nvSpPr>
        <p:spPr>
          <a:xfrm>
            <a:off x="3818517" y="2589834"/>
            <a:ext cx="172528" cy="1639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3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889AAE01-D092-4DEE-BB9C-D61DD21C141C}"/>
              </a:ext>
            </a:extLst>
          </p:cNvPr>
          <p:cNvSpPr/>
          <p:nvPr/>
        </p:nvSpPr>
        <p:spPr>
          <a:xfrm>
            <a:off x="5005282" y="5148000"/>
            <a:ext cx="172528" cy="1639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6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1DDC01B2-677A-44BD-B860-AAAC1EB70EC5}"/>
              </a:ext>
            </a:extLst>
          </p:cNvPr>
          <p:cNvSpPr txBox="1"/>
          <p:nvPr/>
        </p:nvSpPr>
        <p:spPr>
          <a:xfrm>
            <a:off x="1462626" y="5613307"/>
            <a:ext cx="3772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MFLINKS by Russ </a:t>
            </a:r>
            <a:r>
              <a:rPr lang="en-US" sz="1200" dirty="0" err="1"/>
              <a:t>Wermers</a:t>
            </a:r>
            <a:r>
              <a:rPr lang="en-US" sz="1200" dirty="0"/>
              <a:t> (UMD) &amp; WRDS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C0D913FB-06AA-4BD5-938E-1641171AE957}"/>
              </a:ext>
            </a:extLst>
          </p:cNvPr>
          <p:cNvSpPr/>
          <p:nvPr/>
        </p:nvSpPr>
        <p:spPr>
          <a:xfrm>
            <a:off x="3477451" y="3775701"/>
            <a:ext cx="172528" cy="1639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4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EF582951-9200-4EAB-A3C9-3B254CC5E501}"/>
              </a:ext>
            </a:extLst>
          </p:cNvPr>
          <p:cNvSpPr/>
          <p:nvPr/>
        </p:nvSpPr>
        <p:spPr>
          <a:xfrm>
            <a:off x="4467701" y="1561880"/>
            <a:ext cx="172528" cy="1639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1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00DED886-053A-4E94-9289-E4D77841D255}"/>
              </a:ext>
            </a:extLst>
          </p:cNvPr>
          <p:cNvSpPr/>
          <p:nvPr/>
        </p:nvSpPr>
        <p:spPr>
          <a:xfrm>
            <a:off x="5347599" y="3114637"/>
            <a:ext cx="172528" cy="1639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1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D48F1B16-A14E-4F26-9CBC-89653789FD8B}"/>
              </a:ext>
            </a:extLst>
          </p:cNvPr>
          <p:cNvSpPr/>
          <p:nvPr/>
        </p:nvSpPr>
        <p:spPr>
          <a:xfrm>
            <a:off x="3121983" y="2502164"/>
            <a:ext cx="172528" cy="1639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1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3100A9F0-5412-4B3B-A6CA-B1C11D46EE0E}"/>
              </a:ext>
            </a:extLst>
          </p:cNvPr>
          <p:cNvSpPr txBox="1"/>
          <p:nvPr/>
        </p:nvSpPr>
        <p:spPr>
          <a:xfrm>
            <a:off x="5174936" y="4799271"/>
            <a:ext cx="3772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Compustat security/</a:t>
            </a:r>
            <a:r>
              <a:rPr lang="en-US" sz="1200" dirty="0" err="1"/>
              <a:t>g_security</a:t>
            </a:r>
            <a:r>
              <a:rPr lang="en-US" sz="1200" dirty="0"/>
              <a:t> table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CFFAFD75-1851-46F4-AFB9-2F637E33D33B}"/>
              </a:ext>
            </a:extLst>
          </p:cNvPr>
          <p:cNvSpPr/>
          <p:nvPr/>
        </p:nvSpPr>
        <p:spPr>
          <a:xfrm>
            <a:off x="4231674" y="2926386"/>
            <a:ext cx="172528" cy="1639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5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2C4B114-67E3-4031-93A0-19397B4F4575}"/>
              </a:ext>
            </a:extLst>
          </p:cNvPr>
          <p:cNvSpPr txBox="1"/>
          <p:nvPr/>
        </p:nvSpPr>
        <p:spPr>
          <a:xfrm>
            <a:off x="5159451" y="5078355"/>
            <a:ext cx="3772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Roberts </a:t>
            </a:r>
            <a:r>
              <a:rPr lang="en-US" sz="1200" dirty="0" err="1"/>
              <a:t>Dealscan-Compustat</a:t>
            </a:r>
            <a:r>
              <a:rPr lang="en-US" sz="1200" dirty="0"/>
              <a:t> Linking Database by</a:t>
            </a:r>
            <a:endParaRPr lang="en-US" sz="1200" b="1" dirty="0"/>
          </a:p>
          <a:p>
            <a:r>
              <a:rPr lang="en-US" sz="1200" dirty="0"/>
              <a:t>Michael R. Roberts  et al.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5F1B722A-8C06-4EBE-8D09-D6A2B6A26C36}"/>
              </a:ext>
            </a:extLst>
          </p:cNvPr>
          <p:cNvSpPr/>
          <p:nvPr/>
        </p:nvSpPr>
        <p:spPr>
          <a:xfrm>
            <a:off x="5499749" y="2267611"/>
            <a:ext cx="172528" cy="1639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6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A67002FE-0217-44E9-A00C-15F72C389E5E}"/>
              </a:ext>
            </a:extLst>
          </p:cNvPr>
          <p:cNvSpPr/>
          <p:nvPr/>
        </p:nvSpPr>
        <p:spPr>
          <a:xfrm>
            <a:off x="5560137" y="2595417"/>
            <a:ext cx="172528" cy="1639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7</a:t>
            </a: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B5050551-0D66-422D-A6C2-7BA76A541567}"/>
              </a:ext>
            </a:extLst>
          </p:cNvPr>
          <p:cNvSpPr/>
          <p:nvPr/>
        </p:nvSpPr>
        <p:spPr>
          <a:xfrm>
            <a:off x="5637773" y="3035361"/>
            <a:ext cx="172528" cy="1639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8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EAB00B10-B048-4AFD-A797-7A5AC8969415}"/>
              </a:ext>
            </a:extLst>
          </p:cNvPr>
          <p:cNvSpPr/>
          <p:nvPr/>
        </p:nvSpPr>
        <p:spPr>
          <a:xfrm>
            <a:off x="5002410" y="5533312"/>
            <a:ext cx="172528" cy="1639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7</a:t>
            </a: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33C45B05-B5C6-4EA2-AD8F-C4C4309C924A}"/>
              </a:ext>
            </a:extLst>
          </p:cNvPr>
          <p:cNvSpPr/>
          <p:nvPr/>
        </p:nvSpPr>
        <p:spPr>
          <a:xfrm>
            <a:off x="5002408" y="5809356"/>
            <a:ext cx="172528" cy="1639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8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653CE8AF-B79F-4E9B-9B52-F1ABB4E7D6FB}"/>
              </a:ext>
            </a:extLst>
          </p:cNvPr>
          <p:cNvSpPr/>
          <p:nvPr/>
        </p:nvSpPr>
        <p:spPr>
          <a:xfrm>
            <a:off x="5157100" y="5491398"/>
            <a:ext cx="35920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/>
              <a:t>DealScan</a:t>
            </a:r>
            <a:r>
              <a:rPr lang="en-US" sz="1200" dirty="0"/>
              <a:t> Lender Link Tables by </a:t>
            </a:r>
            <a:r>
              <a:rPr lang="en-US" sz="1200" dirty="0" err="1"/>
              <a:t>Schwert</a:t>
            </a:r>
            <a:r>
              <a:rPr lang="en-US" sz="1200" dirty="0"/>
              <a:t>, Michael</a:t>
            </a: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F22DDCD3-4548-4096-81D2-DBEF104B59B5}"/>
              </a:ext>
            </a:extLst>
          </p:cNvPr>
          <p:cNvSpPr/>
          <p:nvPr/>
        </p:nvSpPr>
        <p:spPr>
          <a:xfrm>
            <a:off x="5177783" y="5755979"/>
            <a:ext cx="205492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WRDS SEC Analytics Suite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BB808CBF-6775-4D74-9C36-A448C61F7793}"/>
              </a:ext>
            </a:extLst>
          </p:cNvPr>
          <p:cNvSpPr/>
          <p:nvPr/>
        </p:nvSpPr>
        <p:spPr>
          <a:xfrm>
            <a:off x="2174546" y="3425359"/>
            <a:ext cx="172528" cy="1639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2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B43167B5-ECFB-4950-B10B-A1E870F71C47}"/>
              </a:ext>
            </a:extLst>
          </p:cNvPr>
          <p:cNvSpPr/>
          <p:nvPr/>
        </p:nvSpPr>
        <p:spPr>
          <a:xfrm>
            <a:off x="3096772" y="3002950"/>
            <a:ext cx="172528" cy="1639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2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891670BE-4DCC-4C0D-A9F7-9FCBE9766287}"/>
              </a:ext>
            </a:extLst>
          </p:cNvPr>
          <p:cNvSpPr/>
          <p:nvPr/>
        </p:nvSpPr>
        <p:spPr>
          <a:xfrm>
            <a:off x="2458420" y="2407731"/>
            <a:ext cx="172528" cy="1639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2</a:t>
            </a:r>
          </a:p>
        </p:txBody>
      </p:sp>
      <p:sp>
        <p:nvSpPr>
          <p:cNvPr id="144" name="Flowchart: Connector 143">
            <a:extLst>
              <a:ext uri="{FF2B5EF4-FFF2-40B4-BE49-F238E27FC236}">
                <a16:creationId xmlns:a16="http://schemas.microsoft.com/office/drawing/2014/main" id="{26B9DDF1-3CBA-4169-8F60-89D3D99B1651}"/>
              </a:ext>
            </a:extLst>
          </p:cNvPr>
          <p:cNvSpPr/>
          <p:nvPr/>
        </p:nvSpPr>
        <p:spPr>
          <a:xfrm>
            <a:off x="7363355" y="2320289"/>
            <a:ext cx="804549" cy="80467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AAD6775-E427-4BC3-9C19-AA99F03F34F2}"/>
              </a:ext>
            </a:extLst>
          </p:cNvPr>
          <p:cNvSpPr/>
          <p:nvPr/>
        </p:nvSpPr>
        <p:spPr>
          <a:xfrm>
            <a:off x="7370883" y="2451339"/>
            <a:ext cx="8045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Supply Chain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</a:rPr>
              <a:t>With IDs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</a:rPr>
              <a:t>(Compustat Segment)</a:t>
            </a:r>
          </a:p>
        </p:txBody>
      </p:sp>
      <p:sp>
        <p:nvSpPr>
          <p:cNvPr id="176" name="Arc 175">
            <a:extLst>
              <a:ext uri="{FF2B5EF4-FFF2-40B4-BE49-F238E27FC236}">
                <a16:creationId xmlns:a16="http://schemas.microsoft.com/office/drawing/2014/main" id="{06F074C2-069F-4D81-A069-28B4114F8454}"/>
              </a:ext>
            </a:extLst>
          </p:cNvPr>
          <p:cNvSpPr/>
          <p:nvPr/>
        </p:nvSpPr>
        <p:spPr>
          <a:xfrm rot="15415310">
            <a:off x="7486901" y="2182585"/>
            <a:ext cx="453604" cy="396266"/>
          </a:xfrm>
          <a:prstGeom prst="arc">
            <a:avLst>
              <a:gd name="adj1" fmla="val 16200000"/>
              <a:gd name="adj2" fmla="val 6562835"/>
            </a:avLst>
          </a:prstGeom>
          <a:ln w="15875"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39959692-3AF2-47D5-A2B1-0AA51D2EF442}"/>
              </a:ext>
            </a:extLst>
          </p:cNvPr>
          <p:cNvSpPr/>
          <p:nvPr/>
        </p:nvSpPr>
        <p:spPr>
          <a:xfrm>
            <a:off x="7576383" y="2082113"/>
            <a:ext cx="172528" cy="1639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1 </a:t>
            </a:r>
          </a:p>
        </p:txBody>
      </p:sp>
      <p:sp>
        <p:nvSpPr>
          <p:cNvPr id="70" name="Footer Placeholder 2">
            <a:extLst>
              <a:ext uri="{FF2B5EF4-FFF2-40B4-BE49-F238E27FC236}">
                <a16:creationId xmlns:a16="http://schemas.microsoft.com/office/drawing/2014/main" id="{AD6B56A2-5BC8-4331-B07E-B41F8ABF8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15025" y="6512013"/>
            <a:ext cx="3086100" cy="36512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A33B307B-B9F6-4C0D-8A5F-7AF6A4FBA4B8}"/>
              </a:ext>
            </a:extLst>
          </p:cNvPr>
          <p:cNvSpPr/>
          <p:nvPr/>
        </p:nvSpPr>
        <p:spPr>
          <a:xfrm>
            <a:off x="7128553" y="3331465"/>
            <a:ext cx="779062" cy="3692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Company name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0BAAE461-96AB-431E-B2EC-A42A940AA5C3}"/>
              </a:ext>
            </a:extLst>
          </p:cNvPr>
          <p:cNvSpPr/>
          <p:nvPr/>
        </p:nvSpPr>
        <p:spPr>
          <a:xfrm>
            <a:off x="6532859" y="4207877"/>
            <a:ext cx="777240" cy="365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CUSIP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0BEE260-E471-4656-9CF2-7C96A46EC704}"/>
              </a:ext>
            </a:extLst>
          </p:cNvPr>
          <p:cNvCxnSpPr>
            <a:cxnSpLocks/>
            <a:endCxn id="73" idx="1"/>
          </p:cNvCxnSpPr>
          <p:nvPr/>
        </p:nvCxnSpPr>
        <p:spPr>
          <a:xfrm flipV="1">
            <a:off x="6684162" y="3516086"/>
            <a:ext cx="444391" cy="19662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E3A6EA6-2C90-42F5-A910-CB91B44F1916}"/>
              </a:ext>
            </a:extLst>
          </p:cNvPr>
          <p:cNvCxnSpPr>
            <a:cxnSpLocks/>
            <a:endCxn id="75" idx="0"/>
          </p:cNvCxnSpPr>
          <p:nvPr/>
        </p:nvCxnSpPr>
        <p:spPr>
          <a:xfrm>
            <a:off x="6690979" y="3714798"/>
            <a:ext cx="230500" cy="49307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>
            <a:extLst>
              <a:ext uri="{FF2B5EF4-FFF2-40B4-BE49-F238E27FC236}">
                <a16:creationId xmlns:a16="http://schemas.microsoft.com/office/drawing/2014/main" id="{8D6B9A74-31AD-4C05-ACD3-A15204F23828}"/>
              </a:ext>
            </a:extLst>
          </p:cNvPr>
          <p:cNvSpPr/>
          <p:nvPr/>
        </p:nvSpPr>
        <p:spPr>
          <a:xfrm>
            <a:off x="6843261" y="3498749"/>
            <a:ext cx="172528" cy="1639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8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B64F070E-EBDA-4659-A1CF-3D312BF569A1}"/>
              </a:ext>
            </a:extLst>
          </p:cNvPr>
          <p:cNvSpPr/>
          <p:nvPr/>
        </p:nvSpPr>
        <p:spPr>
          <a:xfrm>
            <a:off x="6716268" y="3900804"/>
            <a:ext cx="172528" cy="1639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325014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228601"/>
            <a:ext cx="2895600" cy="7117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2133600"/>
            <a:ext cx="4892077" cy="242202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AA2CCD2-A4DF-462E-A852-A741C972DD87}"/>
              </a:ext>
            </a:extLst>
          </p:cNvPr>
          <p:cNvSpPr/>
          <p:nvPr/>
        </p:nvSpPr>
        <p:spPr>
          <a:xfrm>
            <a:off x="1676400" y="1600200"/>
            <a:ext cx="5638800" cy="609600"/>
          </a:xfrm>
          <a:prstGeom prst="rect">
            <a:avLst/>
          </a:prstGeom>
          <a:solidFill>
            <a:srgbClr val="C609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spc="300" dirty="0"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616587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0CA80-0FAD-4E15-9D70-F394A32AB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872" y="516977"/>
            <a:ext cx="8760255" cy="507831"/>
          </a:xfrm>
        </p:spPr>
        <p:txBody>
          <a:bodyPr/>
          <a:lstStyle/>
          <a:p>
            <a:r>
              <a:rPr lang="en-US" altLang="zh-CN" dirty="0"/>
              <a:t>Typical </a:t>
            </a:r>
            <a:r>
              <a:rPr lang="en-US" dirty="0"/>
              <a:t>Data Structure in Datasets on WRDS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D2DDF-5C0A-45B4-BD36-BCF1F4B28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46663DF-D4E5-47D5-9D80-8809BABCCC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768394"/>
              </p:ext>
            </p:extLst>
          </p:nvPr>
        </p:nvGraphicFramePr>
        <p:xfrm>
          <a:off x="1524000" y="1597525"/>
          <a:ext cx="6096000" cy="1487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365582684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11082837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8794908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98713675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4756539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714021493"/>
                    </a:ext>
                  </a:extLst>
                </a:gridCol>
              </a:tblGrid>
              <a:tr h="28240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Permanent/</a:t>
                      </a:r>
                    </a:p>
                    <a:p>
                      <a:pPr algn="ctr"/>
                      <a:r>
                        <a:rPr lang="en-US" sz="1200" dirty="0"/>
                        <a:t>Primary </a:t>
                      </a:r>
                    </a:p>
                    <a:p>
                      <a:pPr algn="ctr"/>
                      <a:r>
                        <a:rPr lang="en-US" sz="1200" dirty="0"/>
                        <a:t>identifier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Company</a:t>
                      </a:r>
                    </a:p>
                    <a:p>
                      <a:pPr algn="ctr"/>
                      <a:r>
                        <a:rPr lang="en-US" sz="1200" dirty="0"/>
                        <a:t>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Start</a:t>
                      </a:r>
                    </a:p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date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End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date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351854"/>
                  </a:ext>
                </a:extLst>
              </a:tr>
              <a:tr h="282408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617068"/>
                  </a:ext>
                </a:extLst>
              </a:tr>
              <a:tr h="282408"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181400"/>
                  </a:ext>
                </a:extLst>
              </a:tr>
              <a:tr h="282408"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064594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BB7C694C-B917-46FF-A8FB-16B305139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948019"/>
              </p:ext>
            </p:extLst>
          </p:nvPr>
        </p:nvGraphicFramePr>
        <p:xfrm>
          <a:off x="1524000" y="4530861"/>
          <a:ext cx="6096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50635604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70128423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71367516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21078381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9299497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Permanent/</a:t>
                      </a:r>
                    </a:p>
                    <a:p>
                      <a:pPr algn="ctr"/>
                      <a:r>
                        <a:rPr lang="en-US" sz="1200" dirty="0"/>
                        <a:t>Primary </a:t>
                      </a:r>
                    </a:p>
                    <a:p>
                      <a:pPr algn="ctr"/>
                      <a:r>
                        <a:rPr lang="en-US" sz="1200" dirty="0"/>
                        <a:t>identifier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Item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Item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365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9204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4324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1696091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35A00665-D4FA-46FB-95BE-4F620BDBCD33}"/>
              </a:ext>
            </a:extLst>
          </p:cNvPr>
          <p:cNvSpPr txBox="1"/>
          <p:nvPr/>
        </p:nvSpPr>
        <p:spPr>
          <a:xfrm>
            <a:off x="1524000" y="1149702"/>
            <a:ext cx="19287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The identifier table: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983105-4D32-43B4-954E-C6EB03AB1C59}"/>
              </a:ext>
            </a:extLst>
          </p:cNvPr>
          <p:cNvSpPr txBox="1"/>
          <p:nvPr/>
        </p:nvSpPr>
        <p:spPr>
          <a:xfrm>
            <a:off x="1459832" y="4143423"/>
            <a:ext cx="1553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The data table: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CEE493D-5B6D-4EC9-9FF0-6C493A6F2D7F}"/>
              </a:ext>
            </a:extLst>
          </p:cNvPr>
          <p:cNvSpPr txBox="1"/>
          <p:nvPr/>
        </p:nvSpPr>
        <p:spPr>
          <a:xfrm>
            <a:off x="1459832" y="3133713"/>
            <a:ext cx="24705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Example of permanent identifiers:</a:t>
            </a:r>
          </a:p>
          <a:p>
            <a:r>
              <a:rPr lang="en-US" sz="1200" dirty="0"/>
              <a:t>CRSP – PERMCO PERMNO</a:t>
            </a:r>
          </a:p>
          <a:p>
            <a:r>
              <a:rPr lang="en-US" sz="1200" dirty="0" err="1"/>
              <a:t>Compustat</a:t>
            </a:r>
            <a:r>
              <a:rPr lang="en-US" sz="1200" dirty="0"/>
              <a:t> – GVKEY</a:t>
            </a:r>
          </a:p>
          <a:p>
            <a:r>
              <a:rPr lang="en-US" sz="1200" dirty="0"/>
              <a:t>IBES – IBES ticker</a:t>
            </a:r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BCF00400-E600-46C9-94F9-AF0D99F61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15025" y="6512013"/>
            <a:ext cx="3086100" cy="36512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</p:spTree>
    <p:extLst>
      <p:ext uri="{BB962C8B-B14F-4D97-AF65-F5344CB8AC3E}">
        <p14:creationId xmlns:p14="http://schemas.microsoft.com/office/powerpoint/2010/main" val="3784059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4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22586" y="365126"/>
            <a:ext cx="7886700" cy="507831"/>
          </a:xfrm>
        </p:spPr>
        <p:txBody>
          <a:bodyPr/>
          <a:lstStyle/>
          <a:p>
            <a:r>
              <a:rPr lang="en-US" dirty="0"/>
              <a:t>Common Identifier Used for Linking </a:t>
            </a:r>
            <a:r>
              <a:rPr lang="en-US" altLang="zh-CN" dirty="0"/>
              <a:t>- CUSIP</a:t>
            </a:r>
            <a:endParaRPr lang="en-US" dirty="0"/>
          </a:p>
        </p:txBody>
      </p:sp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7DC6EB50-EF17-46A9-B90F-15090799CB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5326430"/>
              </p:ext>
            </p:extLst>
          </p:nvPr>
        </p:nvGraphicFramePr>
        <p:xfrm>
          <a:off x="1011070" y="1669248"/>
          <a:ext cx="7121859" cy="2118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76971">
                  <a:extLst>
                    <a:ext uri="{9D8B030D-6E8A-4147-A177-3AD203B41FA5}">
                      <a16:colId xmlns:a16="http://schemas.microsoft.com/office/drawing/2014/main" val="4185742491"/>
                    </a:ext>
                  </a:extLst>
                </a:gridCol>
                <a:gridCol w="3544888">
                  <a:extLst>
                    <a:ext uri="{9D8B030D-6E8A-4147-A177-3AD203B41FA5}">
                      <a16:colId xmlns:a16="http://schemas.microsoft.com/office/drawing/2014/main" val="9342867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Definition 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CUSIP® identifiers cover a wide range of global financial instruments, including extensive equity and debt issues, derivatives, syndicated loans, hedge funds, and listed options for the US and Canada.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8206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Assigned by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CUSIP Global Services (CGS)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5134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Format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9 characters(CUSIP-9)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8763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Recycled?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9607371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CDA73530-7758-4561-91E8-ACC8A54BD5DC}"/>
              </a:ext>
            </a:extLst>
          </p:cNvPr>
          <p:cNvSpPr/>
          <p:nvPr/>
        </p:nvSpPr>
        <p:spPr>
          <a:xfrm>
            <a:off x="1488555" y="4412514"/>
            <a:ext cx="287080" cy="648586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DE672D1-9834-4F49-B7BF-A53EA545C63B}"/>
              </a:ext>
            </a:extLst>
          </p:cNvPr>
          <p:cNvSpPr/>
          <p:nvPr/>
        </p:nvSpPr>
        <p:spPr>
          <a:xfrm>
            <a:off x="1775635" y="4412514"/>
            <a:ext cx="287080" cy="648586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C36F3EE-BD03-43A8-BB36-2DFC53D8A0CB}"/>
              </a:ext>
            </a:extLst>
          </p:cNvPr>
          <p:cNvSpPr/>
          <p:nvPr/>
        </p:nvSpPr>
        <p:spPr>
          <a:xfrm>
            <a:off x="2062715" y="4412514"/>
            <a:ext cx="287080" cy="648586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88170-5C03-487C-BB18-3B3DC65139E6}"/>
              </a:ext>
            </a:extLst>
          </p:cNvPr>
          <p:cNvSpPr/>
          <p:nvPr/>
        </p:nvSpPr>
        <p:spPr>
          <a:xfrm>
            <a:off x="2349795" y="4412514"/>
            <a:ext cx="287080" cy="648586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8F58F41-0D1E-43AB-A2CF-21E00FDCE3B9}"/>
              </a:ext>
            </a:extLst>
          </p:cNvPr>
          <p:cNvSpPr/>
          <p:nvPr/>
        </p:nvSpPr>
        <p:spPr>
          <a:xfrm>
            <a:off x="2636875" y="4412514"/>
            <a:ext cx="287080" cy="648586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6A82C31-3172-4944-95A9-400ACA96B8DB}"/>
              </a:ext>
            </a:extLst>
          </p:cNvPr>
          <p:cNvSpPr/>
          <p:nvPr/>
        </p:nvSpPr>
        <p:spPr>
          <a:xfrm>
            <a:off x="2923955" y="4412514"/>
            <a:ext cx="287080" cy="648586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685A7AD-1D6A-4969-A3C6-74B0768879AD}"/>
              </a:ext>
            </a:extLst>
          </p:cNvPr>
          <p:cNvSpPr/>
          <p:nvPr/>
        </p:nvSpPr>
        <p:spPr>
          <a:xfrm>
            <a:off x="3354575" y="4405426"/>
            <a:ext cx="287080" cy="648586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A3C696B-3310-4D7E-8D01-D82298DF9C9E}"/>
              </a:ext>
            </a:extLst>
          </p:cNvPr>
          <p:cNvSpPr/>
          <p:nvPr/>
        </p:nvSpPr>
        <p:spPr>
          <a:xfrm>
            <a:off x="3641655" y="4405426"/>
            <a:ext cx="287080" cy="648586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A12B7C1-798E-46E5-83A4-31F87B7C476F}"/>
              </a:ext>
            </a:extLst>
          </p:cNvPr>
          <p:cNvSpPr/>
          <p:nvPr/>
        </p:nvSpPr>
        <p:spPr>
          <a:xfrm>
            <a:off x="4118719" y="4405426"/>
            <a:ext cx="287080" cy="648586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AA81F9D-CA4A-423C-AEC5-15FDB5622D48}"/>
              </a:ext>
            </a:extLst>
          </p:cNvPr>
          <p:cNvSpPr txBox="1"/>
          <p:nvPr/>
        </p:nvSpPr>
        <p:spPr>
          <a:xfrm>
            <a:off x="947272" y="4019105"/>
            <a:ext cx="19030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The structure of a CUSIP</a:t>
            </a:r>
          </a:p>
        </p:txBody>
      </p:sp>
      <p:sp>
        <p:nvSpPr>
          <p:cNvPr id="18" name="Left Brace 17">
            <a:extLst>
              <a:ext uri="{FF2B5EF4-FFF2-40B4-BE49-F238E27FC236}">
                <a16:creationId xmlns:a16="http://schemas.microsoft.com/office/drawing/2014/main" id="{78059B96-8026-44D3-9C8C-B5893EDCABB6}"/>
              </a:ext>
            </a:extLst>
          </p:cNvPr>
          <p:cNvSpPr/>
          <p:nvPr/>
        </p:nvSpPr>
        <p:spPr>
          <a:xfrm rot="5400000" flipH="1">
            <a:off x="2299290" y="4324253"/>
            <a:ext cx="91440" cy="1712911"/>
          </a:xfrm>
          <a:prstGeom prst="leftBrace">
            <a:avLst>
              <a:gd name="adj1" fmla="val 8333"/>
              <a:gd name="adj2" fmla="val 48138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4722856-0EF9-41F2-AC83-7D1865809C24}"/>
              </a:ext>
            </a:extLst>
          </p:cNvPr>
          <p:cNvSpPr txBox="1"/>
          <p:nvPr/>
        </p:nvSpPr>
        <p:spPr>
          <a:xfrm>
            <a:off x="2068031" y="5451567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Issuer</a:t>
            </a:r>
          </a:p>
        </p:txBody>
      </p:sp>
      <p:sp>
        <p:nvSpPr>
          <p:cNvPr id="20" name="Left Brace 19">
            <a:extLst>
              <a:ext uri="{FF2B5EF4-FFF2-40B4-BE49-F238E27FC236}">
                <a16:creationId xmlns:a16="http://schemas.microsoft.com/office/drawing/2014/main" id="{A3034395-C1E0-4183-AE44-9280F2ED3452}"/>
              </a:ext>
            </a:extLst>
          </p:cNvPr>
          <p:cNvSpPr/>
          <p:nvPr/>
        </p:nvSpPr>
        <p:spPr>
          <a:xfrm rot="5400000" flipH="1">
            <a:off x="3594319" y="4873732"/>
            <a:ext cx="91441" cy="594481"/>
          </a:xfrm>
          <a:prstGeom prst="leftBrace">
            <a:avLst>
              <a:gd name="adj1" fmla="val 8333"/>
              <a:gd name="adj2" fmla="val 48138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35731E4-526B-4D32-8B6D-C9B9509AFA06}"/>
              </a:ext>
            </a:extLst>
          </p:cNvPr>
          <p:cNvSpPr txBox="1"/>
          <p:nvPr/>
        </p:nvSpPr>
        <p:spPr>
          <a:xfrm>
            <a:off x="3307049" y="5466632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Issue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EBD7B4F-4B23-4D44-B26F-B3B822C867B2}"/>
              </a:ext>
            </a:extLst>
          </p:cNvPr>
          <p:cNvCxnSpPr>
            <a:stCxn id="16" idx="2"/>
          </p:cNvCxnSpPr>
          <p:nvPr/>
        </p:nvCxnSpPr>
        <p:spPr>
          <a:xfrm>
            <a:off x="4262259" y="5054012"/>
            <a:ext cx="0" cy="36576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FD25F1DA-7F77-472A-936B-9ECEB22068BD}"/>
              </a:ext>
            </a:extLst>
          </p:cNvPr>
          <p:cNvSpPr txBox="1"/>
          <p:nvPr/>
        </p:nvSpPr>
        <p:spPr>
          <a:xfrm>
            <a:off x="3882894" y="5453633"/>
            <a:ext cx="12170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The check digit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4A89DEE-0F39-46AF-A156-A957B103670A}"/>
              </a:ext>
            </a:extLst>
          </p:cNvPr>
          <p:cNvSpPr txBox="1"/>
          <p:nvPr/>
        </p:nvSpPr>
        <p:spPr>
          <a:xfrm>
            <a:off x="4881742" y="4488657"/>
            <a:ext cx="34578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200" dirty="0"/>
              <a:t>New offering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200" dirty="0"/>
              <a:t>Corporate actions (name change, merger, </a:t>
            </a:r>
          </a:p>
          <a:p>
            <a:r>
              <a:rPr lang="en-US" sz="1200" dirty="0"/>
              <a:t>reorganization, chapter 11 or reverse stock split)</a:t>
            </a:r>
          </a:p>
        </p:txBody>
      </p:sp>
    </p:spTree>
    <p:extLst>
      <p:ext uri="{BB962C8B-B14F-4D97-AF65-F5344CB8AC3E}">
        <p14:creationId xmlns:p14="http://schemas.microsoft.com/office/powerpoint/2010/main" val="2220731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22586" y="365126"/>
            <a:ext cx="7886700" cy="507831"/>
          </a:xfrm>
        </p:spPr>
        <p:txBody>
          <a:bodyPr/>
          <a:lstStyle/>
          <a:p>
            <a:r>
              <a:rPr lang="en-US" dirty="0"/>
              <a:t>Common Identifier Used for Linking </a:t>
            </a:r>
            <a:r>
              <a:rPr lang="en-US" altLang="zh-CN" dirty="0"/>
              <a:t>- SEDOL</a:t>
            </a:r>
            <a:endParaRPr lang="en-US" dirty="0"/>
          </a:p>
        </p:txBody>
      </p:sp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D4E6F055-DAC3-496D-A63B-6D04E88A2B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8429488"/>
              </p:ext>
            </p:extLst>
          </p:nvPr>
        </p:nvGraphicFramePr>
        <p:xfrm>
          <a:off x="1011070" y="1224280"/>
          <a:ext cx="7121859" cy="202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76971">
                  <a:extLst>
                    <a:ext uri="{9D8B030D-6E8A-4147-A177-3AD203B41FA5}">
                      <a16:colId xmlns:a16="http://schemas.microsoft.com/office/drawing/2014/main" val="4185742491"/>
                    </a:ext>
                  </a:extLst>
                </a:gridCol>
                <a:gridCol w="3544888">
                  <a:extLst>
                    <a:ext uri="{9D8B030D-6E8A-4147-A177-3AD203B41FA5}">
                      <a16:colId xmlns:a16="http://schemas.microsoft.com/office/drawing/2014/main" val="9342867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Definition 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The stock exchange daily official list (SEDOL) is a seven-character unique, market-level, global security identification code with the coverage of all asset classes.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8206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Assigned by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The London Stock Exchange Group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6676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Format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7-character (a six-alphanumeric code + a trailing check digit)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8763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Recycled?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960737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7124D47-DE5E-46F9-AF05-FA94C55069C0}"/>
              </a:ext>
            </a:extLst>
          </p:cNvPr>
          <p:cNvSpPr txBox="1"/>
          <p:nvPr/>
        </p:nvSpPr>
        <p:spPr>
          <a:xfrm>
            <a:off x="862641" y="3670837"/>
            <a:ext cx="7773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Note</a:t>
            </a:r>
            <a:r>
              <a:rPr lang="zh-CN" altLang="en-US" sz="1200" dirty="0"/>
              <a:t>：</a:t>
            </a:r>
            <a:endParaRPr lang="en-US" altLang="zh-CN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dirty="0"/>
              <a:t>SEDOL codes are allocated sequentially and with no inherent meaning for each market an instrument is traded on</a:t>
            </a:r>
            <a:r>
              <a:rPr lang="en-US" altLang="zh-CN" sz="1200"/>
              <a:t>. </a:t>
            </a:r>
            <a:endParaRPr lang="en-US" altLang="zh-CN" sz="1200" dirty="0"/>
          </a:p>
          <a:p>
            <a:endParaRPr lang="en-US" altLang="zh-CN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SEDOL Allocation Guidelines </a:t>
            </a:r>
            <a:r>
              <a:rPr lang="en-US" sz="1200" dirty="0"/>
              <a:t>(</a:t>
            </a:r>
            <a:r>
              <a:rPr lang="en-US" sz="1200" dirty="0">
                <a:solidFill>
                  <a:schemeClr val="tx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https://www.londonstockexchange.com/products-and-services/reference-data/sedol-master-file/sedol-allocation-guidelines.pdf</a:t>
            </a:r>
            <a:r>
              <a:rPr lang="en-US" sz="1200" dirty="0"/>
              <a:t>)</a:t>
            </a:r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F2936E5F-37E6-404E-8858-75D83B3411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908195"/>
              </p:ext>
            </p:extLst>
          </p:nvPr>
        </p:nvGraphicFramePr>
        <p:xfrm>
          <a:off x="862641" y="5464170"/>
          <a:ext cx="7522235" cy="641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4605">
                  <a:extLst>
                    <a:ext uri="{9D8B030D-6E8A-4147-A177-3AD203B41FA5}">
                      <a16:colId xmlns:a16="http://schemas.microsoft.com/office/drawing/2014/main" val="968738959"/>
                    </a:ext>
                  </a:extLst>
                </a:gridCol>
                <a:gridCol w="1074605">
                  <a:extLst>
                    <a:ext uri="{9D8B030D-6E8A-4147-A177-3AD203B41FA5}">
                      <a16:colId xmlns:a16="http://schemas.microsoft.com/office/drawing/2014/main" val="264707987"/>
                    </a:ext>
                  </a:extLst>
                </a:gridCol>
                <a:gridCol w="1074605">
                  <a:extLst>
                    <a:ext uri="{9D8B030D-6E8A-4147-A177-3AD203B41FA5}">
                      <a16:colId xmlns:a16="http://schemas.microsoft.com/office/drawing/2014/main" val="1189963241"/>
                    </a:ext>
                  </a:extLst>
                </a:gridCol>
                <a:gridCol w="1074605">
                  <a:extLst>
                    <a:ext uri="{9D8B030D-6E8A-4147-A177-3AD203B41FA5}">
                      <a16:colId xmlns:a16="http://schemas.microsoft.com/office/drawing/2014/main" val="1689586898"/>
                    </a:ext>
                  </a:extLst>
                </a:gridCol>
                <a:gridCol w="1074605">
                  <a:extLst>
                    <a:ext uri="{9D8B030D-6E8A-4147-A177-3AD203B41FA5}">
                      <a16:colId xmlns:a16="http://schemas.microsoft.com/office/drawing/2014/main" val="2055453067"/>
                    </a:ext>
                  </a:extLst>
                </a:gridCol>
                <a:gridCol w="1074605">
                  <a:extLst>
                    <a:ext uri="{9D8B030D-6E8A-4147-A177-3AD203B41FA5}">
                      <a16:colId xmlns:a16="http://schemas.microsoft.com/office/drawing/2014/main" val="908327059"/>
                    </a:ext>
                  </a:extLst>
                </a:gridCol>
                <a:gridCol w="1074605">
                  <a:extLst>
                    <a:ext uri="{9D8B030D-6E8A-4147-A177-3AD203B41FA5}">
                      <a16:colId xmlns:a16="http://schemas.microsoft.com/office/drawing/2014/main" val="1638770144"/>
                    </a:ext>
                  </a:extLst>
                </a:gridCol>
              </a:tblGrid>
              <a:tr h="262323"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London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HK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Bermuda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Euronext </a:t>
                      </a:r>
                    </a:p>
                    <a:p>
                      <a:pPr algn="ctr"/>
                      <a:r>
                        <a:rPr lang="en-US" sz="1000" dirty="0"/>
                        <a:t>Paris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Frankfurt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OTC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9946991"/>
                  </a:ext>
                </a:extLst>
              </a:tr>
              <a:tr h="245508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SEDOL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0540528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6158163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2367543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4097279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5722592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B00JZT0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0324012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45D67594-7A75-4564-9B85-CBC1BFAC6DA3}"/>
              </a:ext>
            </a:extLst>
          </p:cNvPr>
          <p:cNvSpPr txBox="1"/>
          <p:nvPr/>
        </p:nvSpPr>
        <p:spPr>
          <a:xfrm>
            <a:off x="862641" y="5089274"/>
            <a:ext cx="4628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 example: HSBC Holdings Plc (ISIN: GB0005405286)</a:t>
            </a:r>
          </a:p>
        </p:txBody>
      </p:sp>
    </p:spTree>
    <p:extLst>
      <p:ext uri="{BB962C8B-B14F-4D97-AF65-F5344CB8AC3E}">
        <p14:creationId xmlns:p14="http://schemas.microsoft.com/office/powerpoint/2010/main" val="1233615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6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22586" y="365126"/>
            <a:ext cx="7886700" cy="507831"/>
          </a:xfrm>
        </p:spPr>
        <p:txBody>
          <a:bodyPr/>
          <a:lstStyle/>
          <a:p>
            <a:r>
              <a:rPr lang="en-US" dirty="0"/>
              <a:t>Common Identifier Used for Linking </a:t>
            </a:r>
            <a:r>
              <a:rPr lang="en-US" altLang="zh-CN" dirty="0"/>
              <a:t>- ISIN</a:t>
            </a:r>
            <a:endParaRPr lang="en-US" dirty="0"/>
          </a:p>
        </p:txBody>
      </p:sp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D4E6F055-DAC3-496D-A63B-6D04E88A2B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895875"/>
              </p:ext>
            </p:extLst>
          </p:nvPr>
        </p:nvGraphicFramePr>
        <p:xfrm>
          <a:off x="1011070" y="1112508"/>
          <a:ext cx="7121859" cy="2291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76971">
                  <a:extLst>
                    <a:ext uri="{9D8B030D-6E8A-4147-A177-3AD203B41FA5}">
                      <a16:colId xmlns:a16="http://schemas.microsoft.com/office/drawing/2014/main" val="4185742491"/>
                    </a:ext>
                  </a:extLst>
                </a:gridCol>
                <a:gridCol w="3544888">
                  <a:extLst>
                    <a:ext uri="{9D8B030D-6E8A-4147-A177-3AD203B41FA5}">
                      <a16:colId xmlns:a16="http://schemas.microsoft.com/office/drawing/2014/main" val="9342867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Definition 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An International Securities Identification Number uniquely identifies a security.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8206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Assigned by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The middle nine characters of the ISIN is administered by the relevant National Numbering Agency (NNA) in each country.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6439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Format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12-character alphanumeric code, first 2 characters for the issuing country +  9 alpha-numeric characters identifies the security</a:t>
                      </a:r>
                      <a:r>
                        <a:rPr lang="en-US" altLang="zh-CN" sz="1200" baseline="30000" dirty="0"/>
                        <a:t>1</a:t>
                      </a:r>
                      <a:r>
                        <a:rPr lang="en-US" sz="1200" dirty="0"/>
                        <a:t> + 1 numerical check digit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8763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Recycled?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9607371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21FF397D-A7C0-4314-B635-88A14A55A1CD}"/>
              </a:ext>
            </a:extLst>
          </p:cNvPr>
          <p:cNvSpPr/>
          <p:nvPr/>
        </p:nvSpPr>
        <p:spPr>
          <a:xfrm>
            <a:off x="811678" y="5283948"/>
            <a:ext cx="72982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Tx/>
              <a:buAutoNum type="arabicPeriod"/>
            </a:pPr>
            <a:r>
              <a:rPr lang="en-US" altLang="zh-CN" sz="1200" dirty="0"/>
              <a:t>CUSIP is used as the n</a:t>
            </a:r>
            <a:r>
              <a:rPr lang="en-US" sz="1200" dirty="0"/>
              <a:t>ational securities ID </a:t>
            </a:r>
            <a:r>
              <a:rPr lang="en-US" altLang="zh-CN" sz="1200" dirty="0"/>
              <a:t>for US and Canadian ISINs. </a:t>
            </a:r>
            <a:r>
              <a:rPr lang="en-US" sz="1200" dirty="0"/>
              <a:t>For </a:t>
            </a:r>
            <a:r>
              <a:rPr lang="en-US" sz="1200" dirty="0" err="1"/>
              <a:t>eg.</a:t>
            </a:r>
            <a:r>
              <a:rPr lang="en-US" sz="1200" dirty="0"/>
              <a:t>, The CUSIP for IBM is </a:t>
            </a:r>
            <a:r>
              <a:rPr lang="en-US" sz="1200" dirty="0">
                <a:solidFill>
                  <a:srgbClr val="C00000"/>
                </a:solidFill>
              </a:rPr>
              <a:t>459200101</a:t>
            </a:r>
            <a:r>
              <a:rPr lang="en-US" sz="1200" dirty="0"/>
              <a:t>, its ISIN is US</a:t>
            </a:r>
            <a:r>
              <a:rPr lang="en-US" sz="1200" dirty="0">
                <a:solidFill>
                  <a:srgbClr val="C00000"/>
                </a:solidFill>
              </a:rPr>
              <a:t>459200101</a:t>
            </a:r>
            <a:r>
              <a:rPr lang="en-US" sz="1200" dirty="0"/>
              <a:t>4; For UK, SEDOL is part of the national securities ID. For </a:t>
            </a:r>
            <a:r>
              <a:rPr lang="en-US" sz="1200" dirty="0" err="1"/>
              <a:t>eg.</a:t>
            </a:r>
            <a:r>
              <a:rPr lang="en-US" sz="1200" dirty="0"/>
              <a:t>, the SEDOL for BP PLC is </a:t>
            </a:r>
            <a:r>
              <a:rPr lang="en-US" sz="1200" dirty="0">
                <a:solidFill>
                  <a:schemeClr val="accent2"/>
                </a:solidFill>
              </a:rPr>
              <a:t>0798059, </a:t>
            </a:r>
            <a:r>
              <a:rPr lang="en-US" sz="1200" dirty="0"/>
              <a:t>its ISIN is GB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</a:rPr>
              <a:t>00</a:t>
            </a:r>
            <a:r>
              <a:rPr lang="en-US" sz="1200" dirty="0">
                <a:solidFill>
                  <a:schemeClr val="accent2"/>
                </a:solidFill>
              </a:rPr>
              <a:t>0798059</a:t>
            </a:r>
            <a:r>
              <a:rPr lang="en-US" sz="1200" dirty="0"/>
              <a:t>1.</a:t>
            </a:r>
          </a:p>
          <a:p>
            <a:endParaRPr lang="en-US" sz="1200" dirty="0"/>
          </a:p>
          <a:p>
            <a:r>
              <a:rPr lang="en-US" sz="1200" dirty="0"/>
              <a:t>2. ISO 3166-1 alpha-2 code for the issuing country.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9CBCFF-8516-40A2-8F1A-5FA03FF4A765}"/>
              </a:ext>
            </a:extLst>
          </p:cNvPr>
          <p:cNvSpPr/>
          <p:nvPr/>
        </p:nvSpPr>
        <p:spPr>
          <a:xfrm>
            <a:off x="2764779" y="3950481"/>
            <a:ext cx="287080" cy="648586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5C4D8B-11D0-461C-A878-1CCFF09BFFCE}"/>
              </a:ext>
            </a:extLst>
          </p:cNvPr>
          <p:cNvSpPr/>
          <p:nvPr/>
        </p:nvSpPr>
        <p:spPr>
          <a:xfrm>
            <a:off x="3051859" y="3950481"/>
            <a:ext cx="287080" cy="648586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2AF95C3-C6D5-4A9D-BBC9-4AA897F18D20}"/>
              </a:ext>
            </a:extLst>
          </p:cNvPr>
          <p:cNvSpPr/>
          <p:nvPr/>
        </p:nvSpPr>
        <p:spPr>
          <a:xfrm>
            <a:off x="3338939" y="3950481"/>
            <a:ext cx="287080" cy="648586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9D1CB0E-6B9A-4DA4-8A90-265C1EACA31A}"/>
              </a:ext>
            </a:extLst>
          </p:cNvPr>
          <p:cNvSpPr/>
          <p:nvPr/>
        </p:nvSpPr>
        <p:spPr>
          <a:xfrm>
            <a:off x="3626019" y="3950481"/>
            <a:ext cx="287080" cy="648586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E151525-ADE7-4312-AB4C-07C8BD14A785}"/>
              </a:ext>
            </a:extLst>
          </p:cNvPr>
          <p:cNvSpPr/>
          <p:nvPr/>
        </p:nvSpPr>
        <p:spPr>
          <a:xfrm>
            <a:off x="3913099" y="3950481"/>
            <a:ext cx="287080" cy="648586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34AC85A-EE77-4984-9EE1-5A8A9FAA96C7}"/>
              </a:ext>
            </a:extLst>
          </p:cNvPr>
          <p:cNvSpPr/>
          <p:nvPr/>
        </p:nvSpPr>
        <p:spPr>
          <a:xfrm>
            <a:off x="4200179" y="3950481"/>
            <a:ext cx="287080" cy="648586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797AA3B-82B1-419A-872E-021DE9B83F2B}"/>
              </a:ext>
            </a:extLst>
          </p:cNvPr>
          <p:cNvSpPr/>
          <p:nvPr/>
        </p:nvSpPr>
        <p:spPr>
          <a:xfrm>
            <a:off x="4484156" y="3952019"/>
            <a:ext cx="287080" cy="648586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9D5F8D9-4265-4203-A294-B2A59D0DE361}"/>
              </a:ext>
            </a:extLst>
          </p:cNvPr>
          <p:cNvSpPr/>
          <p:nvPr/>
        </p:nvSpPr>
        <p:spPr>
          <a:xfrm>
            <a:off x="4771233" y="3952019"/>
            <a:ext cx="287080" cy="648586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F771D52-FFF3-468E-A3E3-AB7881C33FA0}"/>
              </a:ext>
            </a:extLst>
          </p:cNvPr>
          <p:cNvSpPr/>
          <p:nvPr/>
        </p:nvSpPr>
        <p:spPr>
          <a:xfrm>
            <a:off x="5723148" y="3943393"/>
            <a:ext cx="287080" cy="648586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1BD2EF1-FC51-4C22-8FCA-CFEF3468ED2E}"/>
              </a:ext>
            </a:extLst>
          </p:cNvPr>
          <p:cNvSpPr txBox="1"/>
          <p:nvPr/>
        </p:nvSpPr>
        <p:spPr>
          <a:xfrm>
            <a:off x="955898" y="3557072"/>
            <a:ext cx="17331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The structure of a ISIN</a:t>
            </a:r>
          </a:p>
        </p:txBody>
      </p:sp>
      <p:sp>
        <p:nvSpPr>
          <p:cNvPr id="19" name="Left Brace 18">
            <a:extLst>
              <a:ext uri="{FF2B5EF4-FFF2-40B4-BE49-F238E27FC236}">
                <a16:creationId xmlns:a16="http://schemas.microsoft.com/office/drawing/2014/main" id="{06CFEC4B-2C13-4B5D-A880-FAE2F29BC4CE}"/>
              </a:ext>
            </a:extLst>
          </p:cNvPr>
          <p:cNvSpPr/>
          <p:nvPr/>
        </p:nvSpPr>
        <p:spPr>
          <a:xfrm rot="5400000" flipH="1">
            <a:off x="4003706" y="3438673"/>
            <a:ext cx="91440" cy="2569297"/>
          </a:xfrm>
          <a:prstGeom prst="leftBrace">
            <a:avLst>
              <a:gd name="adj1" fmla="val 8333"/>
              <a:gd name="adj2" fmla="val 48138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6BD05D5-39BE-4B07-97A1-AFFCF46AAD12}"/>
              </a:ext>
            </a:extLst>
          </p:cNvPr>
          <p:cNvSpPr txBox="1"/>
          <p:nvPr/>
        </p:nvSpPr>
        <p:spPr>
          <a:xfrm>
            <a:off x="3195399" y="4905928"/>
            <a:ext cx="1659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National Securities ID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C0CFA88-144E-4587-BE61-7F57C7359A09}"/>
              </a:ext>
            </a:extLst>
          </p:cNvPr>
          <p:cNvCxnSpPr>
            <a:cxnSpLocks/>
            <a:stCxn id="17" idx="2"/>
          </p:cNvCxnSpPr>
          <p:nvPr/>
        </p:nvCxnSpPr>
        <p:spPr>
          <a:xfrm>
            <a:off x="5866688" y="4591979"/>
            <a:ext cx="0" cy="304735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C45D08E-613A-45AE-B92F-FEA46149D272}"/>
              </a:ext>
            </a:extLst>
          </p:cNvPr>
          <p:cNvSpPr txBox="1"/>
          <p:nvPr/>
        </p:nvSpPr>
        <p:spPr>
          <a:xfrm>
            <a:off x="5513200" y="4896714"/>
            <a:ext cx="12170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The check digit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33EE475-F90C-4E4A-BC36-A069BC28EC05}"/>
              </a:ext>
            </a:extLst>
          </p:cNvPr>
          <p:cNvSpPr/>
          <p:nvPr/>
        </p:nvSpPr>
        <p:spPr>
          <a:xfrm>
            <a:off x="1800795" y="3957776"/>
            <a:ext cx="287080" cy="648586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85BC1CD-546F-46C0-BDAA-6495E0A46064}"/>
              </a:ext>
            </a:extLst>
          </p:cNvPr>
          <p:cNvSpPr/>
          <p:nvPr/>
        </p:nvSpPr>
        <p:spPr>
          <a:xfrm>
            <a:off x="2087875" y="3957776"/>
            <a:ext cx="287080" cy="648586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Left Brace 26">
            <a:extLst>
              <a:ext uri="{FF2B5EF4-FFF2-40B4-BE49-F238E27FC236}">
                <a16:creationId xmlns:a16="http://schemas.microsoft.com/office/drawing/2014/main" id="{C0FF8026-3665-436A-9CAA-4DD93E0E2A84}"/>
              </a:ext>
            </a:extLst>
          </p:cNvPr>
          <p:cNvSpPr/>
          <p:nvPr/>
        </p:nvSpPr>
        <p:spPr>
          <a:xfrm rot="5400000" flipH="1">
            <a:off x="2010788" y="4447288"/>
            <a:ext cx="133852" cy="594481"/>
          </a:xfrm>
          <a:prstGeom prst="leftBrace">
            <a:avLst>
              <a:gd name="adj1" fmla="val 8333"/>
              <a:gd name="adj2" fmla="val 48138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4F66756-EB8B-4EC0-97FD-1F941029C7F6}"/>
              </a:ext>
            </a:extLst>
          </p:cNvPr>
          <p:cNvSpPr txBox="1"/>
          <p:nvPr/>
        </p:nvSpPr>
        <p:spPr>
          <a:xfrm>
            <a:off x="1477552" y="4896714"/>
            <a:ext cx="11544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Country code</a:t>
            </a:r>
            <a:r>
              <a:rPr lang="en-US" sz="1200" baseline="30000" dirty="0"/>
              <a:t>2</a:t>
            </a:r>
            <a:endParaRPr lang="en-US" sz="12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77EB376-165A-4709-B6B6-5E61F2331E9C}"/>
              </a:ext>
            </a:extLst>
          </p:cNvPr>
          <p:cNvSpPr/>
          <p:nvPr/>
        </p:nvSpPr>
        <p:spPr>
          <a:xfrm>
            <a:off x="5047012" y="3957249"/>
            <a:ext cx="287080" cy="648586"/>
          </a:xfrm>
          <a:prstGeom prst="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381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43725" y="6138379"/>
            <a:ext cx="2057400" cy="365125"/>
          </a:xfrm>
        </p:spPr>
        <p:txBody>
          <a:bodyPr/>
          <a:lstStyle/>
          <a:p>
            <a:fld id="{68EE525B-90CE-4B14-91B6-1BFA233CFAA5}" type="slidenum">
              <a:rPr lang="en-US" smtClean="0"/>
              <a:t>7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22586" y="365126"/>
            <a:ext cx="7886700" cy="507831"/>
          </a:xfrm>
        </p:spPr>
        <p:txBody>
          <a:bodyPr/>
          <a:lstStyle/>
          <a:p>
            <a:r>
              <a:rPr lang="en-US" dirty="0"/>
              <a:t>Common Identifier Used for Linking </a:t>
            </a:r>
            <a:r>
              <a:rPr lang="en-US" altLang="zh-CN" dirty="0"/>
              <a:t>- Ticker</a:t>
            </a:r>
            <a:endParaRPr lang="en-US" dirty="0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CB9F661F-8920-4B58-974E-E2B4AED6E9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978621"/>
              </p:ext>
            </p:extLst>
          </p:nvPr>
        </p:nvGraphicFramePr>
        <p:xfrm>
          <a:off x="1065519" y="3498750"/>
          <a:ext cx="606287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2574">
                  <a:extLst>
                    <a:ext uri="{9D8B030D-6E8A-4147-A177-3AD203B41FA5}">
                      <a16:colId xmlns:a16="http://schemas.microsoft.com/office/drawing/2014/main" val="915927744"/>
                    </a:ext>
                  </a:extLst>
                </a:gridCol>
                <a:gridCol w="1212574">
                  <a:extLst>
                    <a:ext uri="{9D8B030D-6E8A-4147-A177-3AD203B41FA5}">
                      <a16:colId xmlns:a16="http://schemas.microsoft.com/office/drawing/2014/main" val="1532144571"/>
                    </a:ext>
                  </a:extLst>
                </a:gridCol>
                <a:gridCol w="1212574">
                  <a:extLst>
                    <a:ext uri="{9D8B030D-6E8A-4147-A177-3AD203B41FA5}">
                      <a16:colId xmlns:a16="http://schemas.microsoft.com/office/drawing/2014/main" val="1640408534"/>
                    </a:ext>
                  </a:extLst>
                </a:gridCol>
                <a:gridCol w="1212574">
                  <a:extLst>
                    <a:ext uri="{9D8B030D-6E8A-4147-A177-3AD203B41FA5}">
                      <a16:colId xmlns:a16="http://schemas.microsoft.com/office/drawing/2014/main" val="899082307"/>
                    </a:ext>
                  </a:extLst>
                </a:gridCol>
                <a:gridCol w="1212574">
                  <a:extLst>
                    <a:ext uri="{9D8B030D-6E8A-4147-A177-3AD203B41FA5}">
                      <a16:colId xmlns:a16="http://schemas.microsoft.com/office/drawing/2014/main" val="490298637"/>
                    </a:ext>
                  </a:extLst>
                </a:gridCol>
              </a:tblGrid>
              <a:tr h="21226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Ticker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Start 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End 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Exchange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Company name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4332116"/>
                  </a:ext>
                </a:extLst>
              </a:tr>
              <a:tr h="212261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Ticker: 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2000/09/12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2006/08/03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NYSE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VIVENDI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3925501"/>
                  </a:ext>
                </a:extLst>
              </a:tr>
              <a:tr h="21226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2008/03/19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2019/12/31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NYSE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VISA INC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3020074"/>
                  </a:ext>
                </a:extLst>
              </a:tr>
            </a:tbl>
          </a:graphicData>
        </a:graphic>
      </p:graphicFrame>
      <p:graphicFrame>
        <p:nvGraphicFramePr>
          <p:cNvPr id="11" name="Table 6">
            <a:extLst>
              <a:ext uri="{FF2B5EF4-FFF2-40B4-BE49-F238E27FC236}">
                <a16:creationId xmlns:a16="http://schemas.microsoft.com/office/drawing/2014/main" id="{0D3D66DF-422F-4767-A55C-BE68738918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7258313"/>
              </p:ext>
            </p:extLst>
          </p:nvPr>
        </p:nvGraphicFramePr>
        <p:xfrm>
          <a:off x="1032389" y="1054225"/>
          <a:ext cx="7121859" cy="1752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76971">
                  <a:extLst>
                    <a:ext uri="{9D8B030D-6E8A-4147-A177-3AD203B41FA5}">
                      <a16:colId xmlns:a16="http://schemas.microsoft.com/office/drawing/2014/main" val="4185742491"/>
                    </a:ext>
                  </a:extLst>
                </a:gridCol>
                <a:gridCol w="3544888">
                  <a:extLst>
                    <a:ext uri="{9D8B030D-6E8A-4147-A177-3AD203B41FA5}">
                      <a16:colId xmlns:a16="http://schemas.microsoft.com/office/drawing/2014/main" val="9342867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Definition 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An abbreviation used to uniquely identify publicly traded shares of a particular stock on a particular stock market</a:t>
                      </a:r>
                      <a:r>
                        <a:rPr lang="en-US" sz="1200" baseline="30000" dirty="0"/>
                        <a:t>1</a:t>
                      </a:r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8206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Assigned by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The stock exchange a security is traded 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4203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Format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Alphanumeric code of various lengths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8763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Recycled?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9607371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3246DFEB-DEB2-4641-B2EF-86F634BA0F05}"/>
              </a:ext>
            </a:extLst>
          </p:cNvPr>
          <p:cNvSpPr txBox="1"/>
          <p:nvPr/>
        </p:nvSpPr>
        <p:spPr>
          <a:xfrm>
            <a:off x="1032389" y="3148453"/>
            <a:ext cx="19603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Tickers are recycled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94F3803-A65A-4D1F-834F-2746D0724372}"/>
              </a:ext>
            </a:extLst>
          </p:cNvPr>
          <p:cNvSpPr txBox="1"/>
          <p:nvPr/>
        </p:nvSpPr>
        <p:spPr>
          <a:xfrm>
            <a:off x="942182" y="6205922"/>
            <a:ext cx="65158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1. If used for international data, need to check exchange information besides date.</a:t>
            </a:r>
          </a:p>
        </p:txBody>
      </p: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FDB5C1A6-380E-4D54-A03E-F072A5170C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750747"/>
              </p:ext>
            </p:extLst>
          </p:nvPr>
        </p:nvGraphicFramePr>
        <p:xfrm>
          <a:off x="1032389" y="5078014"/>
          <a:ext cx="609600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418438168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15336011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03109455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28253327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4184660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Company 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CUSIP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Exchange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Ticker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989537"/>
                  </a:ext>
                </a:extLst>
              </a:tr>
              <a:tr h="18542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Alphabet Inc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20191231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02079K10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NASDAQ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GOOG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579119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02079K30 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GOOGL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70824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44D0E796-4271-4CFB-A037-AC59E051C08F}"/>
              </a:ext>
            </a:extLst>
          </p:cNvPr>
          <p:cNvSpPr txBox="1"/>
          <p:nvPr/>
        </p:nvSpPr>
        <p:spPr>
          <a:xfrm>
            <a:off x="942182" y="4801015"/>
            <a:ext cx="22333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One company has two issues:</a:t>
            </a:r>
          </a:p>
        </p:txBody>
      </p:sp>
    </p:spTree>
    <p:extLst>
      <p:ext uri="{BB962C8B-B14F-4D97-AF65-F5344CB8AC3E}">
        <p14:creationId xmlns:p14="http://schemas.microsoft.com/office/powerpoint/2010/main" val="2067580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43725" y="6138379"/>
            <a:ext cx="2057400" cy="365125"/>
          </a:xfrm>
        </p:spPr>
        <p:txBody>
          <a:bodyPr/>
          <a:lstStyle/>
          <a:p>
            <a:fld id="{68EE525B-90CE-4B14-91B6-1BFA233CFAA5}" type="slidenum">
              <a:rPr lang="en-US" smtClean="0"/>
              <a:t>8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22586" y="365126"/>
            <a:ext cx="7886700" cy="507831"/>
          </a:xfrm>
        </p:spPr>
        <p:txBody>
          <a:bodyPr/>
          <a:lstStyle/>
          <a:p>
            <a:r>
              <a:rPr lang="en-US" dirty="0"/>
              <a:t>Common Identifier Used for Linking </a:t>
            </a:r>
            <a:r>
              <a:rPr lang="en-US" altLang="zh-CN" dirty="0"/>
              <a:t>- CIK</a:t>
            </a:r>
            <a:endParaRPr lang="en-US" dirty="0"/>
          </a:p>
        </p:txBody>
      </p:sp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1ACE18B1-5F9F-4072-BA3E-7197E3FDDB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8798806"/>
              </p:ext>
            </p:extLst>
          </p:nvPr>
        </p:nvGraphicFramePr>
        <p:xfrm>
          <a:off x="745958" y="1893837"/>
          <a:ext cx="7716253" cy="20855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5507">
                  <a:extLst>
                    <a:ext uri="{9D8B030D-6E8A-4147-A177-3AD203B41FA5}">
                      <a16:colId xmlns:a16="http://schemas.microsoft.com/office/drawing/2014/main" val="4185742491"/>
                    </a:ext>
                  </a:extLst>
                </a:gridCol>
                <a:gridCol w="3840746">
                  <a:extLst>
                    <a:ext uri="{9D8B030D-6E8A-4147-A177-3AD203B41FA5}">
                      <a16:colId xmlns:a16="http://schemas.microsoft.com/office/drawing/2014/main" val="934286733"/>
                    </a:ext>
                  </a:extLst>
                </a:gridCol>
              </a:tblGrid>
              <a:tr h="99296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Definition 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The Central Index Key (CIK) is used on the SEC's computer systems to identify corporations and individual people who have filed disclosure with the SEC.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206965"/>
                  </a:ext>
                </a:extLst>
              </a:tr>
              <a:tr h="36107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Assigned by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The United States Securities and Exchange Commission (SEC)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275624"/>
                  </a:ext>
                </a:extLst>
              </a:tr>
              <a:tr h="36107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Format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 digit number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8763948"/>
                  </a:ext>
                </a:extLst>
              </a:tr>
              <a:tr h="27080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Recycled?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9607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7899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Wharton Research Data Services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E525B-90CE-4B14-91B6-1BFA233CFAA5}" type="slidenum">
              <a:rPr lang="en-US" smtClean="0"/>
              <a:t>9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22586" y="365126"/>
            <a:ext cx="7886700" cy="923330"/>
          </a:xfrm>
        </p:spPr>
        <p:txBody>
          <a:bodyPr/>
          <a:lstStyle/>
          <a:p>
            <a:r>
              <a:rPr lang="en-US" dirty="0"/>
              <a:t>Common Identifier Used for Linking </a:t>
            </a:r>
            <a:r>
              <a:rPr lang="en-US" altLang="zh-CN" dirty="0"/>
              <a:t>– Company Names</a:t>
            </a:r>
            <a:endParaRPr lang="en-US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CD8089E8-3DB0-4897-89F3-DE5FCFC587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067052"/>
              </p:ext>
            </p:extLst>
          </p:nvPr>
        </p:nvGraphicFramePr>
        <p:xfrm>
          <a:off x="679513" y="1954958"/>
          <a:ext cx="7784973" cy="27106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7455">
                  <a:extLst>
                    <a:ext uri="{9D8B030D-6E8A-4147-A177-3AD203B41FA5}">
                      <a16:colId xmlns:a16="http://schemas.microsoft.com/office/drawing/2014/main" val="2367493908"/>
                    </a:ext>
                  </a:extLst>
                </a:gridCol>
                <a:gridCol w="2452527">
                  <a:extLst>
                    <a:ext uri="{9D8B030D-6E8A-4147-A177-3AD203B41FA5}">
                      <a16:colId xmlns:a16="http://schemas.microsoft.com/office/drawing/2014/main" val="2936745056"/>
                    </a:ext>
                  </a:extLst>
                </a:gridCol>
                <a:gridCol w="2594991">
                  <a:extLst>
                    <a:ext uri="{9D8B030D-6E8A-4147-A177-3AD203B41FA5}">
                      <a16:colId xmlns:a16="http://schemas.microsoft.com/office/drawing/2014/main" val="179727615"/>
                    </a:ext>
                  </a:extLst>
                </a:gridCol>
              </a:tblGrid>
              <a:tr h="3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MS Sans Serif"/>
                        </a:rPr>
                        <a:t>Cname1</a:t>
                      </a:r>
                    </a:p>
                  </a:txBody>
                  <a:tcPr marL="2246" marR="2246" marT="22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MS Sans Serif"/>
                        </a:rPr>
                        <a:t>Cname2</a:t>
                      </a:r>
                    </a:p>
                  </a:txBody>
                  <a:tcPr marL="2246" marR="2246" marT="22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MS Sans Serif"/>
                        </a:rPr>
                        <a:t>SAS SPEDIS(Cname1, Cname2)</a:t>
                      </a:r>
                    </a:p>
                  </a:txBody>
                  <a:tcPr marL="2246" marR="2246" marT="2246" marB="0" anchor="b"/>
                </a:tc>
                <a:extLst>
                  <a:ext uri="{0D108BD9-81ED-4DB2-BD59-A6C34878D82A}">
                    <a16:rowId xmlns:a16="http://schemas.microsoft.com/office/drawing/2014/main" val="1583057233"/>
                  </a:ext>
                </a:extLst>
              </a:tr>
              <a:tr h="28979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BENJAMIN FRANKLIN F S L A OR</a:t>
                      </a:r>
                      <a:endParaRPr lang="en-US" sz="10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2246" marR="2246" marT="2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BENJAMIN FRANKLIN FEDERAL SAVINGS &amp; LOAN ASSN/OR</a:t>
                      </a:r>
                      <a:endParaRPr lang="en-US" sz="10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2246" marR="2246" marT="2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37</a:t>
                      </a:r>
                      <a:endParaRPr lang="en-US" sz="10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2246" marR="2246" marT="2246" marB="0" anchor="b"/>
                </a:tc>
                <a:extLst>
                  <a:ext uri="{0D108BD9-81ED-4DB2-BD59-A6C34878D82A}">
                    <a16:rowId xmlns:a16="http://schemas.microsoft.com/office/drawing/2014/main" val="2698924431"/>
                  </a:ext>
                </a:extLst>
              </a:tr>
              <a:tr h="1819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HOME &amp; CITY SVGS BK ALBANY NY</a:t>
                      </a:r>
                      <a:endParaRPr lang="en-US" sz="10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2246" marR="2246" marT="2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HOME &amp; CITY SAVINGS BANK/NY</a:t>
                      </a:r>
                      <a:endParaRPr lang="en-US" sz="1000" b="0" i="0" u="none" strike="noStrike">
                        <a:effectLst/>
                        <a:latin typeface="MS Sans Serif"/>
                      </a:endParaRPr>
                    </a:p>
                  </a:txBody>
                  <a:tcPr marL="2246" marR="2246" marT="2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28</a:t>
                      </a:r>
                      <a:endParaRPr lang="en-US" sz="10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2246" marR="2246" marT="2246" marB="0" anchor="b"/>
                </a:tc>
                <a:extLst>
                  <a:ext uri="{0D108BD9-81ED-4DB2-BD59-A6C34878D82A}">
                    <a16:rowId xmlns:a16="http://schemas.microsoft.com/office/drawing/2014/main" val="363029919"/>
                  </a:ext>
                </a:extLst>
              </a:tr>
              <a:tr h="21791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BLACKROCK BUILD AMERICA BOND TR</a:t>
                      </a:r>
                      <a:endParaRPr lang="en-US" sz="10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2246" marR="2246" marT="2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BLACKROCK TAXABLE MUNICIPAL BOND TRUST</a:t>
                      </a:r>
                      <a:endParaRPr lang="en-US" sz="10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2246" marR="2246" marT="2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35</a:t>
                      </a:r>
                      <a:endParaRPr lang="en-US" sz="10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2246" marR="2246" marT="2246" marB="0" anchor="b"/>
                </a:tc>
                <a:extLst>
                  <a:ext uri="{0D108BD9-81ED-4DB2-BD59-A6C34878D82A}">
                    <a16:rowId xmlns:a16="http://schemas.microsoft.com/office/drawing/2014/main" val="576396769"/>
                  </a:ext>
                </a:extLst>
              </a:tr>
              <a:tr h="21791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BLACKROCK TAXABLE MUNI BOND TR</a:t>
                      </a:r>
                      <a:endParaRPr lang="en-US" sz="1000" b="0" i="0" u="none" strike="noStrike">
                        <a:effectLst/>
                        <a:latin typeface="MS Sans Serif"/>
                      </a:endParaRPr>
                    </a:p>
                  </a:txBody>
                  <a:tcPr marL="2246" marR="2246" marT="2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BLACKROCK TAXABLE MUNICIPAL BOND TRUST</a:t>
                      </a:r>
                      <a:endParaRPr lang="en-US" sz="1000" b="0" i="0" u="none" strike="noStrike">
                        <a:effectLst/>
                        <a:latin typeface="MS Sans Serif"/>
                      </a:endParaRPr>
                    </a:p>
                  </a:txBody>
                  <a:tcPr marL="2246" marR="2246" marT="2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13</a:t>
                      </a:r>
                      <a:endParaRPr lang="en-US" sz="10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2246" marR="2246" marT="2246" marB="0" anchor="b"/>
                </a:tc>
                <a:extLst>
                  <a:ext uri="{0D108BD9-81ED-4DB2-BD59-A6C34878D82A}">
                    <a16:rowId xmlns:a16="http://schemas.microsoft.com/office/drawing/2014/main" val="2409354463"/>
                  </a:ext>
                </a:extLst>
              </a:tr>
              <a:tr h="325741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GUGGENHEIM BLD AM BDS MGD DUR TR</a:t>
                      </a:r>
                      <a:endParaRPr lang="de-DE" sz="1000" b="0" i="0" u="none" strike="noStrike">
                        <a:effectLst/>
                        <a:latin typeface="MS Sans Serif"/>
                      </a:endParaRPr>
                    </a:p>
                  </a:txBody>
                  <a:tcPr marL="2246" marR="2246" marT="2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GUGGENHEIM TAXABLE MUNICIPAL MANAGED DURATION TRUST</a:t>
                      </a:r>
                      <a:endParaRPr lang="en-US" sz="1000" b="0" i="0" u="none" strike="noStrike">
                        <a:effectLst/>
                        <a:latin typeface="MS Sans Serif"/>
                      </a:endParaRPr>
                    </a:p>
                  </a:txBody>
                  <a:tcPr marL="2246" marR="2246" marT="2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50</a:t>
                      </a:r>
                      <a:endParaRPr lang="en-US" sz="10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2246" marR="2246" marT="2246" marB="0" anchor="b"/>
                </a:tc>
                <a:extLst>
                  <a:ext uri="{0D108BD9-81ED-4DB2-BD59-A6C34878D82A}">
                    <a16:rowId xmlns:a16="http://schemas.microsoft.com/office/drawing/2014/main" val="3971828503"/>
                  </a:ext>
                </a:extLst>
              </a:tr>
              <a:tr h="325741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GUGGENHEIM TAXABLE MUN MGD DUR T</a:t>
                      </a:r>
                      <a:endParaRPr lang="de-DE" sz="1000" b="0" i="0" u="none" strike="noStrike">
                        <a:effectLst/>
                        <a:latin typeface="MS Sans Serif"/>
                      </a:endParaRPr>
                    </a:p>
                  </a:txBody>
                  <a:tcPr marL="2246" marR="2246" marT="2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GUGGENHEIM TAXABLE MUNICIPAL MANAGED DURATION TRUST</a:t>
                      </a:r>
                      <a:endParaRPr lang="en-US" sz="10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2246" marR="2246" marT="2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29</a:t>
                      </a:r>
                      <a:endParaRPr lang="en-US" sz="10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2246" marR="2246" marT="2246" marB="0" anchor="b"/>
                </a:tc>
                <a:extLst>
                  <a:ext uri="{0D108BD9-81ED-4DB2-BD59-A6C34878D82A}">
                    <a16:rowId xmlns:a16="http://schemas.microsoft.com/office/drawing/2014/main" val="4183408369"/>
                  </a:ext>
                </a:extLst>
              </a:tr>
              <a:tr h="2538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GLOBAL EDUCATION &amp; TECH GRP LTD</a:t>
                      </a:r>
                      <a:endParaRPr lang="en-US" sz="1000" b="0" i="0" u="none" strike="noStrike">
                        <a:effectLst/>
                        <a:latin typeface="MS Sans Serif"/>
                      </a:endParaRPr>
                    </a:p>
                  </a:txBody>
                  <a:tcPr marL="2246" marR="2246" marT="2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GLOBAL EDUCATION &amp; TECHNOLOGY GROUP LTD</a:t>
                      </a:r>
                      <a:endParaRPr lang="en-US" sz="1000" b="0" i="0" u="none" strike="noStrike">
                        <a:effectLst/>
                        <a:latin typeface="MS Sans Serif"/>
                      </a:endParaRPr>
                    </a:p>
                  </a:txBody>
                  <a:tcPr marL="2246" marR="2246" marT="2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12</a:t>
                      </a:r>
                      <a:endParaRPr lang="en-US" sz="10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2246" marR="2246" marT="2246" marB="0" anchor="b"/>
                </a:tc>
                <a:extLst>
                  <a:ext uri="{0D108BD9-81ED-4DB2-BD59-A6C34878D82A}">
                    <a16:rowId xmlns:a16="http://schemas.microsoft.com/office/drawing/2014/main" val="3402099586"/>
                  </a:ext>
                </a:extLst>
              </a:tr>
              <a:tr h="146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 A L EDUCATION GROUP</a:t>
                      </a:r>
                      <a:endParaRPr lang="en-US" sz="1000" b="0" i="0" u="none" strike="noStrike">
                        <a:effectLst/>
                        <a:latin typeface="MS Sans Serif"/>
                      </a:endParaRPr>
                    </a:p>
                  </a:txBody>
                  <a:tcPr marL="2246" marR="2246" marT="2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TAL EDUCATION GROUP</a:t>
                      </a:r>
                      <a:endParaRPr lang="en-US" sz="1000" b="0" i="0" u="none" strike="noStrike">
                        <a:effectLst/>
                        <a:latin typeface="MS Sans Serif"/>
                      </a:endParaRPr>
                    </a:p>
                  </a:txBody>
                  <a:tcPr marL="2246" marR="2246" marT="2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9</a:t>
                      </a:r>
                      <a:endParaRPr lang="en-US" sz="10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2246" marR="2246" marT="2246" marB="0" anchor="b"/>
                </a:tc>
                <a:extLst>
                  <a:ext uri="{0D108BD9-81ED-4DB2-BD59-A6C34878D82A}">
                    <a16:rowId xmlns:a16="http://schemas.microsoft.com/office/drawing/2014/main" val="1737587104"/>
                  </a:ext>
                </a:extLst>
              </a:tr>
              <a:tr h="146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HOWARD HUGHES CORP</a:t>
                      </a:r>
                      <a:endParaRPr lang="en-US" sz="1000" b="0" i="0" u="none" strike="noStrike">
                        <a:effectLst/>
                        <a:latin typeface="MS Sans Serif"/>
                      </a:endParaRPr>
                    </a:p>
                  </a:txBody>
                  <a:tcPr marL="2246" marR="2246" marT="2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HOWARD HUGHES CORP (THE)</a:t>
                      </a:r>
                      <a:endParaRPr lang="en-US" sz="1000" b="0" i="0" u="none" strike="noStrike">
                        <a:effectLst/>
                        <a:latin typeface="MS Sans Serif"/>
                      </a:endParaRPr>
                    </a:p>
                  </a:txBody>
                  <a:tcPr marL="2246" marR="2246" marT="2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16</a:t>
                      </a:r>
                      <a:endParaRPr lang="en-US" sz="10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2246" marR="2246" marT="2246" marB="0" anchor="b"/>
                </a:tc>
                <a:extLst>
                  <a:ext uri="{0D108BD9-81ED-4DB2-BD59-A6C34878D82A}">
                    <a16:rowId xmlns:a16="http://schemas.microsoft.com/office/drawing/2014/main" val="3355087829"/>
                  </a:ext>
                </a:extLst>
              </a:tr>
              <a:tr h="146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BRIGGS MFG CO</a:t>
                      </a:r>
                      <a:endParaRPr lang="en-US" sz="10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2246" marR="2246" marT="224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BRIGGS MANUFACTURING CO</a:t>
                      </a:r>
                      <a:endParaRPr lang="en-US" sz="10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2246" marR="2246" marT="224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38</a:t>
                      </a:r>
                      <a:endParaRPr lang="en-US" sz="10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2246" marR="2246" marT="2246" marB="0" anchor="b"/>
                </a:tc>
                <a:extLst>
                  <a:ext uri="{0D108BD9-81ED-4DB2-BD59-A6C34878D82A}">
                    <a16:rowId xmlns:a16="http://schemas.microsoft.com/office/drawing/2014/main" val="3377468226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18A00689-7E7B-4D63-8468-9F42D56B21FB}"/>
              </a:ext>
            </a:extLst>
          </p:cNvPr>
          <p:cNvSpPr txBox="1"/>
          <p:nvPr/>
        </p:nvSpPr>
        <p:spPr>
          <a:xfrm>
            <a:off x="564776" y="1563153"/>
            <a:ext cx="13580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The challenge:</a:t>
            </a:r>
          </a:p>
        </p:txBody>
      </p:sp>
    </p:spTree>
    <p:extLst>
      <p:ext uri="{BB962C8B-B14F-4D97-AF65-F5344CB8AC3E}">
        <p14:creationId xmlns:p14="http://schemas.microsoft.com/office/powerpoint/2010/main" val="598820690"/>
      </p:ext>
    </p:extLst>
  </p:cSld>
  <p:clrMapOvr>
    <a:masterClrMapping/>
  </p:clrMapOvr>
</p:sld>
</file>

<file path=ppt/theme/theme1.xml><?xml version="1.0" encoding="utf-8"?>
<a:theme xmlns:a="http://schemas.openxmlformats.org/drawingml/2006/main" name="Wharton 2016 4:3">
  <a:themeElements>
    <a:clrScheme name="Wharton 2016">
      <a:dk1>
        <a:srgbClr val="2D2C41"/>
      </a:dk1>
      <a:lt1>
        <a:srgbClr val="FFFFFF"/>
      </a:lt1>
      <a:dk2>
        <a:srgbClr val="004785"/>
      </a:dk2>
      <a:lt2>
        <a:srgbClr val="EEEDEA"/>
      </a:lt2>
      <a:accent1>
        <a:srgbClr val="004785"/>
      </a:accent1>
      <a:accent2>
        <a:srgbClr val="A90533"/>
      </a:accent2>
      <a:accent3>
        <a:srgbClr val="026CB5"/>
      </a:accent3>
      <a:accent4>
        <a:srgbClr val="06AAFC"/>
      </a:accent4>
      <a:accent5>
        <a:srgbClr val="96227D"/>
      </a:accent5>
      <a:accent6>
        <a:srgbClr val="D7BC6A"/>
      </a:accent6>
      <a:hlink>
        <a:srgbClr val="06AAFC"/>
      </a:hlink>
      <a:folHlink>
        <a:srgbClr val="06AAFC"/>
      </a:folHlink>
    </a:clrScheme>
    <a:fontScheme name="Wharton 201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44528</TotalTime>
  <Words>2211</Words>
  <Application>Microsoft Office PowerPoint</Application>
  <PresentationFormat>On-screen Show (4:3)</PresentationFormat>
  <Paragraphs>824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 Unicode MS</vt:lpstr>
      <vt:lpstr>MS Sans Serif</vt:lpstr>
      <vt:lpstr>Arial</vt:lpstr>
      <vt:lpstr>Arial Narrow</vt:lpstr>
      <vt:lpstr>Calibri</vt:lpstr>
      <vt:lpstr>Cambria Math</vt:lpstr>
      <vt:lpstr>Garamond</vt:lpstr>
      <vt:lpstr>Wharton 2016 4:3</vt:lpstr>
      <vt:lpstr>WRDS Linking Procedures</vt:lpstr>
      <vt:lpstr>Topics Outline</vt:lpstr>
      <vt:lpstr>Typical Data Structure in Datasets on WRDS</vt:lpstr>
      <vt:lpstr>Common Identifier Used for Linking - CUSIP</vt:lpstr>
      <vt:lpstr>Common Identifier Used for Linking - SEDOL</vt:lpstr>
      <vt:lpstr>Common Identifier Used for Linking - ISIN</vt:lpstr>
      <vt:lpstr>Common Identifier Used for Linking - Ticker</vt:lpstr>
      <vt:lpstr>Common Identifier Used for Linking - CIK</vt:lpstr>
      <vt:lpstr>Common Identifier Used for Linking – Company Names</vt:lpstr>
      <vt:lpstr>Unconventional Linking Variables</vt:lpstr>
      <vt:lpstr>Permanent Identifiers，Company vs. Security Level, Header vs. Historical </vt:lpstr>
      <vt:lpstr>Topics Outline</vt:lpstr>
      <vt:lpstr>WRDS Linking Procedures</vt:lpstr>
      <vt:lpstr>Data Inconsistency</vt:lpstr>
      <vt:lpstr>Linking Table with Permanent Identifiers</vt:lpstr>
      <vt:lpstr>Generation of Linking Table</vt:lpstr>
      <vt:lpstr>Suggested Identifier Tables for Linking</vt:lpstr>
      <vt:lpstr>Suggested Identifier Tables for Linking</vt:lpstr>
      <vt:lpstr>Topics Outline</vt:lpstr>
      <vt:lpstr>Linking Resources on WRDS</vt:lpstr>
      <vt:lpstr>Linking Resources on WRDS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xuanliu.wrds@outlook.com</dc:creator>
  <cp:lastModifiedBy>xuanliu.wrds@outlook.com</cp:lastModifiedBy>
  <cp:revision>786</cp:revision>
  <dcterms:created xsi:type="dcterms:W3CDTF">2020-05-06T20:27:31Z</dcterms:created>
  <dcterms:modified xsi:type="dcterms:W3CDTF">2020-06-08T04:36:42Z</dcterms:modified>
</cp:coreProperties>
</file>