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9"/>
  </p:notesMasterIdLst>
  <p:handoutMasterIdLst>
    <p:handoutMasterId r:id="rId20"/>
  </p:handoutMasterIdLst>
  <p:sldIdLst>
    <p:sldId id="354" r:id="rId2"/>
    <p:sldId id="424" r:id="rId3"/>
    <p:sldId id="399" r:id="rId4"/>
    <p:sldId id="418" r:id="rId5"/>
    <p:sldId id="434" r:id="rId6"/>
    <p:sldId id="422" r:id="rId7"/>
    <p:sldId id="425" r:id="rId8"/>
    <p:sldId id="428" r:id="rId9"/>
    <p:sldId id="429" r:id="rId10"/>
    <p:sldId id="430" r:id="rId11"/>
    <p:sldId id="423" r:id="rId12"/>
    <p:sldId id="426" r:id="rId13"/>
    <p:sldId id="431" r:id="rId14"/>
    <p:sldId id="432" r:id="rId15"/>
    <p:sldId id="427" r:id="rId16"/>
    <p:sldId id="379" r:id="rId17"/>
    <p:sldId id="294" r:id="rId18"/>
  </p:sldIdLst>
  <p:sldSz cx="9144000" cy="6858000" type="screen4x3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533"/>
    <a:srgbClr val="004785"/>
    <a:srgbClr val="D8DAD7"/>
    <a:srgbClr val="B1B6AF"/>
    <a:srgbClr val="B1B6B9"/>
    <a:srgbClr val="D6D3CB"/>
    <a:srgbClr val="D9D7D0"/>
    <a:srgbClr val="C6093B"/>
    <a:srgbClr val="AFAFAF"/>
    <a:srgbClr val="962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96272" autoAdjust="0"/>
  </p:normalViewPr>
  <p:slideViewPr>
    <p:cSldViewPr>
      <p:cViewPr>
        <p:scale>
          <a:sx n="109" d="100"/>
          <a:sy n="109" d="100"/>
        </p:scale>
        <p:origin x="1473" y="57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5" d="100"/>
        <a:sy n="305" d="100"/>
      </p:scale>
      <p:origin x="0" y="-2352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iers.WHARTON\Desktop\WRDS%20Videos%20COVID\CEO%20Equity%20value%20vs%20Insider%20S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Average CEO Insider Sale 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Sheet1!$A$5:$A$17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Sheet1!$E$5:$E$17</c:f>
              <c:numCache>
                <c:formatCode>_(* #,##0.00_);_(* \(#,##0.00\);_(* "-"??_);_(@_)</c:formatCode>
                <c:ptCount val="13"/>
                <c:pt idx="0">
                  <c:v>2412.9349999999999</c:v>
                </c:pt>
                <c:pt idx="1">
                  <c:v>161777.37</c:v>
                </c:pt>
                <c:pt idx="2">
                  <c:v>225745.78999999998</c:v>
                </c:pt>
                <c:pt idx="3">
                  <c:v>182555.05499999999</c:v>
                </c:pt>
                <c:pt idx="4">
                  <c:v>234241.93</c:v>
                </c:pt>
                <c:pt idx="5">
                  <c:v>118112.94</c:v>
                </c:pt>
                <c:pt idx="6">
                  <c:v>17752.629999999997</c:v>
                </c:pt>
                <c:pt idx="7">
                  <c:v>76543.104999999996</c:v>
                </c:pt>
                <c:pt idx="8">
                  <c:v>94878.104999999996</c:v>
                </c:pt>
                <c:pt idx="9">
                  <c:v>43358.97</c:v>
                </c:pt>
                <c:pt idx="10">
                  <c:v>14920.135</c:v>
                </c:pt>
                <c:pt idx="11">
                  <c:v>118386.64</c:v>
                </c:pt>
                <c:pt idx="12">
                  <c:v>127953.375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99-4B60-BE2E-6E481FC7E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430448"/>
        <c:axId val="558499408"/>
      </c:line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CEO Equity Grant Value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Sheet1!$A$5:$A$17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Sheet1!$D$5:$D$17</c:f>
              <c:numCache>
                <c:formatCode>_(* #,##0.00_);_(* \(#,##0.00\);_(* "-"??_);_(@_)</c:formatCode>
                <c:ptCount val="13"/>
                <c:pt idx="0">
                  <c:v>7257.9049999999997</c:v>
                </c:pt>
                <c:pt idx="1">
                  <c:v>5925.98</c:v>
                </c:pt>
                <c:pt idx="2">
                  <c:v>4661.4449999999997</c:v>
                </c:pt>
                <c:pt idx="3">
                  <c:v>5019.2550000000001</c:v>
                </c:pt>
                <c:pt idx="4">
                  <c:v>6040</c:v>
                </c:pt>
                <c:pt idx="5">
                  <c:v>7834.32</c:v>
                </c:pt>
                <c:pt idx="6">
                  <c:v>9165.3100000000013</c:v>
                </c:pt>
                <c:pt idx="7">
                  <c:v>8854.5650000000005</c:v>
                </c:pt>
                <c:pt idx="8">
                  <c:v>8778.73</c:v>
                </c:pt>
                <c:pt idx="9">
                  <c:v>8393.9850000000006</c:v>
                </c:pt>
                <c:pt idx="10">
                  <c:v>8602.3950000000004</c:v>
                </c:pt>
                <c:pt idx="11">
                  <c:v>9451.1149999999998</c:v>
                </c:pt>
                <c:pt idx="12">
                  <c:v>9904.8349999999991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99-4B60-BE2E-6E481FC7E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5893168"/>
        <c:axId val="841058048"/>
      </c:lineChart>
      <c:catAx>
        <c:axId val="55843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499408"/>
        <c:crosses val="autoZero"/>
        <c:auto val="1"/>
        <c:lblAlgn val="ctr"/>
        <c:lblOffset val="100"/>
        <c:noMultiLvlLbl val="0"/>
      </c:catAx>
      <c:valAx>
        <c:axId val="558499408"/>
        <c:scaling>
          <c:orientation val="minMax"/>
          <c:max val="320000"/>
          <c:min val="1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430448"/>
        <c:crosses val="autoZero"/>
        <c:crossBetween val="between"/>
      </c:valAx>
      <c:valAx>
        <c:axId val="841058048"/>
        <c:scaling>
          <c:orientation val="minMax"/>
          <c:max val="11000"/>
          <c:min val="4000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893168"/>
        <c:crosses val="max"/>
        <c:crossBetween val="between"/>
      </c:valAx>
      <c:catAx>
        <c:axId val="171589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105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604CD14-512E-4ED5-BC62-E538007162F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0639290-6861-4206-AFE3-4D55B234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596556E-D92C-4943-8DC9-CB9A7CAB13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068ADE0E-12BD-4DC4-8CFC-B74AF52C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4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8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8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7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62218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9" r:id="rId2"/>
    <p:sldLayoutId id="2147483720" r:id="rId3"/>
    <p:sldLayoutId id="2147483707" r:id="rId4"/>
    <p:sldLayoutId id="2147483708" r:id="rId5"/>
    <p:sldLayoutId id="2147483709" r:id="rId6"/>
    <p:sldLayoutId id="2147483710" r:id="rId7"/>
    <p:sldLayoutId id="2147483713" r:id="rId8"/>
    <p:sldLayoutId id="2147483711" r:id="rId9"/>
    <p:sldLayoutId id="2147483718" r:id="rId10"/>
    <p:sldLayoutId id="2147483714" r:id="rId11"/>
    <p:sldLayoutId id="2147483712" r:id="rId12"/>
    <p:sldLayoutId id="214748371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92598"/>
            <a:ext cx="7772400" cy="646331"/>
          </a:xfrm>
        </p:spPr>
        <p:txBody>
          <a:bodyPr/>
          <a:lstStyle/>
          <a:p>
            <a:r>
              <a:rPr lang="en-US" dirty="0"/>
              <a:t>Using WRDS Insiders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1" y="1121988"/>
            <a:ext cx="4892077" cy="2422023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2286001" y="3157916"/>
            <a:ext cx="4953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chemeClr val="bg1"/>
                </a:solidFill>
                <a:cs typeface="Calibri"/>
              </a:rPr>
              <a:t>WHARTON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RESEARCH </a:t>
            </a:r>
            <a:r>
              <a:rPr sz="2000" spc="-145" dirty="0">
                <a:solidFill>
                  <a:schemeClr val="bg1"/>
                </a:solidFill>
                <a:cs typeface="Calibri"/>
              </a:rPr>
              <a:t>DATA</a:t>
            </a:r>
            <a:r>
              <a:rPr sz="200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SERVICES</a:t>
            </a:r>
            <a:endParaRPr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7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Transactions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0006"/>
            <a:ext cx="8763000" cy="4238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Symmetric trading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Form 5 prior to SOX, Form 4 post-SOX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12020A-5504-403F-8196-EF2841C93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765538"/>
            <a:ext cx="8763000" cy="20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23557" y="1981200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3" y="3427199"/>
              <a:ext cx="39505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4785"/>
                  </a:solidFill>
                </a:rPr>
                <a:t>Issues in the Coverage of WRDS Insiders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23557" y="2893346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3" y="4311227"/>
              <a:ext cx="38295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Issues with Transactions in Insider Trading</a:t>
              </a: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23557" y="3807048"/>
            <a:ext cx="5696886" cy="721937"/>
            <a:chOff x="1770714" y="5026248"/>
            <a:chExt cx="5696886" cy="721937"/>
          </a:xfrm>
        </p:grpSpPr>
        <p:sp>
          <p:nvSpPr>
            <p:cNvPr id="35" name="Rechteck 50" descr="PresentationLoad.com"/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90533"/>
                  </a:solidFill>
                </a:rPr>
                <a:t>Issues in the Ecosystem of Insider Trading</a:t>
              </a:r>
            </a:p>
          </p:txBody>
        </p:sp>
        <p:sp>
          <p:nvSpPr>
            <p:cNvPr id="39" name="Textfeld 110"/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5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Ecosystem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0006"/>
            <a:ext cx="8763000" cy="4238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Rule 10b5-1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Insider trading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2FAEB-D063-4E50-90AE-78EACDF4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1" y="2787080"/>
            <a:ext cx="8782198" cy="12191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D472B7-0EF9-4253-8449-464AD24181DD}"/>
              </a:ext>
            </a:extLst>
          </p:cNvPr>
          <p:cNvCxnSpPr>
            <a:cxnSpLocks/>
          </p:cNvCxnSpPr>
          <p:nvPr/>
        </p:nvCxnSpPr>
        <p:spPr>
          <a:xfrm>
            <a:off x="2133600" y="3048000"/>
            <a:ext cx="392623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D9C288-FDCA-42D5-903C-EC250C766648}"/>
              </a:ext>
            </a:extLst>
          </p:cNvPr>
          <p:cNvCxnSpPr>
            <a:cxnSpLocks/>
          </p:cNvCxnSpPr>
          <p:nvPr/>
        </p:nvCxnSpPr>
        <p:spPr>
          <a:xfrm>
            <a:off x="180901" y="3389431"/>
            <a:ext cx="28670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8698F-A8EC-484E-8282-230F62E9BDA7}"/>
              </a:ext>
            </a:extLst>
          </p:cNvPr>
          <p:cNvCxnSpPr>
            <a:cxnSpLocks/>
          </p:cNvCxnSpPr>
          <p:nvPr/>
        </p:nvCxnSpPr>
        <p:spPr>
          <a:xfrm>
            <a:off x="4096718" y="3369553"/>
            <a:ext cx="146588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99C689-ADFA-4412-811E-04A9B6A6FC16}"/>
              </a:ext>
            </a:extLst>
          </p:cNvPr>
          <p:cNvCxnSpPr>
            <a:cxnSpLocks/>
          </p:cNvCxnSpPr>
          <p:nvPr/>
        </p:nvCxnSpPr>
        <p:spPr>
          <a:xfrm>
            <a:off x="4686300" y="3733800"/>
            <a:ext cx="400868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Ecosystem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0006"/>
            <a:ext cx="8763000" cy="4238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Firm Trading Policies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Blackout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Special blackout periods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01027-F7F5-435F-9F47-1DB196BE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1" y="5107396"/>
            <a:ext cx="6900016" cy="1134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3DDF9E-7B82-4501-A554-1442F745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80" y="1847178"/>
            <a:ext cx="2286000" cy="258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2096A4-BEAA-475D-BE7C-F9D1ED070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28" y="2105397"/>
            <a:ext cx="2663970" cy="216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7AB55-2CFE-41A0-9657-7B3F2CB04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394" y="2149721"/>
            <a:ext cx="590070" cy="151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AF1D36-3B39-457E-9CE6-2A85260C3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997" y="2144754"/>
            <a:ext cx="486664" cy="171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2833F-7B90-4278-8ED7-F46EB7DF4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2661" y="2136245"/>
            <a:ext cx="3843070" cy="154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20949-5ABE-4456-A026-ED307A1EF1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715" y="2751638"/>
            <a:ext cx="4315449" cy="648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C76874-474E-4A85-9C51-BCAE35E27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921" y="3388956"/>
            <a:ext cx="4309935" cy="373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E5752F-C50D-48F9-8EB0-0A2C447BE0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921" y="4229508"/>
            <a:ext cx="5026086" cy="326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1C794F-D091-43B2-8413-1C0DF9F518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" y="4424816"/>
            <a:ext cx="4716839" cy="1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Ecosystem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0006"/>
            <a:ext cx="8763000" cy="4238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Power of Attorney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E46957-58F5-4A69-99B4-D3A7D308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7" y="1910892"/>
            <a:ext cx="8095299" cy="1152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6C58C4-A5B7-4AD3-AAF1-4C8162C8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00" y="3657600"/>
            <a:ext cx="3907100" cy="10620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27325F-DEB5-4B2B-9B2B-495B127D8EF1}"/>
              </a:ext>
            </a:extLst>
          </p:cNvPr>
          <p:cNvCxnSpPr>
            <a:cxnSpLocks/>
          </p:cNvCxnSpPr>
          <p:nvPr/>
        </p:nvCxnSpPr>
        <p:spPr>
          <a:xfrm>
            <a:off x="4648200" y="2362200"/>
            <a:ext cx="126682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0006"/>
            <a:ext cx="8763000" cy="423879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Coverage compares favorably to other insider trading databases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Insider trading transactions are related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Compensation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Holdings of family and friends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Movement of funds/shares and option exercise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Miscellaneous trades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Insider trading data exists within a regulatory ecosystem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Including Rule 10b5-1, trading policies, blackout periods, and powers of attorney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Academic work meant to parse out informed trading among these issues</a:t>
            </a:r>
          </a:p>
        </p:txBody>
      </p:sp>
    </p:spTree>
    <p:extLst>
      <p:ext uri="{BB962C8B-B14F-4D97-AF65-F5344CB8AC3E}">
        <p14:creationId xmlns:p14="http://schemas.microsoft.com/office/powerpoint/2010/main" val="37740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10211" r="8377" b="3154"/>
          <a:stretch/>
        </p:blipFill>
        <p:spPr bwMode="auto">
          <a:xfrm>
            <a:off x="1" y="1"/>
            <a:ext cx="9144000" cy="6914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5400000">
            <a:off x="1114977" y="-1114978"/>
            <a:ext cx="6914046" cy="91440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1600200"/>
            <a:ext cx="5638800" cy="609600"/>
          </a:xfrm>
          <a:prstGeom prst="rect">
            <a:avLst/>
          </a:prstGeom>
          <a:solidFill>
            <a:srgbClr val="C60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8190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1"/>
            <a:ext cx="2895600" cy="71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892077" cy="24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0006"/>
            <a:ext cx="8763000" cy="423879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Compares favorably over same sample to 2iQ and Thomson Reuters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Matching problems &amp; data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Insider trading &amp; executive compensation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Miscellaneous trades and footnotes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Indirect holdings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Symmetric trading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Form 5 prior to SOX, Form 4 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Ecosystem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Rule 10b5-1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Blackout periods &amp; firm trading policies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Power of Attorney signatories</a:t>
            </a:r>
          </a:p>
        </p:txBody>
      </p:sp>
    </p:spTree>
    <p:extLst>
      <p:ext uri="{BB962C8B-B14F-4D97-AF65-F5344CB8AC3E}">
        <p14:creationId xmlns:p14="http://schemas.microsoft.com/office/powerpoint/2010/main" val="16737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23557" y="1981200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3" y="3427199"/>
              <a:ext cx="39505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90533"/>
                  </a:solidFill>
                </a:rPr>
                <a:t>Issues in the Coverage of WRDS Insiders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23557" y="2893346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3" y="4311227"/>
              <a:ext cx="38295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Issues with Transactions in Insider Trading</a:t>
              </a: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23557" y="3807048"/>
            <a:ext cx="5696886" cy="721937"/>
            <a:chOff x="1770714" y="5026248"/>
            <a:chExt cx="5696886" cy="721937"/>
          </a:xfrm>
        </p:grpSpPr>
        <p:sp>
          <p:nvSpPr>
            <p:cNvPr id="35" name="Rechteck 50" descr="PresentationLoad.com"/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Issues in the Ecosystem of Insider Trading</a:t>
              </a:r>
            </a:p>
          </p:txBody>
        </p:sp>
        <p:sp>
          <p:nvSpPr>
            <p:cNvPr id="39" name="Textfeld 110"/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4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628649" y="1169009"/>
            <a:ext cx="7886700" cy="9043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Coverage more comprehensive than Thomson-Reuters and 2IQ Insider Trading products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EB65AA-628E-4095-B57B-49AE822A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51" y="2081876"/>
            <a:ext cx="7963495" cy="427307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Coverage</a:t>
            </a:r>
          </a:p>
        </p:txBody>
      </p:sp>
    </p:spTree>
    <p:extLst>
      <p:ext uri="{BB962C8B-B14F-4D97-AF65-F5344CB8AC3E}">
        <p14:creationId xmlns:p14="http://schemas.microsoft.com/office/powerpoint/2010/main" val="415176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628649" y="1169008"/>
            <a:ext cx="7886700" cy="50793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Matching trades more difficult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Dates do not align with SEC filings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Prices and shares are adjusted in TR data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Still inaccurate (Yermack, 2009)</a:t>
            </a:r>
          </a:p>
          <a:p>
            <a:pPr lvl="1"/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Coverage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BDFD62-A506-429D-9658-52A84773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40" y="3733018"/>
            <a:ext cx="2386414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97090-D978-41D7-8BEC-4B6ECC039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746940"/>
            <a:ext cx="2811912" cy="2230872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A23874B-0B9D-4A64-94BD-B6447B6FE5A2}"/>
              </a:ext>
            </a:extLst>
          </p:cNvPr>
          <p:cNvSpPr txBox="1">
            <a:spLocks/>
          </p:cNvSpPr>
          <p:nvPr/>
        </p:nvSpPr>
        <p:spPr>
          <a:xfrm>
            <a:off x="5647083" y="3420795"/>
            <a:ext cx="2162227" cy="379678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Date overlap with 2iQ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6751A0C-961C-47BA-964F-1D692E81BC15}"/>
              </a:ext>
            </a:extLst>
          </p:cNvPr>
          <p:cNvSpPr txBox="1">
            <a:spLocks/>
          </p:cNvSpPr>
          <p:nvPr/>
        </p:nvSpPr>
        <p:spPr>
          <a:xfrm>
            <a:off x="1334690" y="3356358"/>
            <a:ext cx="2586665" cy="5078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Date overlap with Thomson</a:t>
            </a:r>
          </a:p>
        </p:txBody>
      </p:sp>
    </p:spTree>
    <p:extLst>
      <p:ext uri="{BB962C8B-B14F-4D97-AF65-F5344CB8AC3E}">
        <p14:creationId xmlns:p14="http://schemas.microsoft.com/office/powerpoint/2010/main" val="34531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23557" y="1981200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3" y="3427199"/>
              <a:ext cx="39505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4785"/>
                  </a:solidFill>
                </a:rPr>
                <a:t>Issues in the Coverage of WRDS Insiders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23557" y="2893346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3" y="4311227"/>
              <a:ext cx="38295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90533"/>
                  </a:solidFill>
                </a:rPr>
                <a:t>Issues with Transactions in Insider Trading</a:t>
              </a: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23557" y="3807048"/>
            <a:ext cx="5696886" cy="721937"/>
            <a:chOff x="1770714" y="5026248"/>
            <a:chExt cx="5696886" cy="721937"/>
          </a:xfrm>
        </p:grpSpPr>
        <p:sp>
          <p:nvSpPr>
            <p:cNvPr id="35" name="Rechteck 50" descr="PresentationLoad.com"/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Issues in the Ecosystem of Insider Trading</a:t>
              </a:r>
            </a:p>
          </p:txBody>
        </p:sp>
        <p:sp>
          <p:nvSpPr>
            <p:cNvPr id="39" name="Textfeld 110"/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1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Transactions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0006"/>
            <a:ext cx="8763000" cy="4238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Insider trading &amp; executive compensation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Equity and options portion of compensation risen from ~55% in 2006 to ~70% in 2018 (</a:t>
            </a:r>
            <a:r>
              <a:rPr lang="en-US" dirty="0" err="1"/>
              <a:t>ExecuComp</a:t>
            </a:r>
            <a:r>
              <a:rPr lang="en-US" dirty="0"/>
              <a:t>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6B0AB28-B4A7-4D4C-A648-9BF754C68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238126"/>
              </p:ext>
            </p:extLst>
          </p:nvPr>
        </p:nvGraphicFramePr>
        <p:xfrm>
          <a:off x="772715" y="2895599"/>
          <a:ext cx="7598570" cy="323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Transactions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94583F7-7D21-441F-853A-27863D42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4238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Miscellaneous trades and footnotes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A93AB-AF57-4213-B4F1-40EB4D09F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8601325" cy="1378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535A3-7FF6-475E-BC18-08D1E8D75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561498"/>
            <a:ext cx="6248400" cy="5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AD2DB4-2A0D-45DB-877D-9B039BFE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EEDCCB-16F0-4D5C-9E2F-616B249B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fld id="{68EE525B-90CE-4B14-91B6-1BFA233CFA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5D8A7-D2F0-4123-A458-72C047E49C73}"/>
              </a:ext>
            </a:extLst>
          </p:cNvPr>
          <p:cNvSpPr txBox="1">
            <a:spLocks/>
          </p:cNvSpPr>
          <p:nvPr/>
        </p:nvSpPr>
        <p:spPr>
          <a:xfrm>
            <a:off x="628650" y="529848"/>
            <a:ext cx="7157062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C509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Transactions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0669C-D7D8-4860-B68F-DCC98288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80" y="1828799"/>
            <a:ext cx="8556320" cy="4419602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79C0F04-1069-4830-9080-0D5EFEFE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4238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Indirect holdings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knowledge_master1-3_theme</Template>
  <TotalTime>21686</TotalTime>
  <Words>392</Words>
  <Application>Microsoft Office PowerPoint</Application>
  <PresentationFormat>On-screen Show (4:3)</PresentationFormat>
  <Paragraphs>120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Wharton 2016 4:3</vt:lpstr>
      <vt:lpstr>Using WRDS Insiders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Wharton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tranac</dc:creator>
  <cp:lastModifiedBy>Pierson, Matthew</cp:lastModifiedBy>
  <cp:revision>719</cp:revision>
  <cp:lastPrinted>2012-04-12T19:17:32Z</cp:lastPrinted>
  <dcterms:created xsi:type="dcterms:W3CDTF">2012-04-03T15:29:58Z</dcterms:created>
  <dcterms:modified xsi:type="dcterms:W3CDTF">2020-06-10T13:44:18Z</dcterms:modified>
</cp:coreProperties>
</file>