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19"/>
  </p:notesMasterIdLst>
  <p:sldIdLst>
    <p:sldId id="256" r:id="rId5"/>
    <p:sldId id="257" r:id="rId6"/>
    <p:sldId id="258" r:id="rId7"/>
    <p:sldId id="260" r:id="rId8"/>
    <p:sldId id="292" r:id="rId9"/>
    <p:sldId id="273" r:id="rId10"/>
    <p:sldId id="286" r:id="rId11"/>
    <p:sldId id="293" r:id="rId12"/>
    <p:sldId id="275" r:id="rId13"/>
    <p:sldId id="295" r:id="rId14"/>
    <p:sldId id="294" r:id="rId15"/>
    <p:sldId id="278" r:id="rId16"/>
    <p:sldId id="290" r:id="rId17"/>
    <p:sldId id="272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10"/>
  </p:normalViewPr>
  <p:slideViewPr>
    <p:cSldViewPr snapToGrid="0" snapToObjects="1">
      <p:cViewPr varScale="1">
        <p:scale>
          <a:sx n="95" d="100"/>
          <a:sy n="95" d="100"/>
        </p:scale>
        <p:origin x="3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17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172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173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174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77213314-09FF-4E44-88B8-C7E588C6733B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</p:spPr>
      </p:sp>
      <p:sp>
        <p:nvSpPr>
          <p:cNvPr id="448" name="PlaceHolder 2"/>
          <p:cNvSpPr>
            <a:spLocks noGrp="1"/>
          </p:cNvSpPr>
          <p:nvPr>
            <p:ph type="body"/>
          </p:nvPr>
        </p:nvSpPr>
        <p:spPr>
          <a:xfrm>
            <a:off x="700920" y="4415760"/>
            <a:ext cx="5607720" cy="4182840"/>
          </a:xfrm>
          <a:prstGeom prst="rect">
            <a:avLst/>
          </a:prstGeom>
        </p:spPr>
        <p:txBody>
          <a:bodyPr lIns="93240" tIns="46440" rIns="93240" bIns="4644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449" name="CustomShape 3"/>
          <p:cNvSpPr/>
          <p:nvPr/>
        </p:nvSpPr>
        <p:spPr>
          <a:xfrm>
            <a:off x="3970800" y="8830080"/>
            <a:ext cx="3036960" cy="464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3240" tIns="46440" rIns="93240" bIns="46440" anchor="b">
            <a:noAutofit/>
          </a:bodyPr>
          <a:lstStyle/>
          <a:p>
            <a:pPr algn="r">
              <a:lnSpc>
                <a:spcPct val="100000"/>
              </a:lnSpc>
            </a:pPr>
            <a:fld id="{1FB1F2A0-10E4-46E1-8233-AEA7032F2A0D}" type="slidenum">
              <a:rPr lang="en-US" sz="1200" b="0" strike="noStrike" spc="-1">
                <a:latin typeface="Times New Roman"/>
              </a:rPr>
              <a:t>1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60" y="698400"/>
            <a:ext cx="4647600" cy="3485520"/>
          </a:xfrm>
          <a:prstGeom prst="rect">
            <a:avLst/>
          </a:prstGeom>
        </p:spPr>
      </p:sp>
      <p:sp>
        <p:nvSpPr>
          <p:cNvPr id="451" name="PlaceHolder 2"/>
          <p:cNvSpPr>
            <a:spLocks noGrp="1"/>
          </p:cNvSpPr>
          <p:nvPr>
            <p:ph type="body"/>
          </p:nvPr>
        </p:nvSpPr>
        <p:spPr>
          <a:xfrm>
            <a:off x="700920" y="4415760"/>
            <a:ext cx="5607720" cy="4182840"/>
          </a:xfrm>
          <a:prstGeom prst="rect">
            <a:avLst/>
          </a:prstGeom>
        </p:spPr>
        <p:txBody>
          <a:bodyPr lIns="93240" tIns="46440" rIns="93240" bIns="4644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452" name="CustomShape 3"/>
          <p:cNvSpPr/>
          <p:nvPr/>
        </p:nvSpPr>
        <p:spPr>
          <a:xfrm>
            <a:off x="3970800" y="8830080"/>
            <a:ext cx="3036960" cy="464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3240" tIns="46440" rIns="93240" bIns="46440" anchor="b">
            <a:noAutofit/>
          </a:bodyPr>
          <a:lstStyle/>
          <a:p>
            <a:pPr algn="r">
              <a:lnSpc>
                <a:spcPct val="100000"/>
              </a:lnSpc>
            </a:pPr>
            <a:fld id="{1806DCF0-7FEE-4200-8D38-25DE52AC6F12}" type="slidenum">
              <a:rPr lang="en-US" sz="1200" b="0" strike="noStrike" spc="-1">
                <a:latin typeface="Times New Roman"/>
              </a:rPr>
              <a:t>14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1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4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5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7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8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7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stomShape 1" hidden="1"/>
          <p:cNvSpPr/>
          <p:nvPr/>
        </p:nvSpPr>
        <p:spPr>
          <a:xfrm>
            <a:off x="0" y="6503400"/>
            <a:ext cx="9143280" cy="3841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ustomShape 2" hidden="1"/>
          <p:cNvSpPr/>
          <p:nvPr/>
        </p:nvSpPr>
        <p:spPr>
          <a:xfrm>
            <a:off x="0" y="6503400"/>
            <a:ext cx="1599480" cy="384120"/>
          </a:xfrm>
          <a:custGeom>
            <a:avLst/>
            <a:gdLst/>
            <a:ahLst/>
            <a:cxnLst/>
            <a:rect l="l" t="t" r="r" b="b"/>
            <a:pathLst>
              <a:path w="1600200" h="384735">
                <a:moveTo>
                  <a:pt x="0" y="0"/>
                </a:moveTo>
                <a:lnTo>
                  <a:pt x="1472137" y="0"/>
                </a:lnTo>
                <a:lnTo>
                  <a:pt x="1600200" y="384735"/>
                </a:lnTo>
                <a:lnTo>
                  <a:pt x="0" y="384735"/>
                </a:lnTo>
                <a:close/>
              </a:path>
            </a:pathLst>
          </a:custGeom>
          <a:solidFill>
            <a:srgbClr val="0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" name="Picture 8"/>
          <p:cNvPicPr/>
          <p:nvPr/>
        </p:nvPicPr>
        <p:blipFill>
          <a:blip r:embed="rId14"/>
          <a:stretch/>
        </p:blipFill>
        <p:spPr>
          <a:xfrm>
            <a:off x="152280" y="6595560"/>
            <a:ext cx="913680" cy="172440"/>
          </a:xfrm>
          <a:prstGeom prst="rect">
            <a:avLst/>
          </a:prstGeom>
          <a:ln>
            <a:noFill/>
          </a:ln>
        </p:spPr>
      </p:pic>
      <p:sp>
        <p:nvSpPr>
          <p:cNvPr id="3" name="CustomShape 3"/>
          <p:cNvSpPr/>
          <p:nvPr/>
        </p:nvSpPr>
        <p:spPr>
          <a:xfrm flipV="1">
            <a:off x="7571160" y="-720"/>
            <a:ext cx="1572120" cy="4709160"/>
          </a:xfrm>
          <a:custGeom>
            <a:avLst/>
            <a:gdLst/>
            <a:ahLst/>
            <a:cxnLst/>
            <a:rect l="l" t="t" r="r" b="b"/>
            <a:pathLst>
              <a:path w="1573014" h="4709905">
                <a:moveTo>
                  <a:pt x="0" y="4709905"/>
                </a:moveTo>
                <a:lnTo>
                  <a:pt x="1573014" y="4709905"/>
                </a:lnTo>
                <a:lnTo>
                  <a:pt x="1573014" y="0"/>
                </a:lnTo>
                <a:close/>
              </a:path>
            </a:pathLst>
          </a:cu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CustomShape 4"/>
          <p:cNvSpPr/>
          <p:nvPr/>
        </p:nvSpPr>
        <p:spPr>
          <a:xfrm rot="16200000" flipV="1">
            <a:off x="2647080" y="-2665080"/>
            <a:ext cx="3813120" cy="9143280"/>
          </a:xfrm>
          <a:custGeom>
            <a:avLst/>
            <a:gdLst/>
            <a:ahLst/>
            <a:cxnLst/>
            <a:rect l="l" t="t" r="r" b="b"/>
            <a:pathLst>
              <a:path w="3813850" h="9144001">
                <a:moveTo>
                  <a:pt x="3813850" y="9144001"/>
                </a:moveTo>
                <a:lnTo>
                  <a:pt x="3813850" y="0"/>
                </a:lnTo>
                <a:lnTo>
                  <a:pt x="3053915" y="0"/>
                </a:lnTo>
                <a:lnTo>
                  <a:pt x="0" y="9144001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5" name="Picture 9"/>
          <p:cNvPicPr/>
          <p:nvPr/>
        </p:nvPicPr>
        <p:blipFill>
          <a:blip r:embed="rId15"/>
          <a:stretch/>
        </p:blipFill>
        <p:spPr>
          <a:xfrm>
            <a:off x="571320" y="554040"/>
            <a:ext cx="2640960" cy="648720"/>
          </a:xfrm>
          <a:prstGeom prst="rect">
            <a:avLst/>
          </a:prstGeom>
          <a:ln>
            <a:noFill/>
          </a:ln>
        </p:spPr>
      </p:pic>
      <p:sp>
        <p:nvSpPr>
          <p:cNvPr id="6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503400"/>
            <a:ext cx="9143280" cy="3841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6503400"/>
            <a:ext cx="1599480" cy="384120"/>
          </a:xfrm>
          <a:custGeom>
            <a:avLst/>
            <a:gdLst/>
            <a:ahLst/>
            <a:cxnLst/>
            <a:rect l="l" t="t" r="r" b="b"/>
            <a:pathLst>
              <a:path w="1600200" h="384735">
                <a:moveTo>
                  <a:pt x="0" y="0"/>
                </a:moveTo>
                <a:lnTo>
                  <a:pt x="1472137" y="0"/>
                </a:lnTo>
                <a:lnTo>
                  <a:pt x="1600200" y="384735"/>
                </a:lnTo>
                <a:lnTo>
                  <a:pt x="0" y="384735"/>
                </a:lnTo>
                <a:close/>
              </a:path>
            </a:pathLst>
          </a:custGeom>
          <a:solidFill>
            <a:srgbClr val="0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6" name="Picture 8"/>
          <p:cNvPicPr/>
          <p:nvPr/>
        </p:nvPicPr>
        <p:blipFill>
          <a:blip r:embed="rId14"/>
          <a:stretch/>
        </p:blipFill>
        <p:spPr>
          <a:xfrm>
            <a:off x="152280" y="6595560"/>
            <a:ext cx="913680" cy="172440"/>
          </a:xfrm>
          <a:prstGeom prst="rect">
            <a:avLst/>
          </a:prstGeom>
          <a:ln>
            <a:noFill/>
          </a:ln>
        </p:spPr>
      </p:pic>
      <p:sp>
        <p:nvSpPr>
          <p:cNvPr id="47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8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0" y="6503400"/>
            <a:ext cx="9143280" cy="3841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CustomShape 2"/>
          <p:cNvSpPr/>
          <p:nvPr/>
        </p:nvSpPr>
        <p:spPr>
          <a:xfrm>
            <a:off x="0" y="6503400"/>
            <a:ext cx="1599480" cy="384120"/>
          </a:xfrm>
          <a:custGeom>
            <a:avLst/>
            <a:gdLst/>
            <a:ahLst/>
            <a:cxnLst/>
            <a:rect l="l" t="t" r="r" b="b"/>
            <a:pathLst>
              <a:path w="1600200" h="384735">
                <a:moveTo>
                  <a:pt x="0" y="0"/>
                </a:moveTo>
                <a:lnTo>
                  <a:pt x="1472137" y="0"/>
                </a:lnTo>
                <a:lnTo>
                  <a:pt x="1600200" y="384735"/>
                </a:lnTo>
                <a:lnTo>
                  <a:pt x="0" y="384735"/>
                </a:lnTo>
                <a:close/>
              </a:path>
            </a:pathLst>
          </a:custGeom>
          <a:solidFill>
            <a:srgbClr val="0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87" name="Picture 8"/>
          <p:cNvPicPr/>
          <p:nvPr/>
        </p:nvPicPr>
        <p:blipFill>
          <a:blip r:embed="rId14"/>
          <a:stretch/>
        </p:blipFill>
        <p:spPr>
          <a:xfrm>
            <a:off x="152280" y="6595560"/>
            <a:ext cx="913680" cy="172440"/>
          </a:xfrm>
          <a:prstGeom prst="rect">
            <a:avLst/>
          </a:prstGeom>
          <a:ln>
            <a:noFill/>
          </a:ln>
        </p:spPr>
      </p:pic>
      <p:sp>
        <p:nvSpPr>
          <p:cNvPr id="88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7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 hidden="1"/>
          <p:cNvSpPr/>
          <p:nvPr/>
        </p:nvSpPr>
        <p:spPr>
          <a:xfrm>
            <a:off x="0" y="6503400"/>
            <a:ext cx="9143280" cy="3841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7" name="CustomShape 2" hidden="1"/>
          <p:cNvSpPr/>
          <p:nvPr/>
        </p:nvSpPr>
        <p:spPr>
          <a:xfrm>
            <a:off x="0" y="6503400"/>
            <a:ext cx="1599480" cy="384120"/>
          </a:xfrm>
          <a:custGeom>
            <a:avLst/>
            <a:gdLst/>
            <a:ahLst/>
            <a:cxnLst/>
            <a:rect l="l" t="t" r="r" b="b"/>
            <a:pathLst>
              <a:path w="1600200" h="384735">
                <a:moveTo>
                  <a:pt x="0" y="0"/>
                </a:moveTo>
                <a:lnTo>
                  <a:pt x="1472137" y="0"/>
                </a:lnTo>
                <a:lnTo>
                  <a:pt x="1600200" y="384735"/>
                </a:lnTo>
                <a:lnTo>
                  <a:pt x="0" y="384735"/>
                </a:lnTo>
                <a:close/>
              </a:path>
            </a:pathLst>
          </a:custGeom>
          <a:solidFill>
            <a:srgbClr val="0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28" name="Picture 8"/>
          <p:cNvPicPr/>
          <p:nvPr/>
        </p:nvPicPr>
        <p:blipFill>
          <a:blip r:embed="rId14"/>
          <a:stretch/>
        </p:blipFill>
        <p:spPr>
          <a:xfrm>
            <a:off x="152280" y="6595560"/>
            <a:ext cx="913680" cy="172440"/>
          </a:xfrm>
          <a:prstGeom prst="rect">
            <a:avLst/>
          </a:prstGeom>
          <a:ln>
            <a:noFill/>
          </a:ln>
        </p:spPr>
      </p:pic>
      <p:sp>
        <p:nvSpPr>
          <p:cNvPr id="129" name="CustomShape 3"/>
          <p:cNvSpPr/>
          <p:nvPr/>
        </p:nvSpPr>
        <p:spPr>
          <a:xfrm flipV="1">
            <a:off x="7571160" y="-720"/>
            <a:ext cx="1572120" cy="4709160"/>
          </a:xfrm>
          <a:custGeom>
            <a:avLst/>
            <a:gdLst/>
            <a:ahLst/>
            <a:cxnLst/>
            <a:rect l="l" t="t" r="r" b="b"/>
            <a:pathLst>
              <a:path w="1573014" h="4709905">
                <a:moveTo>
                  <a:pt x="0" y="4709905"/>
                </a:moveTo>
                <a:lnTo>
                  <a:pt x="1573014" y="4709905"/>
                </a:lnTo>
                <a:lnTo>
                  <a:pt x="1573014" y="0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0" name="CustomShape 4"/>
          <p:cNvSpPr/>
          <p:nvPr/>
        </p:nvSpPr>
        <p:spPr>
          <a:xfrm rot="16200000" flipV="1">
            <a:off x="2647080" y="-2665080"/>
            <a:ext cx="3813120" cy="9143280"/>
          </a:xfrm>
          <a:custGeom>
            <a:avLst/>
            <a:gdLst/>
            <a:ahLst/>
            <a:cxnLst/>
            <a:rect l="l" t="t" r="r" b="b"/>
            <a:pathLst>
              <a:path w="3813850" h="9144001">
                <a:moveTo>
                  <a:pt x="3813850" y="9144001"/>
                </a:moveTo>
                <a:lnTo>
                  <a:pt x="3813850" y="0"/>
                </a:lnTo>
                <a:lnTo>
                  <a:pt x="3053915" y="0"/>
                </a:lnTo>
                <a:lnTo>
                  <a:pt x="0" y="9144001"/>
                </a:lnTo>
                <a:close/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1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132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ustomShape 1"/>
          <p:cNvSpPr/>
          <p:nvPr/>
        </p:nvSpPr>
        <p:spPr>
          <a:xfrm>
            <a:off x="1665254" y="4134600"/>
            <a:ext cx="5813492" cy="689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US" sz="3800" b="0" strike="noStrike" spc="-1" dirty="0">
                <a:solidFill>
                  <a:srgbClr val="FFFFFF"/>
                </a:solidFill>
                <a:latin typeface="Arial"/>
              </a:rPr>
              <a:t>OLS Regression in Python</a:t>
            </a:r>
            <a:endParaRPr lang="en-US" sz="3800" b="0" strike="noStrike" spc="-1" dirty="0">
              <a:latin typeface="Arial"/>
            </a:endParaRPr>
          </a:p>
        </p:txBody>
      </p:sp>
      <p:sp>
        <p:nvSpPr>
          <p:cNvPr id="176" name="CustomShape 2"/>
          <p:cNvSpPr/>
          <p:nvPr/>
        </p:nvSpPr>
        <p:spPr>
          <a:xfrm>
            <a:off x="682920" y="5486400"/>
            <a:ext cx="7771680" cy="51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>
            <a:noAutofit/>
          </a:bodyPr>
          <a:lstStyle/>
          <a:p>
            <a:pPr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r>
              <a:rPr lang="en-US" sz="2400" b="0" strike="noStrike" spc="-1">
                <a:solidFill>
                  <a:srgbClr val="06AAFC"/>
                </a:solidFill>
                <a:latin typeface="Garamond"/>
              </a:rPr>
              <a:t>Ted Donohue June, 2020</a:t>
            </a:r>
            <a:endParaRPr lang="en-US" sz="2400" b="0" strike="noStrike" spc="-1">
              <a:latin typeface="Arial"/>
            </a:endParaRPr>
          </a:p>
        </p:txBody>
      </p:sp>
      <p:pic>
        <p:nvPicPr>
          <p:cNvPr id="177" name="Picture 7"/>
          <p:cNvPicPr/>
          <p:nvPr/>
        </p:nvPicPr>
        <p:blipFill>
          <a:blip r:embed="rId3"/>
          <a:stretch/>
        </p:blipFill>
        <p:spPr>
          <a:xfrm>
            <a:off x="2123280" y="1122120"/>
            <a:ext cx="4891320" cy="2421360"/>
          </a:xfrm>
          <a:prstGeom prst="rect">
            <a:avLst/>
          </a:prstGeom>
          <a:ln>
            <a:noFill/>
          </a:ln>
        </p:spPr>
      </p:pic>
      <p:sp>
        <p:nvSpPr>
          <p:cNvPr id="178" name="CustomShape 3"/>
          <p:cNvSpPr/>
          <p:nvPr/>
        </p:nvSpPr>
        <p:spPr>
          <a:xfrm>
            <a:off x="2286000" y="3157920"/>
            <a:ext cx="4952160" cy="318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>
            <a:spAutoFit/>
          </a:bodyPr>
          <a:lstStyle/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lang="en-US" sz="2000" b="0" strike="noStrike" spc="-21">
                <a:solidFill>
                  <a:srgbClr val="FFFFFF"/>
                </a:solidFill>
                <a:latin typeface="Arial"/>
                <a:ea typeface="DejaVu Sans"/>
              </a:rPr>
              <a:t>WHARTON </a:t>
            </a:r>
            <a:r>
              <a:rPr lang="en-US" sz="2000" b="0" strike="noStrike" spc="-15">
                <a:solidFill>
                  <a:srgbClr val="FFFFFF"/>
                </a:solidFill>
                <a:latin typeface="Arial"/>
                <a:ea typeface="DejaVu Sans"/>
              </a:rPr>
              <a:t>RESEARCH </a:t>
            </a:r>
            <a:r>
              <a:rPr lang="en-US" sz="2000" b="0" strike="noStrike" spc="-145">
                <a:solidFill>
                  <a:srgbClr val="FFFFFF"/>
                </a:solidFill>
                <a:latin typeface="Arial"/>
                <a:ea typeface="DejaVu Sans"/>
              </a:rPr>
              <a:t>DATA</a:t>
            </a:r>
            <a:r>
              <a:rPr lang="en-US" sz="2000" b="0" strike="noStrike" spc="1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r>
              <a:rPr lang="en-US" sz="2000" b="0" strike="noStrike" spc="-15">
                <a:solidFill>
                  <a:srgbClr val="FFFFFF"/>
                </a:solidFill>
                <a:latin typeface="Arial"/>
                <a:ea typeface="DejaVu Sans"/>
              </a:rPr>
              <a:t>SERVICES</a:t>
            </a:r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CustomShape 1"/>
          <p:cNvSpPr/>
          <p:nvPr/>
        </p:nvSpPr>
        <p:spPr>
          <a:xfrm>
            <a:off x="5915160" y="6512040"/>
            <a:ext cx="308556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000" b="0" strike="noStrike" spc="-1">
                <a:solidFill>
                  <a:srgbClr val="FFFFFF"/>
                </a:solidFill>
                <a:latin typeface="Arial"/>
              </a:rPr>
              <a:t>Wharton Research Data Services</a:t>
            </a:r>
            <a:endParaRPr lang="en-US" sz="1000" b="0" strike="noStrike" spc="-1">
              <a:latin typeface="Arial"/>
            </a:endParaRPr>
          </a:p>
        </p:txBody>
      </p:sp>
      <p:sp>
        <p:nvSpPr>
          <p:cNvPr id="249" name="CustomShape 2"/>
          <p:cNvSpPr/>
          <p:nvPr/>
        </p:nvSpPr>
        <p:spPr>
          <a:xfrm>
            <a:off x="6943680" y="613836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E17C6CED-F3CB-42C2-BFC3-9C4A1B198EF5}" type="slidenum">
              <a:rPr lang="en-US" sz="1000" b="1" strike="noStrike" spc="-1">
                <a:solidFill>
                  <a:srgbClr val="8E8E93"/>
                </a:solidFill>
                <a:latin typeface="Arial"/>
              </a:rPr>
              <a:t>10</a:t>
            </a:fld>
            <a:endParaRPr lang="en-US" sz="1000" b="0" strike="noStrike" spc="-1"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457200" y="660600"/>
            <a:ext cx="7156440" cy="507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en-US" sz="3000" b="0" strike="noStrike" spc="-1" dirty="0">
                <a:solidFill>
                  <a:schemeClr val="accent2">
                    <a:lumMod val="75000"/>
                  </a:schemeClr>
                </a:solidFill>
                <a:latin typeface="Arial"/>
              </a:rPr>
              <a:t>Fit a regression model</a:t>
            </a:r>
          </a:p>
        </p:txBody>
      </p:sp>
      <p:sp>
        <p:nvSpPr>
          <p:cNvPr id="251" name="CustomShape 4"/>
          <p:cNvSpPr/>
          <p:nvPr/>
        </p:nvSpPr>
        <p:spPr>
          <a:xfrm>
            <a:off x="532080" y="1284840"/>
            <a:ext cx="7886160" cy="451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>
            <a:normAutofit fontScale="98000"/>
          </a:bodyPr>
          <a:lstStyle/>
          <a:p>
            <a:pPr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en-US" sz="2400" b="0" strike="noStrike" spc="-1" dirty="0">
              <a:latin typeface="Arial"/>
            </a:endParaRPr>
          </a:p>
          <a:p>
            <a:pPr marL="4572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2400" b="0" strike="noStrike" spc="-1" dirty="0">
              <a:latin typeface="Arial"/>
            </a:endParaRPr>
          </a:p>
          <a:p>
            <a:pPr marL="4572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2400" b="0" strike="noStrike" spc="-1" dirty="0">
              <a:latin typeface="Arial"/>
            </a:endParaRPr>
          </a:p>
          <a:p>
            <a:pPr marL="4572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2400" b="0" strike="noStrike" spc="-1" dirty="0">
              <a:latin typeface="Arial"/>
            </a:endParaRPr>
          </a:p>
          <a:p>
            <a:pPr marL="4572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1DA4771-BC7F-5C43-8302-29E655DE52D3}"/>
              </a:ext>
            </a:extLst>
          </p:cNvPr>
          <p:cNvSpPr txBox="1"/>
          <p:nvPr/>
        </p:nvSpPr>
        <p:spPr>
          <a:xfrm>
            <a:off x="457200" y="3723240"/>
            <a:ext cx="8418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For multiple regression, simply add another independent variable.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X is now set to </a:t>
            </a:r>
            <a:r>
              <a:rPr lang="en-US" sz="2000" i="1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both</a:t>
            </a: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 “market return” and “momentum”.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Y is set to the Apple “returns”.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The rest remains the same.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4F940A-E854-A94D-9082-518E29938F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80" y="1177200"/>
            <a:ext cx="74930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252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ustomShape 1"/>
          <p:cNvSpPr/>
          <p:nvPr/>
        </p:nvSpPr>
        <p:spPr>
          <a:xfrm>
            <a:off x="5915160" y="6512040"/>
            <a:ext cx="308556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000" b="0" strike="noStrike" spc="-1">
                <a:solidFill>
                  <a:srgbClr val="FFFFFF"/>
                </a:solidFill>
                <a:latin typeface="Arial"/>
              </a:rPr>
              <a:t>Wharton Research Data Services</a:t>
            </a:r>
            <a:endParaRPr lang="en-US" sz="1000" b="0" strike="noStrike" spc="-1">
              <a:latin typeface="Arial"/>
            </a:endParaRPr>
          </a:p>
        </p:txBody>
      </p:sp>
      <p:sp>
        <p:nvSpPr>
          <p:cNvPr id="180" name="CustomShape 2"/>
          <p:cNvSpPr/>
          <p:nvPr/>
        </p:nvSpPr>
        <p:spPr>
          <a:xfrm>
            <a:off x="6943680" y="613836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A2F1D21A-DD68-43BB-9C51-6E3061520F1B}" type="slidenum">
              <a:rPr lang="en-US" sz="1000" b="1" strike="noStrike" spc="-1">
                <a:solidFill>
                  <a:srgbClr val="8E8E93"/>
                </a:solidFill>
                <a:latin typeface="Arial"/>
              </a:rPr>
              <a:t>11</a:t>
            </a:fld>
            <a:endParaRPr lang="en-US" sz="1000" b="0" strike="noStrike" spc="-1">
              <a:latin typeface="Arial"/>
            </a:endParaRPr>
          </a:p>
        </p:txBody>
      </p:sp>
      <p:grpSp>
        <p:nvGrpSpPr>
          <p:cNvPr id="188" name="Group 10"/>
          <p:cNvGrpSpPr/>
          <p:nvPr/>
        </p:nvGrpSpPr>
        <p:grpSpPr>
          <a:xfrm>
            <a:off x="1709999" y="1971051"/>
            <a:ext cx="5696280" cy="722632"/>
            <a:chOff x="1721880" y="3189240"/>
            <a:chExt cx="5696280" cy="722632"/>
          </a:xfrm>
        </p:grpSpPr>
        <p:sp>
          <p:nvSpPr>
            <p:cNvPr id="189" name="CustomShape 11"/>
            <p:cNvSpPr/>
            <p:nvPr/>
          </p:nvSpPr>
          <p:spPr>
            <a:xfrm>
              <a:off x="1721880" y="3191400"/>
              <a:ext cx="5696280" cy="693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grpSp>
          <p:nvGrpSpPr>
            <p:cNvPr id="190" name="Group 12"/>
            <p:cNvGrpSpPr/>
            <p:nvPr/>
          </p:nvGrpSpPr>
          <p:grpSpPr>
            <a:xfrm>
              <a:off x="1729800" y="3189240"/>
              <a:ext cx="943200" cy="695520"/>
              <a:chOff x="1729800" y="3189240"/>
              <a:chExt cx="943200" cy="695520"/>
            </a:xfrm>
          </p:grpSpPr>
          <p:sp>
            <p:nvSpPr>
              <p:cNvPr id="191" name="CustomShape 13"/>
              <p:cNvSpPr/>
              <p:nvPr/>
            </p:nvSpPr>
            <p:spPr>
              <a:xfrm>
                <a:off x="1729800" y="3191400"/>
                <a:ext cx="661320" cy="6930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192" name="CustomShape 14"/>
              <p:cNvSpPr/>
              <p:nvPr/>
            </p:nvSpPr>
            <p:spPr>
              <a:xfrm>
                <a:off x="2392560" y="3189240"/>
                <a:ext cx="280440" cy="695520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  <p:sp>
          <p:nvSpPr>
            <p:cNvPr id="193" name="CustomShape 15"/>
            <p:cNvSpPr/>
            <p:nvPr/>
          </p:nvSpPr>
          <p:spPr>
            <a:xfrm>
              <a:off x="2798280" y="3387600"/>
              <a:ext cx="3553200" cy="306323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strike="noStrike" spc="-1" dirty="0">
                  <a:solidFill>
                    <a:srgbClr val="004785"/>
                  </a:solidFill>
                  <a:latin typeface="Arial"/>
                  <a:ea typeface="DejaVu Sans"/>
                </a:rPr>
                <a:t>Install required packages</a:t>
              </a:r>
              <a:endParaRPr lang="en-US" sz="1400" b="0" strike="noStrike" spc="-1" dirty="0">
                <a:latin typeface="Arial"/>
              </a:endParaRPr>
            </a:p>
          </p:txBody>
        </p:sp>
        <p:sp>
          <p:nvSpPr>
            <p:cNvPr id="194" name="CustomShape 16"/>
            <p:cNvSpPr/>
            <p:nvPr/>
          </p:nvSpPr>
          <p:spPr>
            <a:xfrm>
              <a:off x="1914120" y="3205440"/>
              <a:ext cx="484920" cy="70643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de-DE" sz="4000" b="1" spc="-1" dirty="0">
                  <a:solidFill>
                    <a:srgbClr val="FFFFFF"/>
                  </a:solidFill>
                  <a:latin typeface="Arial"/>
                </a:rPr>
                <a:t>1</a:t>
              </a:r>
              <a:endParaRPr lang="en-US" sz="4000" b="0" strike="noStrike" spc="-1" dirty="0">
                <a:latin typeface="Arial"/>
              </a:endParaRPr>
            </a:p>
          </p:txBody>
        </p:sp>
      </p:grpSp>
      <p:grpSp>
        <p:nvGrpSpPr>
          <p:cNvPr id="195" name="Group 17"/>
          <p:cNvGrpSpPr/>
          <p:nvPr/>
        </p:nvGrpSpPr>
        <p:grpSpPr>
          <a:xfrm>
            <a:off x="1709999" y="2857854"/>
            <a:ext cx="5696280" cy="720472"/>
            <a:chOff x="1721880" y="4044960"/>
            <a:chExt cx="5696280" cy="720472"/>
          </a:xfrm>
        </p:grpSpPr>
        <p:sp>
          <p:nvSpPr>
            <p:cNvPr id="196" name="CustomShape 18"/>
            <p:cNvSpPr/>
            <p:nvPr/>
          </p:nvSpPr>
          <p:spPr>
            <a:xfrm>
              <a:off x="1721880" y="4044960"/>
              <a:ext cx="5696280" cy="6958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grpSp>
          <p:nvGrpSpPr>
            <p:cNvPr id="197" name="Group 19"/>
            <p:cNvGrpSpPr/>
            <p:nvPr/>
          </p:nvGrpSpPr>
          <p:grpSpPr>
            <a:xfrm>
              <a:off x="1725120" y="4047840"/>
              <a:ext cx="943200" cy="694080"/>
              <a:chOff x="1725120" y="4047840"/>
              <a:chExt cx="943200" cy="694080"/>
            </a:xfrm>
          </p:grpSpPr>
          <p:sp>
            <p:nvSpPr>
              <p:cNvPr id="198" name="CustomShape 20"/>
              <p:cNvSpPr/>
              <p:nvPr/>
            </p:nvSpPr>
            <p:spPr>
              <a:xfrm>
                <a:off x="1725120" y="4050000"/>
                <a:ext cx="661320" cy="69192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199" name="CustomShape 21"/>
              <p:cNvSpPr/>
              <p:nvPr/>
            </p:nvSpPr>
            <p:spPr>
              <a:xfrm>
                <a:off x="2387880" y="4047840"/>
                <a:ext cx="280440" cy="691920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  <p:sp>
          <p:nvSpPr>
            <p:cNvPr id="200" name="CustomShape 22"/>
            <p:cNvSpPr/>
            <p:nvPr/>
          </p:nvSpPr>
          <p:spPr>
            <a:xfrm>
              <a:off x="2798280" y="4174920"/>
              <a:ext cx="4467600" cy="306323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strike="noStrike" spc="-1" dirty="0">
                  <a:solidFill>
                    <a:srgbClr val="004785"/>
                  </a:solidFill>
                  <a:latin typeface="Arial"/>
                  <a:ea typeface="DejaVu Sans"/>
                </a:rPr>
                <a:t>Read data into python</a:t>
              </a:r>
              <a:endParaRPr lang="en-US" sz="1400" b="0" strike="noStrike" spc="-1" dirty="0">
                <a:latin typeface="Arial"/>
              </a:endParaRPr>
            </a:p>
          </p:txBody>
        </p:sp>
        <p:sp>
          <p:nvSpPr>
            <p:cNvPr id="201" name="CustomShape 23"/>
            <p:cNvSpPr/>
            <p:nvPr/>
          </p:nvSpPr>
          <p:spPr>
            <a:xfrm>
              <a:off x="1914120" y="4059000"/>
              <a:ext cx="475920" cy="70643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de-DE" sz="4000" b="1" spc="-1" dirty="0">
                  <a:solidFill>
                    <a:srgbClr val="FFFFFF"/>
                  </a:solidFill>
                  <a:latin typeface="Arial"/>
                </a:rPr>
                <a:t>2</a:t>
              </a:r>
              <a:endParaRPr lang="en-US" sz="4000" b="0" strike="noStrike" spc="-1" dirty="0">
                <a:latin typeface="Arial"/>
              </a:endParaRPr>
            </a:p>
          </p:txBody>
        </p:sp>
      </p:grpSp>
      <p:grpSp>
        <p:nvGrpSpPr>
          <p:cNvPr id="202" name="Group 24"/>
          <p:cNvGrpSpPr/>
          <p:nvPr/>
        </p:nvGrpSpPr>
        <p:grpSpPr>
          <a:xfrm>
            <a:off x="1697059" y="3742497"/>
            <a:ext cx="5696280" cy="720472"/>
            <a:chOff x="1710000" y="4924080"/>
            <a:chExt cx="5696280" cy="720472"/>
          </a:xfrm>
        </p:grpSpPr>
        <p:sp>
          <p:nvSpPr>
            <p:cNvPr id="203" name="CustomShape 25"/>
            <p:cNvSpPr/>
            <p:nvPr/>
          </p:nvSpPr>
          <p:spPr>
            <a:xfrm>
              <a:off x="1710000" y="4924080"/>
              <a:ext cx="5696280" cy="6958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grpSp>
          <p:nvGrpSpPr>
            <p:cNvPr id="204" name="Group 26"/>
            <p:cNvGrpSpPr/>
            <p:nvPr/>
          </p:nvGrpSpPr>
          <p:grpSpPr>
            <a:xfrm>
              <a:off x="1713240" y="4926960"/>
              <a:ext cx="943200" cy="694080"/>
              <a:chOff x="1713240" y="4926960"/>
              <a:chExt cx="943200" cy="694080"/>
            </a:xfrm>
          </p:grpSpPr>
          <p:sp>
            <p:nvSpPr>
              <p:cNvPr id="205" name="CustomShape 27"/>
              <p:cNvSpPr/>
              <p:nvPr/>
            </p:nvSpPr>
            <p:spPr>
              <a:xfrm>
                <a:off x="1713240" y="4929120"/>
                <a:ext cx="661320" cy="69192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206" name="CustomShape 28"/>
              <p:cNvSpPr/>
              <p:nvPr/>
            </p:nvSpPr>
            <p:spPr>
              <a:xfrm>
                <a:off x="2376000" y="4926960"/>
                <a:ext cx="280440" cy="691920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  <p:sp>
          <p:nvSpPr>
            <p:cNvPr id="207" name="CustomShape 29"/>
            <p:cNvSpPr/>
            <p:nvPr/>
          </p:nvSpPr>
          <p:spPr>
            <a:xfrm>
              <a:off x="2798280" y="5102640"/>
              <a:ext cx="4467600" cy="306323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strike="noStrike" spc="-1" dirty="0">
                  <a:solidFill>
                    <a:srgbClr val="004785"/>
                  </a:solidFill>
                  <a:latin typeface="Arial"/>
                </a:rPr>
                <a:t>Fit a model</a:t>
              </a:r>
              <a:endParaRPr lang="en-US" sz="1400" b="0" strike="noStrike" spc="-1" dirty="0">
                <a:latin typeface="Arial"/>
              </a:endParaRPr>
            </a:p>
          </p:txBody>
        </p:sp>
        <p:sp>
          <p:nvSpPr>
            <p:cNvPr id="208" name="CustomShape 30"/>
            <p:cNvSpPr/>
            <p:nvPr/>
          </p:nvSpPr>
          <p:spPr>
            <a:xfrm>
              <a:off x="1902240" y="4938120"/>
              <a:ext cx="475920" cy="70643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de-DE" sz="4000" b="1" spc="-1" dirty="0">
                  <a:solidFill>
                    <a:srgbClr val="FFFFFF"/>
                  </a:solidFill>
                  <a:latin typeface="Arial"/>
                </a:rPr>
                <a:t>3</a:t>
              </a:r>
              <a:endParaRPr lang="en-US" sz="4000" b="0" strike="noStrike" spc="-1" dirty="0">
                <a:latin typeface="Arial"/>
              </a:endParaRPr>
            </a:p>
          </p:txBody>
        </p:sp>
      </p:grpSp>
      <p:pic>
        <p:nvPicPr>
          <p:cNvPr id="209" name="Picture 208"/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2866331" y="398880"/>
            <a:ext cx="3383617" cy="1143000"/>
          </a:xfrm>
          <a:prstGeom prst="rect">
            <a:avLst/>
          </a:prstGeom>
          <a:ln>
            <a:noFill/>
          </a:ln>
        </p:spPr>
      </p:pic>
      <p:grpSp>
        <p:nvGrpSpPr>
          <p:cNvPr id="34" name="Group 24">
            <a:extLst>
              <a:ext uri="{FF2B5EF4-FFF2-40B4-BE49-F238E27FC236}">
                <a16:creationId xmlns:a16="http://schemas.microsoft.com/office/drawing/2014/main" id="{141A775A-BFC0-684E-9802-136B5EAE66A6}"/>
              </a:ext>
            </a:extLst>
          </p:cNvPr>
          <p:cNvGrpSpPr/>
          <p:nvPr/>
        </p:nvGrpSpPr>
        <p:grpSpPr>
          <a:xfrm>
            <a:off x="1697059" y="4627140"/>
            <a:ext cx="5696280" cy="720472"/>
            <a:chOff x="1710000" y="4924080"/>
            <a:chExt cx="5696280" cy="720472"/>
          </a:xfrm>
        </p:grpSpPr>
        <p:sp>
          <p:nvSpPr>
            <p:cNvPr id="35" name="CustomShape 25">
              <a:extLst>
                <a:ext uri="{FF2B5EF4-FFF2-40B4-BE49-F238E27FC236}">
                  <a16:creationId xmlns:a16="http://schemas.microsoft.com/office/drawing/2014/main" id="{AF899E26-68ED-C94E-A11A-1962D6C7A6E4}"/>
                </a:ext>
              </a:extLst>
            </p:cNvPr>
            <p:cNvSpPr/>
            <p:nvPr/>
          </p:nvSpPr>
          <p:spPr>
            <a:xfrm>
              <a:off x="1710000" y="4924080"/>
              <a:ext cx="5696280" cy="6958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grpSp>
          <p:nvGrpSpPr>
            <p:cNvPr id="36" name="Group 26">
              <a:extLst>
                <a:ext uri="{FF2B5EF4-FFF2-40B4-BE49-F238E27FC236}">
                  <a16:creationId xmlns:a16="http://schemas.microsoft.com/office/drawing/2014/main" id="{36EAF1F0-8E3A-B644-98EF-AFF498D44B82}"/>
                </a:ext>
              </a:extLst>
            </p:cNvPr>
            <p:cNvGrpSpPr/>
            <p:nvPr/>
          </p:nvGrpSpPr>
          <p:grpSpPr>
            <a:xfrm>
              <a:off x="1713240" y="4926960"/>
              <a:ext cx="943200" cy="694080"/>
              <a:chOff x="1713240" y="4926960"/>
              <a:chExt cx="943200" cy="694080"/>
            </a:xfrm>
          </p:grpSpPr>
          <p:sp>
            <p:nvSpPr>
              <p:cNvPr id="39" name="CustomShape 27">
                <a:extLst>
                  <a:ext uri="{FF2B5EF4-FFF2-40B4-BE49-F238E27FC236}">
                    <a16:creationId xmlns:a16="http://schemas.microsoft.com/office/drawing/2014/main" id="{ABD27D28-0250-704C-BDBA-1947D592C35B}"/>
                  </a:ext>
                </a:extLst>
              </p:cNvPr>
              <p:cNvSpPr/>
              <p:nvPr/>
            </p:nvSpPr>
            <p:spPr>
              <a:xfrm>
                <a:off x="1713240" y="4929120"/>
                <a:ext cx="661320" cy="69192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40" name="CustomShape 28">
                <a:extLst>
                  <a:ext uri="{FF2B5EF4-FFF2-40B4-BE49-F238E27FC236}">
                    <a16:creationId xmlns:a16="http://schemas.microsoft.com/office/drawing/2014/main" id="{BD51DBA6-14D0-BE44-AFB9-3D40F08B6199}"/>
                  </a:ext>
                </a:extLst>
              </p:cNvPr>
              <p:cNvSpPr/>
              <p:nvPr/>
            </p:nvSpPr>
            <p:spPr>
              <a:xfrm>
                <a:off x="2376000" y="4926960"/>
                <a:ext cx="280440" cy="691920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  <p:sp>
          <p:nvSpPr>
            <p:cNvPr id="37" name="CustomShape 29">
              <a:extLst>
                <a:ext uri="{FF2B5EF4-FFF2-40B4-BE49-F238E27FC236}">
                  <a16:creationId xmlns:a16="http://schemas.microsoft.com/office/drawing/2014/main" id="{DCC712E1-BB52-D445-B8FD-E2CB7E96AB29}"/>
                </a:ext>
              </a:extLst>
            </p:cNvPr>
            <p:cNvSpPr/>
            <p:nvPr/>
          </p:nvSpPr>
          <p:spPr>
            <a:xfrm>
              <a:off x="2798280" y="5102640"/>
              <a:ext cx="4467600" cy="306323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strike="noStrike" spc="-1" dirty="0">
                  <a:solidFill>
                    <a:schemeClr val="accent2">
                      <a:lumMod val="75000"/>
                    </a:schemeClr>
                  </a:solidFill>
                  <a:latin typeface="Arial"/>
                </a:rPr>
                <a:t>Output from the model</a:t>
              </a:r>
            </a:p>
          </p:txBody>
        </p:sp>
        <p:sp>
          <p:nvSpPr>
            <p:cNvPr id="38" name="CustomShape 30">
              <a:extLst>
                <a:ext uri="{FF2B5EF4-FFF2-40B4-BE49-F238E27FC236}">
                  <a16:creationId xmlns:a16="http://schemas.microsoft.com/office/drawing/2014/main" id="{5D2F9CEF-1653-6648-AF9F-B927D126BBA9}"/>
                </a:ext>
              </a:extLst>
            </p:cNvPr>
            <p:cNvSpPr/>
            <p:nvPr/>
          </p:nvSpPr>
          <p:spPr>
            <a:xfrm>
              <a:off x="1902240" y="4938120"/>
              <a:ext cx="475920" cy="70643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de-DE" sz="4000" b="1" spc="-1" dirty="0">
                  <a:solidFill>
                    <a:srgbClr val="FFFFFF"/>
                  </a:solidFill>
                  <a:latin typeface="Arial"/>
                </a:rPr>
                <a:t>4</a:t>
              </a:r>
              <a:endParaRPr lang="en-US" sz="4000" b="0" strike="noStrike" spc="-1" dirty="0"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4210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CustomShape 1"/>
          <p:cNvSpPr/>
          <p:nvPr/>
        </p:nvSpPr>
        <p:spPr>
          <a:xfrm>
            <a:off x="5915160" y="6512040"/>
            <a:ext cx="308556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000" b="0" strike="noStrike" spc="-1">
                <a:solidFill>
                  <a:srgbClr val="FFFFFF"/>
                </a:solidFill>
                <a:latin typeface="Arial"/>
              </a:rPr>
              <a:t>Wharton Research Data Services</a:t>
            </a:r>
            <a:endParaRPr lang="en-US" sz="1000" b="0" strike="noStrike" spc="-1">
              <a:latin typeface="Arial"/>
            </a:endParaRPr>
          </a:p>
        </p:txBody>
      </p:sp>
      <p:sp>
        <p:nvSpPr>
          <p:cNvPr id="249" name="CustomShape 2"/>
          <p:cNvSpPr/>
          <p:nvPr/>
        </p:nvSpPr>
        <p:spPr>
          <a:xfrm>
            <a:off x="6943680" y="613836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E17C6CED-F3CB-42C2-BFC3-9C4A1B198EF5}" type="slidenum">
              <a:rPr lang="en-US" sz="1000" b="1" strike="noStrike" spc="-1">
                <a:solidFill>
                  <a:srgbClr val="8E8E93"/>
                </a:solidFill>
                <a:latin typeface="Arial"/>
              </a:rPr>
              <a:t>12</a:t>
            </a:fld>
            <a:endParaRPr lang="en-US" sz="1000" b="0" strike="noStrike" spc="-1"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457200" y="660600"/>
            <a:ext cx="7156440" cy="507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en-US" sz="3000" spc="-1" dirty="0">
                <a:solidFill>
                  <a:schemeClr val="accent2">
                    <a:lumMod val="75000"/>
                  </a:schemeClr>
                </a:solidFill>
                <a:latin typeface="Arial"/>
              </a:rPr>
              <a:t>O</a:t>
            </a:r>
            <a:r>
              <a:rPr lang="en-US" sz="3000" b="0" strike="noStrike" spc="-1" dirty="0">
                <a:solidFill>
                  <a:schemeClr val="accent2">
                    <a:lumMod val="75000"/>
                  </a:schemeClr>
                </a:solidFill>
                <a:latin typeface="Arial"/>
              </a:rPr>
              <a:t>utput from the model</a:t>
            </a:r>
          </a:p>
        </p:txBody>
      </p:sp>
      <p:sp>
        <p:nvSpPr>
          <p:cNvPr id="251" name="CustomShape 4"/>
          <p:cNvSpPr/>
          <p:nvPr/>
        </p:nvSpPr>
        <p:spPr>
          <a:xfrm>
            <a:off x="532080" y="1284840"/>
            <a:ext cx="7886160" cy="451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>
            <a:normAutofit fontScale="98000"/>
          </a:bodyPr>
          <a:lstStyle/>
          <a:p>
            <a:pPr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en-US" sz="2400" b="0" strike="noStrike" spc="-1" dirty="0">
              <a:latin typeface="Arial"/>
            </a:endParaRPr>
          </a:p>
          <a:p>
            <a:pPr marL="4572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2400" b="0" strike="noStrike" spc="-1" dirty="0">
              <a:latin typeface="Arial"/>
            </a:endParaRPr>
          </a:p>
          <a:p>
            <a:pPr marL="4572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2400" b="0" strike="noStrike" spc="-1" dirty="0">
              <a:latin typeface="Arial"/>
            </a:endParaRPr>
          </a:p>
          <a:p>
            <a:pPr marL="4572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2400" b="0" strike="noStrike" spc="-1" dirty="0">
              <a:latin typeface="Arial"/>
            </a:endParaRPr>
          </a:p>
          <a:p>
            <a:pPr marL="4572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048758-BDB5-364F-9A25-635F4A2FCD3A}"/>
              </a:ext>
            </a:extLst>
          </p:cNvPr>
          <p:cNvSpPr txBox="1"/>
          <p:nvPr/>
        </p:nvSpPr>
        <p:spPr>
          <a:xfrm>
            <a:off x="457200" y="2076742"/>
            <a:ext cx="8418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To see output similar to what you would see when using </a:t>
            </a:r>
            <a:r>
              <a:rPr lang="en-US" sz="2000" dirty="0">
                <a:solidFill>
                  <a:srgbClr val="002060"/>
                </a:solidFill>
                <a:cs typeface="Courier New" panose="02070309020205020404" pitchFamily="49" charset="0"/>
              </a:rPr>
              <a:t>PROC REG in SAS</a:t>
            </a: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, you can use the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summary</a:t>
            </a:r>
            <a:r>
              <a:rPr lang="en-US" sz="2000" dirty="0">
                <a:solidFill>
                  <a:srgbClr val="002060"/>
                </a:solidFill>
                <a:cs typeface="Courier New" panose="02070309020205020404" pitchFamily="49" charset="0"/>
              </a:rPr>
              <a:t> or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summary2</a:t>
            </a:r>
            <a:r>
              <a:rPr lang="en-US" sz="2000" dirty="0">
                <a:solidFill>
                  <a:srgbClr val="002060"/>
                </a:solidFill>
                <a:cs typeface="Courier New" panose="02070309020205020404" pitchFamily="49" charset="0"/>
              </a:rPr>
              <a:t> method</a:t>
            </a: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 of the model (named </a:t>
            </a:r>
            <a:r>
              <a:rPr lang="en-US" sz="2000" dirty="0" err="1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est</a:t>
            </a: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 in our case).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9341E05-CE09-214D-B9D5-E79A3191C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80" y="1270330"/>
            <a:ext cx="4597400" cy="6477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0CF21F8-A732-2349-9210-6918F2AAEE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80" y="3165514"/>
            <a:ext cx="6322244" cy="315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537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CustomShape 1"/>
          <p:cNvSpPr/>
          <p:nvPr/>
        </p:nvSpPr>
        <p:spPr>
          <a:xfrm>
            <a:off x="5915160" y="6512040"/>
            <a:ext cx="308556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000" b="0" strike="noStrike" spc="-1">
                <a:solidFill>
                  <a:srgbClr val="FFFFFF"/>
                </a:solidFill>
                <a:latin typeface="Arial"/>
              </a:rPr>
              <a:t>Wharton Research Data Services</a:t>
            </a:r>
            <a:endParaRPr lang="en-US" sz="1000" b="0" strike="noStrike" spc="-1">
              <a:latin typeface="Arial"/>
            </a:endParaRPr>
          </a:p>
        </p:txBody>
      </p:sp>
      <p:sp>
        <p:nvSpPr>
          <p:cNvPr id="249" name="CustomShape 2"/>
          <p:cNvSpPr/>
          <p:nvPr/>
        </p:nvSpPr>
        <p:spPr>
          <a:xfrm>
            <a:off x="6943680" y="613836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E17C6CED-F3CB-42C2-BFC3-9C4A1B198EF5}" type="slidenum">
              <a:rPr lang="en-US" sz="1000" b="1" strike="noStrike" spc="-1">
                <a:solidFill>
                  <a:srgbClr val="8E8E93"/>
                </a:solidFill>
                <a:latin typeface="Arial"/>
              </a:rPr>
              <a:t>13</a:t>
            </a:fld>
            <a:endParaRPr lang="en-US" sz="1000" b="0" strike="noStrike" spc="-1"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457200" y="660600"/>
            <a:ext cx="7156440" cy="507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en-US" sz="3000" spc="-1" dirty="0">
                <a:solidFill>
                  <a:schemeClr val="accent2">
                    <a:lumMod val="75000"/>
                  </a:schemeClr>
                </a:solidFill>
                <a:latin typeface="Arial"/>
              </a:rPr>
              <a:t>O</a:t>
            </a:r>
            <a:r>
              <a:rPr lang="en-US" sz="3000" b="0" strike="noStrike" spc="-1" dirty="0">
                <a:solidFill>
                  <a:schemeClr val="accent2">
                    <a:lumMod val="75000"/>
                  </a:schemeClr>
                </a:solidFill>
                <a:latin typeface="Arial"/>
              </a:rPr>
              <a:t>utput from the model</a:t>
            </a:r>
          </a:p>
        </p:txBody>
      </p:sp>
      <p:sp>
        <p:nvSpPr>
          <p:cNvPr id="251" name="CustomShape 4"/>
          <p:cNvSpPr/>
          <p:nvPr/>
        </p:nvSpPr>
        <p:spPr>
          <a:xfrm>
            <a:off x="532080" y="1284840"/>
            <a:ext cx="7886160" cy="451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>
            <a:normAutofit fontScale="98000"/>
          </a:bodyPr>
          <a:lstStyle/>
          <a:p>
            <a:pPr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en-US" sz="2400" b="0" strike="noStrike" spc="-1" dirty="0">
              <a:latin typeface="Arial"/>
            </a:endParaRPr>
          </a:p>
          <a:p>
            <a:pPr marL="4572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2400" b="0" strike="noStrike" spc="-1" dirty="0">
              <a:latin typeface="Arial"/>
            </a:endParaRPr>
          </a:p>
          <a:p>
            <a:pPr marL="4572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2400" b="0" strike="noStrike" spc="-1" dirty="0">
              <a:latin typeface="Arial"/>
            </a:endParaRPr>
          </a:p>
          <a:p>
            <a:pPr marL="4572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2400" b="0" strike="noStrike" spc="-1" dirty="0">
              <a:latin typeface="Arial"/>
            </a:endParaRPr>
          </a:p>
          <a:p>
            <a:pPr marL="4572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048758-BDB5-364F-9A25-635F4A2FCD3A}"/>
              </a:ext>
            </a:extLst>
          </p:cNvPr>
          <p:cNvSpPr txBox="1"/>
          <p:nvPr/>
        </p:nvSpPr>
        <p:spPr>
          <a:xfrm>
            <a:off x="457200" y="2117011"/>
            <a:ext cx="841824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You can obtain the residuals with the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resid</a:t>
            </a: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 attribute of the model.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Other methods and attributes are available through the fitted model: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f_test</a:t>
            </a: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t_test</a:t>
            </a: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ssr</a:t>
            </a: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 (sum of squares),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mse_model</a:t>
            </a: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 (mean squared error - model),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mse_resid</a:t>
            </a: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 (mean squared error - residuals),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rsquared</a:t>
            </a: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9C51E3-D4CA-E343-9FF8-FEBED80AA5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759226"/>
            <a:ext cx="3340100" cy="258467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DD7AC3E-3225-7845-893A-DC1995B2E4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80" y="1208947"/>
            <a:ext cx="4160944" cy="854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054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7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4" name="Picture 4"/>
          <p:cNvPicPr/>
          <p:nvPr/>
        </p:nvPicPr>
        <p:blipFill>
          <a:blip r:embed="rId3"/>
          <a:stretch/>
        </p:blipFill>
        <p:spPr>
          <a:xfrm>
            <a:off x="152280" y="228600"/>
            <a:ext cx="2894760" cy="711000"/>
          </a:xfrm>
          <a:prstGeom prst="rect">
            <a:avLst/>
          </a:prstGeom>
          <a:ln>
            <a:noFill/>
          </a:ln>
        </p:spPr>
      </p:pic>
      <p:pic>
        <p:nvPicPr>
          <p:cNvPr id="445" name="Picture 7"/>
          <p:cNvPicPr/>
          <p:nvPr/>
        </p:nvPicPr>
        <p:blipFill>
          <a:blip r:embed="rId4"/>
          <a:stretch/>
        </p:blipFill>
        <p:spPr>
          <a:xfrm>
            <a:off x="2133720" y="2133720"/>
            <a:ext cx="4891320" cy="2421360"/>
          </a:xfrm>
          <a:prstGeom prst="rect">
            <a:avLst/>
          </a:prstGeom>
          <a:ln>
            <a:noFill/>
          </a:ln>
        </p:spPr>
      </p:pic>
      <p:sp>
        <p:nvSpPr>
          <p:cNvPr id="446" name="CustomShape 1"/>
          <p:cNvSpPr/>
          <p:nvPr/>
        </p:nvSpPr>
        <p:spPr>
          <a:xfrm>
            <a:off x="1676520" y="1600200"/>
            <a:ext cx="5637960" cy="608760"/>
          </a:xfrm>
          <a:prstGeom prst="rect">
            <a:avLst/>
          </a:prstGeom>
          <a:solidFill>
            <a:srgbClr val="C609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400" b="1" strike="noStrike" spc="296">
                <a:solidFill>
                  <a:srgbClr val="FFFFFF"/>
                </a:solidFill>
                <a:latin typeface="Arial"/>
                <a:ea typeface="DejaVu Sans"/>
              </a:rPr>
              <a:t>Thank You!</a:t>
            </a:r>
            <a:endParaRPr lang="en-US" sz="1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ustomShape 1"/>
          <p:cNvSpPr/>
          <p:nvPr/>
        </p:nvSpPr>
        <p:spPr>
          <a:xfrm>
            <a:off x="5915160" y="6512040"/>
            <a:ext cx="308556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000" b="0" strike="noStrike" spc="-1">
                <a:solidFill>
                  <a:srgbClr val="FFFFFF"/>
                </a:solidFill>
                <a:latin typeface="Arial"/>
              </a:rPr>
              <a:t>Wharton Research Data Services</a:t>
            </a:r>
            <a:endParaRPr lang="en-US" sz="1000" b="0" strike="noStrike" spc="-1">
              <a:latin typeface="Arial"/>
            </a:endParaRPr>
          </a:p>
        </p:txBody>
      </p:sp>
      <p:sp>
        <p:nvSpPr>
          <p:cNvPr id="180" name="CustomShape 2"/>
          <p:cNvSpPr/>
          <p:nvPr/>
        </p:nvSpPr>
        <p:spPr>
          <a:xfrm>
            <a:off x="6943680" y="613836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A2F1D21A-DD68-43BB-9C51-6E3061520F1B}" type="slidenum">
              <a:rPr lang="en-US" sz="1000" b="1" strike="noStrike" spc="-1">
                <a:solidFill>
                  <a:srgbClr val="8E8E93"/>
                </a:solidFill>
                <a:latin typeface="Arial"/>
              </a:rPr>
              <a:t>2</a:t>
            </a:fld>
            <a:endParaRPr lang="en-US" sz="1000" b="0" strike="noStrike" spc="-1">
              <a:latin typeface="Arial"/>
            </a:endParaRPr>
          </a:p>
        </p:txBody>
      </p:sp>
      <p:grpSp>
        <p:nvGrpSpPr>
          <p:cNvPr id="188" name="Group 10"/>
          <p:cNvGrpSpPr/>
          <p:nvPr/>
        </p:nvGrpSpPr>
        <p:grpSpPr>
          <a:xfrm>
            <a:off x="1709999" y="1971051"/>
            <a:ext cx="5696280" cy="722632"/>
            <a:chOff x="1721880" y="3189240"/>
            <a:chExt cx="5696280" cy="722632"/>
          </a:xfrm>
        </p:grpSpPr>
        <p:sp>
          <p:nvSpPr>
            <p:cNvPr id="189" name="CustomShape 11"/>
            <p:cNvSpPr/>
            <p:nvPr/>
          </p:nvSpPr>
          <p:spPr>
            <a:xfrm>
              <a:off x="1721880" y="3191400"/>
              <a:ext cx="5696280" cy="693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grpSp>
          <p:nvGrpSpPr>
            <p:cNvPr id="190" name="Group 12"/>
            <p:cNvGrpSpPr/>
            <p:nvPr/>
          </p:nvGrpSpPr>
          <p:grpSpPr>
            <a:xfrm>
              <a:off x="1729800" y="3189240"/>
              <a:ext cx="943200" cy="695520"/>
              <a:chOff x="1729800" y="3189240"/>
              <a:chExt cx="943200" cy="695520"/>
            </a:xfrm>
          </p:grpSpPr>
          <p:sp>
            <p:nvSpPr>
              <p:cNvPr id="191" name="CustomShape 13"/>
              <p:cNvSpPr/>
              <p:nvPr/>
            </p:nvSpPr>
            <p:spPr>
              <a:xfrm>
                <a:off x="1729800" y="3191400"/>
                <a:ext cx="661320" cy="6930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192" name="CustomShape 14"/>
              <p:cNvSpPr/>
              <p:nvPr/>
            </p:nvSpPr>
            <p:spPr>
              <a:xfrm>
                <a:off x="2392560" y="3189240"/>
                <a:ext cx="280440" cy="695520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  <p:sp>
          <p:nvSpPr>
            <p:cNvPr id="193" name="CustomShape 15"/>
            <p:cNvSpPr/>
            <p:nvPr/>
          </p:nvSpPr>
          <p:spPr>
            <a:xfrm>
              <a:off x="2798280" y="3387600"/>
              <a:ext cx="3553200" cy="306323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strike="noStrike" spc="-1" dirty="0">
                  <a:solidFill>
                    <a:schemeClr val="accent2">
                      <a:lumMod val="75000"/>
                    </a:schemeClr>
                  </a:solidFill>
                  <a:latin typeface="Arial"/>
                  <a:ea typeface="DejaVu Sans"/>
                </a:rPr>
                <a:t>Install required packages</a:t>
              </a:r>
              <a:endParaRPr lang="en-US" sz="1400" b="0" strike="noStrike" spc="-1" dirty="0">
                <a:solidFill>
                  <a:schemeClr val="accent2">
                    <a:lumMod val="75000"/>
                  </a:schemeClr>
                </a:solidFill>
                <a:latin typeface="Arial"/>
              </a:endParaRPr>
            </a:p>
          </p:txBody>
        </p:sp>
        <p:sp>
          <p:nvSpPr>
            <p:cNvPr id="194" name="CustomShape 16"/>
            <p:cNvSpPr/>
            <p:nvPr/>
          </p:nvSpPr>
          <p:spPr>
            <a:xfrm>
              <a:off x="1914120" y="3205440"/>
              <a:ext cx="484920" cy="70643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de-DE" sz="4000" b="1" spc="-1" dirty="0">
                  <a:solidFill>
                    <a:srgbClr val="FFFFFF"/>
                  </a:solidFill>
                  <a:latin typeface="Arial"/>
                </a:rPr>
                <a:t>1</a:t>
              </a:r>
              <a:endParaRPr lang="en-US" sz="4000" b="0" strike="noStrike" spc="-1" dirty="0">
                <a:latin typeface="Arial"/>
              </a:endParaRPr>
            </a:p>
          </p:txBody>
        </p:sp>
      </p:grpSp>
      <p:grpSp>
        <p:nvGrpSpPr>
          <p:cNvPr id="195" name="Group 17"/>
          <p:cNvGrpSpPr/>
          <p:nvPr/>
        </p:nvGrpSpPr>
        <p:grpSpPr>
          <a:xfrm>
            <a:off x="1709999" y="2857854"/>
            <a:ext cx="5696280" cy="720472"/>
            <a:chOff x="1721880" y="4044960"/>
            <a:chExt cx="5696280" cy="720472"/>
          </a:xfrm>
        </p:grpSpPr>
        <p:sp>
          <p:nvSpPr>
            <p:cNvPr id="196" name="CustomShape 18"/>
            <p:cNvSpPr/>
            <p:nvPr/>
          </p:nvSpPr>
          <p:spPr>
            <a:xfrm>
              <a:off x="1721880" y="4044960"/>
              <a:ext cx="5696280" cy="6958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grpSp>
          <p:nvGrpSpPr>
            <p:cNvPr id="197" name="Group 19"/>
            <p:cNvGrpSpPr/>
            <p:nvPr/>
          </p:nvGrpSpPr>
          <p:grpSpPr>
            <a:xfrm>
              <a:off x="1725120" y="4047840"/>
              <a:ext cx="943200" cy="694080"/>
              <a:chOff x="1725120" y="4047840"/>
              <a:chExt cx="943200" cy="694080"/>
            </a:xfrm>
          </p:grpSpPr>
          <p:sp>
            <p:nvSpPr>
              <p:cNvPr id="198" name="CustomShape 20"/>
              <p:cNvSpPr/>
              <p:nvPr/>
            </p:nvSpPr>
            <p:spPr>
              <a:xfrm>
                <a:off x="1725120" y="4050000"/>
                <a:ext cx="661320" cy="69192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199" name="CustomShape 21"/>
              <p:cNvSpPr/>
              <p:nvPr/>
            </p:nvSpPr>
            <p:spPr>
              <a:xfrm>
                <a:off x="2387880" y="4047840"/>
                <a:ext cx="280440" cy="691920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  <p:sp>
          <p:nvSpPr>
            <p:cNvPr id="200" name="CustomShape 22"/>
            <p:cNvSpPr/>
            <p:nvPr/>
          </p:nvSpPr>
          <p:spPr>
            <a:xfrm>
              <a:off x="2798280" y="4174920"/>
              <a:ext cx="4467600" cy="306323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strike="noStrike" spc="-1" dirty="0">
                  <a:solidFill>
                    <a:srgbClr val="004785"/>
                  </a:solidFill>
                  <a:latin typeface="Arial"/>
                  <a:ea typeface="DejaVu Sans"/>
                </a:rPr>
                <a:t>Read data into python</a:t>
              </a:r>
              <a:endParaRPr lang="en-US" sz="1400" b="0" strike="noStrike" spc="-1" dirty="0">
                <a:latin typeface="Arial"/>
              </a:endParaRPr>
            </a:p>
          </p:txBody>
        </p:sp>
        <p:sp>
          <p:nvSpPr>
            <p:cNvPr id="201" name="CustomShape 23"/>
            <p:cNvSpPr/>
            <p:nvPr/>
          </p:nvSpPr>
          <p:spPr>
            <a:xfrm>
              <a:off x="1914120" y="4059000"/>
              <a:ext cx="475920" cy="70643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de-DE" sz="4000" b="1" spc="-1" dirty="0">
                  <a:solidFill>
                    <a:srgbClr val="FFFFFF"/>
                  </a:solidFill>
                  <a:latin typeface="Arial"/>
                </a:rPr>
                <a:t>2</a:t>
              </a:r>
              <a:endParaRPr lang="en-US" sz="4000" b="0" strike="noStrike" spc="-1" dirty="0">
                <a:latin typeface="Arial"/>
              </a:endParaRPr>
            </a:p>
          </p:txBody>
        </p:sp>
      </p:grpSp>
      <p:grpSp>
        <p:nvGrpSpPr>
          <p:cNvPr id="202" name="Group 24"/>
          <p:cNvGrpSpPr/>
          <p:nvPr/>
        </p:nvGrpSpPr>
        <p:grpSpPr>
          <a:xfrm>
            <a:off x="1697059" y="3742497"/>
            <a:ext cx="5696280" cy="720472"/>
            <a:chOff x="1710000" y="4924080"/>
            <a:chExt cx="5696280" cy="720472"/>
          </a:xfrm>
        </p:grpSpPr>
        <p:sp>
          <p:nvSpPr>
            <p:cNvPr id="203" name="CustomShape 25"/>
            <p:cNvSpPr/>
            <p:nvPr/>
          </p:nvSpPr>
          <p:spPr>
            <a:xfrm>
              <a:off x="1710000" y="4924080"/>
              <a:ext cx="5696280" cy="6958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grpSp>
          <p:nvGrpSpPr>
            <p:cNvPr id="204" name="Group 26"/>
            <p:cNvGrpSpPr/>
            <p:nvPr/>
          </p:nvGrpSpPr>
          <p:grpSpPr>
            <a:xfrm>
              <a:off x="1713240" y="4926960"/>
              <a:ext cx="943200" cy="694080"/>
              <a:chOff x="1713240" y="4926960"/>
              <a:chExt cx="943200" cy="694080"/>
            </a:xfrm>
          </p:grpSpPr>
          <p:sp>
            <p:nvSpPr>
              <p:cNvPr id="205" name="CustomShape 27"/>
              <p:cNvSpPr/>
              <p:nvPr/>
            </p:nvSpPr>
            <p:spPr>
              <a:xfrm>
                <a:off x="1713240" y="4929120"/>
                <a:ext cx="661320" cy="69192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206" name="CustomShape 28"/>
              <p:cNvSpPr/>
              <p:nvPr/>
            </p:nvSpPr>
            <p:spPr>
              <a:xfrm>
                <a:off x="2376000" y="4926960"/>
                <a:ext cx="280440" cy="691920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  <p:sp>
          <p:nvSpPr>
            <p:cNvPr id="207" name="CustomShape 29"/>
            <p:cNvSpPr/>
            <p:nvPr/>
          </p:nvSpPr>
          <p:spPr>
            <a:xfrm>
              <a:off x="2798280" y="5102640"/>
              <a:ext cx="4467600" cy="306323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strike="noStrike" spc="-1" dirty="0">
                  <a:solidFill>
                    <a:srgbClr val="004785"/>
                  </a:solidFill>
                  <a:latin typeface="Arial"/>
                </a:rPr>
                <a:t>Fit a model</a:t>
              </a:r>
              <a:endParaRPr lang="en-US" sz="1400" b="0" strike="noStrike" spc="-1" dirty="0">
                <a:latin typeface="Arial"/>
              </a:endParaRPr>
            </a:p>
          </p:txBody>
        </p:sp>
        <p:sp>
          <p:nvSpPr>
            <p:cNvPr id="208" name="CustomShape 30"/>
            <p:cNvSpPr/>
            <p:nvPr/>
          </p:nvSpPr>
          <p:spPr>
            <a:xfrm>
              <a:off x="1902240" y="4938120"/>
              <a:ext cx="475920" cy="70643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de-DE" sz="4000" b="1" spc="-1" dirty="0">
                  <a:solidFill>
                    <a:srgbClr val="FFFFFF"/>
                  </a:solidFill>
                  <a:latin typeface="Arial"/>
                </a:rPr>
                <a:t>3</a:t>
              </a:r>
              <a:endParaRPr lang="en-US" sz="4000" b="0" strike="noStrike" spc="-1" dirty="0">
                <a:latin typeface="Arial"/>
              </a:endParaRPr>
            </a:p>
          </p:txBody>
        </p:sp>
      </p:grpSp>
      <p:pic>
        <p:nvPicPr>
          <p:cNvPr id="209" name="Picture 208"/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2866331" y="398880"/>
            <a:ext cx="3383617" cy="1143000"/>
          </a:xfrm>
          <a:prstGeom prst="rect">
            <a:avLst/>
          </a:prstGeom>
          <a:ln>
            <a:noFill/>
          </a:ln>
        </p:spPr>
      </p:pic>
      <p:grpSp>
        <p:nvGrpSpPr>
          <p:cNvPr id="34" name="Group 24">
            <a:extLst>
              <a:ext uri="{FF2B5EF4-FFF2-40B4-BE49-F238E27FC236}">
                <a16:creationId xmlns:a16="http://schemas.microsoft.com/office/drawing/2014/main" id="{141A775A-BFC0-684E-9802-136B5EAE66A6}"/>
              </a:ext>
            </a:extLst>
          </p:cNvPr>
          <p:cNvGrpSpPr/>
          <p:nvPr/>
        </p:nvGrpSpPr>
        <p:grpSpPr>
          <a:xfrm>
            <a:off x="1697059" y="4627140"/>
            <a:ext cx="5696280" cy="720472"/>
            <a:chOff x="1710000" y="4924080"/>
            <a:chExt cx="5696280" cy="720472"/>
          </a:xfrm>
        </p:grpSpPr>
        <p:sp>
          <p:nvSpPr>
            <p:cNvPr id="35" name="CustomShape 25">
              <a:extLst>
                <a:ext uri="{FF2B5EF4-FFF2-40B4-BE49-F238E27FC236}">
                  <a16:creationId xmlns:a16="http://schemas.microsoft.com/office/drawing/2014/main" id="{AF899E26-68ED-C94E-A11A-1962D6C7A6E4}"/>
                </a:ext>
              </a:extLst>
            </p:cNvPr>
            <p:cNvSpPr/>
            <p:nvPr/>
          </p:nvSpPr>
          <p:spPr>
            <a:xfrm>
              <a:off x="1710000" y="4924080"/>
              <a:ext cx="5696280" cy="6958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grpSp>
          <p:nvGrpSpPr>
            <p:cNvPr id="36" name="Group 26">
              <a:extLst>
                <a:ext uri="{FF2B5EF4-FFF2-40B4-BE49-F238E27FC236}">
                  <a16:creationId xmlns:a16="http://schemas.microsoft.com/office/drawing/2014/main" id="{36EAF1F0-8E3A-B644-98EF-AFF498D44B82}"/>
                </a:ext>
              </a:extLst>
            </p:cNvPr>
            <p:cNvGrpSpPr/>
            <p:nvPr/>
          </p:nvGrpSpPr>
          <p:grpSpPr>
            <a:xfrm>
              <a:off x="1713240" y="4926960"/>
              <a:ext cx="943200" cy="694080"/>
              <a:chOff x="1713240" y="4926960"/>
              <a:chExt cx="943200" cy="694080"/>
            </a:xfrm>
          </p:grpSpPr>
          <p:sp>
            <p:nvSpPr>
              <p:cNvPr id="39" name="CustomShape 27">
                <a:extLst>
                  <a:ext uri="{FF2B5EF4-FFF2-40B4-BE49-F238E27FC236}">
                    <a16:creationId xmlns:a16="http://schemas.microsoft.com/office/drawing/2014/main" id="{ABD27D28-0250-704C-BDBA-1947D592C35B}"/>
                  </a:ext>
                </a:extLst>
              </p:cNvPr>
              <p:cNvSpPr/>
              <p:nvPr/>
            </p:nvSpPr>
            <p:spPr>
              <a:xfrm>
                <a:off x="1713240" y="4929120"/>
                <a:ext cx="661320" cy="69192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40" name="CustomShape 28">
                <a:extLst>
                  <a:ext uri="{FF2B5EF4-FFF2-40B4-BE49-F238E27FC236}">
                    <a16:creationId xmlns:a16="http://schemas.microsoft.com/office/drawing/2014/main" id="{BD51DBA6-14D0-BE44-AFB9-3D40F08B6199}"/>
                  </a:ext>
                </a:extLst>
              </p:cNvPr>
              <p:cNvSpPr/>
              <p:nvPr/>
            </p:nvSpPr>
            <p:spPr>
              <a:xfrm>
                <a:off x="2376000" y="4926960"/>
                <a:ext cx="280440" cy="691920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  <p:sp>
          <p:nvSpPr>
            <p:cNvPr id="37" name="CustomShape 29">
              <a:extLst>
                <a:ext uri="{FF2B5EF4-FFF2-40B4-BE49-F238E27FC236}">
                  <a16:creationId xmlns:a16="http://schemas.microsoft.com/office/drawing/2014/main" id="{DCC712E1-BB52-D445-B8FD-E2CB7E96AB29}"/>
                </a:ext>
              </a:extLst>
            </p:cNvPr>
            <p:cNvSpPr/>
            <p:nvPr/>
          </p:nvSpPr>
          <p:spPr>
            <a:xfrm>
              <a:off x="2798280" y="5102640"/>
              <a:ext cx="4467600" cy="306323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strike="noStrike" spc="-1" dirty="0">
                  <a:solidFill>
                    <a:srgbClr val="004785"/>
                  </a:solidFill>
                  <a:latin typeface="Arial"/>
                </a:rPr>
                <a:t>Output from the model</a:t>
              </a:r>
              <a:endParaRPr lang="en-US" sz="1400" b="0" strike="noStrike" spc="-1" dirty="0">
                <a:latin typeface="Arial"/>
              </a:endParaRPr>
            </a:p>
          </p:txBody>
        </p:sp>
        <p:sp>
          <p:nvSpPr>
            <p:cNvPr id="38" name="CustomShape 30">
              <a:extLst>
                <a:ext uri="{FF2B5EF4-FFF2-40B4-BE49-F238E27FC236}">
                  <a16:creationId xmlns:a16="http://schemas.microsoft.com/office/drawing/2014/main" id="{5D2F9CEF-1653-6648-AF9F-B927D126BBA9}"/>
                </a:ext>
              </a:extLst>
            </p:cNvPr>
            <p:cNvSpPr/>
            <p:nvPr/>
          </p:nvSpPr>
          <p:spPr>
            <a:xfrm>
              <a:off x="1902240" y="4938120"/>
              <a:ext cx="475920" cy="70643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de-DE" sz="4000" b="1" spc="-1" dirty="0">
                  <a:solidFill>
                    <a:srgbClr val="FFFFFF"/>
                  </a:solidFill>
                  <a:latin typeface="Arial"/>
                </a:rPr>
                <a:t>4</a:t>
              </a:r>
              <a:endParaRPr lang="en-US" sz="4000" b="0" strike="noStrike" spc="-1" dirty="0">
                <a:latin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CustomShape 1"/>
          <p:cNvSpPr/>
          <p:nvPr/>
        </p:nvSpPr>
        <p:spPr>
          <a:xfrm>
            <a:off x="5915160" y="6512040"/>
            <a:ext cx="308556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000" b="0" strike="noStrike" spc="-1">
                <a:solidFill>
                  <a:srgbClr val="FFFFFF"/>
                </a:solidFill>
                <a:latin typeface="Arial"/>
              </a:rPr>
              <a:t>Wharton Research Data Services</a:t>
            </a:r>
            <a:endParaRPr lang="en-US" sz="1000" b="0" strike="noStrike" spc="-1">
              <a:latin typeface="Arial"/>
            </a:endParaRPr>
          </a:p>
        </p:txBody>
      </p:sp>
      <p:sp>
        <p:nvSpPr>
          <p:cNvPr id="211" name="CustomShape 2"/>
          <p:cNvSpPr/>
          <p:nvPr/>
        </p:nvSpPr>
        <p:spPr>
          <a:xfrm>
            <a:off x="6943680" y="613836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8D14EE7A-9895-4836-B483-7E1FE44B0327}" type="slidenum">
              <a:rPr lang="en-US" sz="1000" b="1" strike="noStrike" spc="-1">
                <a:solidFill>
                  <a:srgbClr val="8E8E93"/>
                </a:solidFill>
                <a:latin typeface="Arial"/>
              </a:rPr>
              <a:t>3</a:t>
            </a:fld>
            <a:endParaRPr lang="en-US" sz="1000" b="0" strike="noStrike" spc="-1">
              <a:latin typeface="Arial"/>
            </a:endParaRPr>
          </a:p>
        </p:txBody>
      </p:sp>
      <p:sp>
        <p:nvSpPr>
          <p:cNvPr id="212" name="CustomShape 3"/>
          <p:cNvSpPr/>
          <p:nvPr/>
        </p:nvSpPr>
        <p:spPr>
          <a:xfrm>
            <a:off x="457200" y="660600"/>
            <a:ext cx="7156440" cy="507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en-US" sz="3000" b="0" strike="noStrike" spc="-1" dirty="0">
                <a:solidFill>
                  <a:schemeClr val="accent2">
                    <a:lumMod val="75000"/>
                  </a:schemeClr>
                </a:solidFill>
                <a:latin typeface="Arial"/>
              </a:rPr>
              <a:t>Activating your virtual environment</a:t>
            </a:r>
          </a:p>
        </p:txBody>
      </p:sp>
      <p:sp>
        <p:nvSpPr>
          <p:cNvPr id="213" name="CustomShape 4"/>
          <p:cNvSpPr/>
          <p:nvPr/>
        </p:nvSpPr>
        <p:spPr>
          <a:xfrm>
            <a:off x="532080" y="1284840"/>
            <a:ext cx="7886160" cy="451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>
            <a:normAutofit fontScale="83500" lnSpcReduction="10000"/>
          </a:bodyPr>
          <a:lstStyle/>
          <a:p>
            <a:pPr marL="343620" indent="-3429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  <a:buClr>
                <a:srgbClr val="004785"/>
              </a:buClr>
              <a:buFont typeface="Arial" panose="020B0604020202020204" pitchFamily="34" charset="0"/>
              <a:buChar char="•"/>
            </a:pPr>
            <a:r>
              <a:rPr lang="en-US" sz="2400" b="0" strike="noStrike" spc="-1" dirty="0">
                <a:solidFill>
                  <a:srgbClr val="002060"/>
                </a:solidFill>
                <a:latin typeface="Arial"/>
              </a:rPr>
              <a:t>Login to </a:t>
            </a:r>
            <a:r>
              <a:rPr lang="en-US" sz="2400" b="0" strike="noStrike" spc="-1" dirty="0" err="1">
                <a:solidFill>
                  <a:srgbClr val="002060"/>
                </a:solidFill>
                <a:latin typeface="Arial"/>
              </a:rPr>
              <a:t>wrds</a:t>
            </a:r>
            <a:r>
              <a:rPr lang="en-US" sz="2400" b="0" strike="noStrike" spc="-1" dirty="0">
                <a:solidFill>
                  <a:srgbClr val="002060"/>
                </a:solidFill>
                <a:latin typeface="Arial"/>
              </a:rPr>
              <a:t>-cloud with your </a:t>
            </a:r>
            <a:r>
              <a:rPr lang="en-US" sz="2400" b="0" strike="noStrike" spc="-1" dirty="0" err="1">
                <a:solidFill>
                  <a:srgbClr val="002060"/>
                </a:solidFill>
                <a:latin typeface="Arial"/>
              </a:rPr>
              <a:t>wrds</a:t>
            </a:r>
            <a:r>
              <a:rPr lang="en-US" sz="2400" b="0" strike="noStrike" spc="-1" dirty="0">
                <a:solidFill>
                  <a:srgbClr val="002060"/>
                </a:solidFill>
                <a:latin typeface="Arial"/>
              </a:rPr>
              <a:t> credentials.</a:t>
            </a:r>
          </a:p>
          <a:p>
            <a:pPr marL="343080" indent="-34236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  <a:buClr>
                <a:srgbClr val="004785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002060"/>
                </a:solidFill>
                <a:latin typeface="Arial"/>
              </a:rPr>
              <a:t>Activate your virtual environment as shown.</a:t>
            </a:r>
            <a:br>
              <a:rPr lang="en-US" sz="2400" b="0" strike="noStrike" spc="-1" dirty="0">
                <a:solidFill>
                  <a:srgbClr val="002060"/>
                </a:solidFill>
                <a:latin typeface="Arial"/>
              </a:rPr>
            </a:br>
            <a:br>
              <a:rPr lang="en-US" sz="2400" b="0" strike="noStrike" spc="-1" dirty="0">
                <a:solidFill>
                  <a:srgbClr val="002060"/>
                </a:solidFill>
                <a:latin typeface="Arial"/>
              </a:rPr>
            </a:br>
            <a:br>
              <a:rPr lang="en-US" sz="2400" b="0" strike="noStrike" spc="-1" dirty="0">
                <a:solidFill>
                  <a:srgbClr val="002060"/>
                </a:solidFill>
                <a:latin typeface="Arial"/>
              </a:rPr>
            </a:br>
            <a:br>
              <a:rPr lang="en-US" sz="2400" b="0" strike="noStrike" spc="-1" dirty="0">
                <a:solidFill>
                  <a:srgbClr val="002060"/>
                </a:solidFill>
                <a:latin typeface="Arial"/>
              </a:rPr>
            </a:br>
            <a:br>
              <a:rPr lang="en-US" sz="2400" b="0" strike="noStrike" spc="-1" dirty="0">
                <a:solidFill>
                  <a:srgbClr val="002060"/>
                </a:solidFill>
                <a:latin typeface="Arial"/>
              </a:rPr>
            </a:br>
            <a:br>
              <a:rPr lang="en-US" sz="2400" b="0" strike="noStrike" spc="-1" dirty="0">
                <a:solidFill>
                  <a:srgbClr val="002060"/>
                </a:solidFill>
                <a:latin typeface="Arial"/>
              </a:rPr>
            </a:br>
            <a:endParaRPr lang="en-US" sz="2400" b="0" strike="noStrike" spc="-1" dirty="0">
              <a:solidFill>
                <a:srgbClr val="002060"/>
              </a:solidFill>
              <a:latin typeface="Arial"/>
            </a:endParaRPr>
          </a:p>
          <a:p>
            <a:pPr marL="343080" indent="-34236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  <a:buClr>
                <a:srgbClr val="004785"/>
              </a:buClr>
              <a:buFont typeface="Arial"/>
              <a:buChar char="•"/>
            </a:pPr>
            <a:r>
              <a:rPr lang="en-US" sz="2400" spc="-1" dirty="0">
                <a:solidFill>
                  <a:srgbClr val="002060"/>
                </a:solidFill>
              </a:rPr>
              <a:t>If you have not created a virtual environment you will need to do so first.</a:t>
            </a:r>
          </a:p>
          <a:p>
            <a:pPr marL="343080" indent="-34236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  <a:buClr>
                <a:srgbClr val="004785"/>
              </a:buClr>
              <a:buFont typeface="Arial"/>
              <a:buChar char="•"/>
            </a:pPr>
            <a:r>
              <a:rPr lang="en-US" sz="2400" spc="-1" dirty="0">
                <a:solidFill>
                  <a:srgbClr val="002060"/>
                </a:solidFill>
              </a:rPr>
              <a:t>If you are not sure how to create a virtual environment, please see the </a:t>
            </a:r>
            <a:r>
              <a:rPr lang="en-US" sz="2400" i="1" spc="-1" dirty="0">
                <a:solidFill>
                  <a:srgbClr val="002060"/>
                </a:solidFill>
              </a:rPr>
              <a:t>Creating Python Virtual Environments on WRDS</a:t>
            </a:r>
            <a:r>
              <a:rPr lang="en-US" sz="2400" spc="-1" dirty="0">
                <a:solidFill>
                  <a:srgbClr val="002060"/>
                </a:solidFill>
              </a:rPr>
              <a:t> video.</a:t>
            </a:r>
            <a:r>
              <a:rPr lang="en-US" sz="2400" b="0" strike="noStrike" spc="-1" dirty="0">
                <a:solidFill>
                  <a:srgbClr val="002060"/>
                </a:solidFill>
                <a:latin typeface="Arial"/>
              </a:rPr>
              <a:t> </a:t>
            </a:r>
          </a:p>
          <a:p>
            <a:pPr marL="4572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2400" b="0" strike="noStrike" spc="-1" dirty="0">
              <a:latin typeface="Arial"/>
            </a:endParaRPr>
          </a:p>
          <a:p>
            <a:pPr marL="4572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2400" b="0" strike="noStrike" spc="-1" dirty="0">
              <a:latin typeface="Arial"/>
            </a:endParaRPr>
          </a:p>
          <a:p>
            <a:pPr marL="4572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2400" b="0" strike="noStrike" spc="-1" dirty="0">
              <a:latin typeface="Arial"/>
            </a:endParaRPr>
          </a:p>
          <a:p>
            <a:pPr marL="4572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2400" b="0" strike="noStrike" spc="-1" dirty="0">
              <a:latin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F2C20C3-CD74-454C-9601-EB570CD194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585" y="2161102"/>
            <a:ext cx="7745506" cy="173791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CustomShape 1"/>
          <p:cNvSpPr/>
          <p:nvPr/>
        </p:nvSpPr>
        <p:spPr>
          <a:xfrm>
            <a:off x="5915160" y="6512040"/>
            <a:ext cx="308556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000" b="0" strike="noStrike" spc="-1">
                <a:solidFill>
                  <a:srgbClr val="FFFFFF"/>
                </a:solidFill>
                <a:latin typeface="Arial"/>
              </a:rPr>
              <a:t>Wharton Research Data Services</a:t>
            </a:r>
            <a:endParaRPr lang="en-US" sz="1000" b="0" strike="noStrike" spc="-1">
              <a:latin typeface="Arial"/>
            </a:endParaRPr>
          </a:p>
        </p:txBody>
      </p:sp>
      <p:sp>
        <p:nvSpPr>
          <p:cNvPr id="249" name="CustomShape 2"/>
          <p:cNvSpPr/>
          <p:nvPr/>
        </p:nvSpPr>
        <p:spPr>
          <a:xfrm>
            <a:off x="6943680" y="613836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E17C6CED-F3CB-42C2-BFC3-9C4A1B198EF5}" type="slidenum">
              <a:rPr lang="en-US" sz="1000" b="1" strike="noStrike" spc="-1">
                <a:solidFill>
                  <a:srgbClr val="8E8E93"/>
                </a:solidFill>
                <a:latin typeface="Arial"/>
              </a:rPr>
              <a:t>4</a:t>
            </a:fld>
            <a:endParaRPr lang="en-US" sz="1000" b="0" strike="noStrike" spc="-1"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457200" y="660600"/>
            <a:ext cx="7156440" cy="507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en-US" sz="3000" b="0" strike="noStrike" spc="-1" dirty="0">
                <a:solidFill>
                  <a:schemeClr val="accent2">
                    <a:lumMod val="75000"/>
                  </a:schemeClr>
                </a:solidFill>
                <a:latin typeface="Arial"/>
              </a:rPr>
              <a:t>Install the required packages</a:t>
            </a:r>
          </a:p>
        </p:txBody>
      </p:sp>
      <p:sp>
        <p:nvSpPr>
          <p:cNvPr id="251" name="CustomShape 4"/>
          <p:cNvSpPr/>
          <p:nvPr/>
        </p:nvSpPr>
        <p:spPr>
          <a:xfrm>
            <a:off x="532080" y="1284840"/>
            <a:ext cx="7886160" cy="451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>
            <a:normAutofit fontScale="98000"/>
          </a:bodyPr>
          <a:lstStyle/>
          <a:p>
            <a:pPr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en-US" sz="2400" b="0" strike="noStrike" spc="-1" dirty="0">
              <a:latin typeface="Arial"/>
            </a:endParaRPr>
          </a:p>
          <a:p>
            <a:pPr marL="4572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2400" b="0" strike="noStrike" spc="-1" dirty="0">
              <a:latin typeface="Arial"/>
            </a:endParaRPr>
          </a:p>
          <a:p>
            <a:pPr marL="4572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2400" b="0" strike="noStrike" spc="-1" dirty="0">
              <a:latin typeface="Arial"/>
            </a:endParaRPr>
          </a:p>
          <a:p>
            <a:pPr marL="4572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2400" b="0" strike="noStrike" spc="-1" dirty="0">
              <a:latin typeface="Arial"/>
            </a:endParaRPr>
          </a:p>
          <a:p>
            <a:pPr marL="4572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048758-BDB5-364F-9A25-635F4A2FCD3A}"/>
              </a:ext>
            </a:extLst>
          </p:cNvPr>
          <p:cNvSpPr txBox="1"/>
          <p:nvPr/>
        </p:nvSpPr>
        <p:spPr>
          <a:xfrm>
            <a:off x="355600" y="3906988"/>
            <a:ext cx="84182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The</a:t>
            </a:r>
            <a:r>
              <a:rPr lang="en-US" sz="200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pip install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wrds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pandas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statsmodels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command will attempt to install all 3 packages into your environment.</a:t>
            </a:r>
            <a:br>
              <a:rPr lang="en-US" sz="2000" dirty="0">
                <a:latin typeface="+mj-lt"/>
                <a:cs typeface="Courier New" panose="02070309020205020404" pitchFamily="49" charset="0"/>
              </a:rPr>
            </a:br>
            <a:endParaRPr lang="en-US" sz="2000" dirty="0">
              <a:latin typeface="+mj-lt"/>
              <a:cs typeface="Courier New" panose="020703090202050204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As you can see on screen, if the package is already installed, as was the case for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wrds</a:t>
            </a: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 and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pandas</a:t>
            </a: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, it will simply say "requirement already satisfied" and continue.  In this case only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statsmodels</a:t>
            </a: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 was installed.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9169BA-6143-0944-B7B4-121300D5AF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37757"/>
            <a:ext cx="8316640" cy="105126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79A61BF-3DA7-8243-9F26-8384AD286E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364" y="2571891"/>
            <a:ext cx="8288476" cy="100254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ustomShape 1"/>
          <p:cNvSpPr/>
          <p:nvPr/>
        </p:nvSpPr>
        <p:spPr>
          <a:xfrm>
            <a:off x="5915160" y="6512040"/>
            <a:ext cx="308556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000" b="0" strike="noStrike" spc="-1">
                <a:solidFill>
                  <a:srgbClr val="FFFFFF"/>
                </a:solidFill>
                <a:latin typeface="Arial"/>
              </a:rPr>
              <a:t>Wharton Research Data Services</a:t>
            </a:r>
            <a:endParaRPr lang="en-US" sz="1000" b="0" strike="noStrike" spc="-1">
              <a:latin typeface="Arial"/>
            </a:endParaRPr>
          </a:p>
        </p:txBody>
      </p:sp>
      <p:sp>
        <p:nvSpPr>
          <p:cNvPr id="180" name="CustomShape 2"/>
          <p:cNvSpPr/>
          <p:nvPr/>
        </p:nvSpPr>
        <p:spPr>
          <a:xfrm>
            <a:off x="6943680" y="613836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A2F1D21A-DD68-43BB-9C51-6E3061520F1B}" type="slidenum">
              <a:rPr lang="en-US" sz="1000" b="1" strike="noStrike" spc="-1">
                <a:solidFill>
                  <a:srgbClr val="8E8E93"/>
                </a:solidFill>
                <a:latin typeface="Arial"/>
              </a:rPr>
              <a:t>5</a:t>
            </a:fld>
            <a:endParaRPr lang="en-US" sz="1000" b="0" strike="noStrike" spc="-1">
              <a:latin typeface="Arial"/>
            </a:endParaRPr>
          </a:p>
        </p:txBody>
      </p:sp>
      <p:grpSp>
        <p:nvGrpSpPr>
          <p:cNvPr id="188" name="Group 10"/>
          <p:cNvGrpSpPr/>
          <p:nvPr/>
        </p:nvGrpSpPr>
        <p:grpSpPr>
          <a:xfrm>
            <a:off x="1709999" y="1971051"/>
            <a:ext cx="5696280" cy="722632"/>
            <a:chOff x="1721880" y="3189240"/>
            <a:chExt cx="5696280" cy="722632"/>
          </a:xfrm>
        </p:grpSpPr>
        <p:sp>
          <p:nvSpPr>
            <p:cNvPr id="189" name="CustomShape 11"/>
            <p:cNvSpPr/>
            <p:nvPr/>
          </p:nvSpPr>
          <p:spPr>
            <a:xfrm>
              <a:off x="1721880" y="3191400"/>
              <a:ext cx="5696280" cy="693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grpSp>
          <p:nvGrpSpPr>
            <p:cNvPr id="190" name="Group 12"/>
            <p:cNvGrpSpPr/>
            <p:nvPr/>
          </p:nvGrpSpPr>
          <p:grpSpPr>
            <a:xfrm>
              <a:off x="1729800" y="3189240"/>
              <a:ext cx="943200" cy="695520"/>
              <a:chOff x="1729800" y="3189240"/>
              <a:chExt cx="943200" cy="695520"/>
            </a:xfrm>
          </p:grpSpPr>
          <p:sp>
            <p:nvSpPr>
              <p:cNvPr id="191" name="CustomShape 13"/>
              <p:cNvSpPr/>
              <p:nvPr/>
            </p:nvSpPr>
            <p:spPr>
              <a:xfrm>
                <a:off x="1729800" y="3191400"/>
                <a:ext cx="661320" cy="6930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192" name="CustomShape 14"/>
              <p:cNvSpPr/>
              <p:nvPr/>
            </p:nvSpPr>
            <p:spPr>
              <a:xfrm>
                <a:off x="2392560" y="3189240"/>
                <a:ext cx="280440" cy="695520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  <p:sp>
          <p:nvSpPr>
            <p:cNvPr id="193" name="CustomShape 15"/>
            <p:cNvSpPr/>
            <p:nvPr/>
          </p:nvSpPr>
          <p:spPr>
            <a:xfrm>
              <a:off x="2798280" y="3387600"/>
              <a:ext cx="3553200" cy="306323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strike="noStrike" spc="-1" dirty="0">
                  <a:solidFill>
                    <a:srgbClr val="004785"/>
                  </a:solidFill>
                  <a:latin typeface="Arial"/>
                  <a:ea typeface="DejaVu Sans"/>
                </a:rPr>
                <a:t>Install required packages</a:t>
              </a:r>
              <a:endParaRPr lang="en-US" sz="1400" b="0" strike="noStrike" spc="-1" dirty="0">
                <a:latin typeface="Arial"/>
              </a:endParaRPr>
            </a:p>
          </p:txBody>
        </p:sp>
        <p:sp>
          <p:nvSpPr>
            <p:cNvPr id="194" name="CustomShape 16"/>
            <p:cNvSpPr/>
            <p:nvPr/>
          </p:nvSpPr>
          <p:spPr>
            <a:xfrm>
              <a:off x="1914120" y="3205440"/>
              <a:ext cx="484920" cy="70643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de-DE" sz="4000" b="1" spc="-1" dirty="0">
                  <a:solidFill>
                    <a:srgbClr val="FFFFFF"/>
                  </a:solidFill>
                  <a:latin typeface="Arial"/>
                </a:rPr>
                <a:t>1</a:t>
              </a:r>
              <a:endParaRPr lang="en-US" sz="4000" b="0" strike="noStrike" spc="-1" dirty="0">
                <a:latin typeface="Arial"/>
              </a:endParaRPr>
            </a:p>
          </p:txBody>
        </p:sp>
      </p:grpSp>
      <p:grpSp>
        <p:nvGrpSpPr>
          <p:cNvPr id="195" name="Group 17"/>
          <p:cNvGrpSpPr/>
          <p:nvPr/>
        </p:nvGrpSpPr>
        <p:grpSpPr>
          <a:xfrm>
            <a:off x="1709999" y="2857854"/>
            <a:ext cx="5696280" cy="720472"/>
            <a:chOff x="1721880" y="4044960"/>
            <a:chExt cx="5696280" cy="720472"/>
          </a:xfrm>
        </p:grpSpPr>
        <p:sp>
          <p:nvSpPr>
            <p:cNvPr id="196" name="CustomShape 18"/>
            <p:cNvSpPr/>
            <p:nvPr/>
          </p:nvSpPr>
          <p:spPr>
            <a:xfrm>
              <a:off x="1721880" y="4044960"/>
              <a:ext cx="5696280" cy="6958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grpSp>
          <p:nvGrpSpPr>
            <p:cNvPr id="197" name="Group 19"/>
            <p:cNvGrpSpPr/>
            <p:nvPr/>
          </p:nvGrpSpPr>
          <p:grpSpPr>
            <a:xfrm>
              <a:off x="1725120" y="4047840"/>
              <a:ext cx="943200" cy="694080"/>
              <a:chOff x="1725120" y="4047840"/>
              <a:chExt cx="943200" cy="694080"/>
            </a:xfrm>
          </p:grpSpPr>
          <p:sp>
            <p:nvSpPr>
              <p:cNvPr id="198" name="CustomShape 20"/>
              <p:cNvSpPr/>
              <p:nvPr/>
            </p:nvSpPr>
            <p:spPr>
              <a:xfrm>
                <a:off x="1725120" y="4050000"/>
                <a:ext cx="661320" cy="69192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199" name="CustomShape 21"/>
              <p:cNvSpPr/>
              <p:nvPr/>
            </p:nvSpPr>
            <p:spPr>
              <a:xfrm>
                <a:off x="2387880" y="4047840"/>
                <a:ext cx="280440" cy="691920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  <p:sp>
          <p:nvSpPr>
            <p:cNvPr id="200" name="CustomShape 22"/>
            <p:cNvSpPr/>
            <p:nvPr/>
          </p:nvSpPr>
          <p:spPr>
            <a:xfrm>
              <a:off x="2797220" y="4242798"/>
              <a:ext cx="4467600" cy="306323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strike="noStrike" spc="-1" dirty="0">
                  <a:solidFill>
                    <a:schemeClr val="accent2">
                      <a:lumMod val="75000"/>
                    </a:schemeClr>
                  </a:solidFill>
                  <a:latin typeface="Arial"/>
                  <a:ea typeface="DejaVu Sans"/>
                </a:rPr>
                <a:t>Read data into python</a:t>
              </a:r>
              <a:endParaRPr lang="en-US" sz="1400" b="0" strike="noStrike" spc="-1" dirty="0">
                <a:solidFill>
                  <a:schemeClr val="accent2">
                    <a:lumMod val="75000"/>
                  </a:schemeClr>
                </a:solidFill>
                <a:latin typeface="Arial"/>
              </a:endParaRPr>
            </a:p>
          </p:txBody>
        </p:sp>
        <p:sp>
          <p:nvSpPr>
            <p:cNvPr id="201" name="CustomShape 23"/>
            <p:cNvSpPr/>
            <p:nvPr/>
          </p:nvSpPr>
          <p:spPr>
            <a:xfrm>
              <a:off x="1914120" y="4059000"/>
              <a:ext cx="475920" cy="70643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de-DE" sz="4000" b="1" spc="-1" dirty="0">
                  <a:solidFill>
                    <a:srgbClr val="FFFFFF"/>
                  </a:solidFill>
                  <a:latin typeface="Arial"/>
                </a:rPr>
                <a:t>2</a:t>
              </a:r>
              <a:endParaRPr lang="en-US" sz="4000" b="0" strike="noStrike" spc="-1" dirty="0">
                <a:latin typeface="Arial"/>
              </a:endParaRPr>
            </a:p>
          </p:txBody>
        </p:sp>
      </p:grpSp>
      <p:grpSp>
        <p:nvGrpSpPr>
          <p:cNvPr id="202" name="Group 24"/>
          <p:cNvGrpSpPr/>
          <p:nvPr/>
        </p:nvGrpSpPr>
        <p:grpSpPr>
          <a:xfrm>
            <a:off x="1709999" y="3762685"/>
            <a:ext cx="5696280" cy="720472"/>
            <a:chOff x="1710000" y="4924080"/>
            <a:chExt cx="5696280" cy="720472"/>
          </a:xfrm>
        </p:grpSpPr>
        <p:sp>
          <p:nvSpPr>
            <p:cNvPr id="203" name="CustomShape 25"/>
            <p:cNvSpPr/>
            <p:nvPr/>
          </p:nvSpPr>
          <p:spPr>
            <a:xfrm>
              <a:off x="1710000" y="4924080"/>
              <a:ext cx="5696280" cy="6958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grpSp>
          <p:nvGrpSpPr>
            <p:cNvPr id="204" name="Group 26"/>
            <p:cNvGrpSpPr/>
            <p:nvPr/>
          </p:nvGrpSpPr>
          <p:grpSpPr>
            <a:xfrm>
              <a:off x="1713240" y="4926960"/>
              <a:ext cx="943200" cy="694080"/>
              <a:chOff x="1713240" y="4926960"/>
              <a:chExt cx="943200" cy="694080"/>
            </a:xfrm>
          </p:grpSpPr>
          <p:sp>
            <p:nvSpPr>
              <p:cNvPr id="205" name="CustomShape 27"/>
              <p:cNvSpPr/>
              <p:nvPr/>
            </p:nvSpPr>
            <p:spPr>
              <a:xfrm>
                <a:off x="1713240" y="4929120"/>
                <a:ext cx="661320" cy="69192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206" name="CustomShape 28"/>
              <p:cNvSpPr/>
              <p:nvPr/>
            </p:nvSpPr>
            <p:spPr>
              <a:xfrm>
                <a:off x="2376000" y="4926960"/>
                <a:ext cx="280440" cy="691920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  <p:sp>
          <p:nvSpPr>
            <p:cNvPr id="207" name="CustomShape 29"/>
            <p:cNvSpPr/>
            <p:nvPr/>
          </p:nvSpPr>
          <p:spPr>
            <a:xfrm>
              <a:off x="2797560" y="5101484"/>
              <a:ext cx="4467600" cy="306323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strike="noStrike" spc="-1" dirty="0">
                  <a:solidFill>
                    <a:srgbClr val="004785"/>
                  </a:solidFill>
                  <a:latin typeface="Arial"/>
                </a:rPr>
                <a:t>Fit a model</a:t>
              </a:r>
              <a:endParaRPr lang="en-US" sz="1400" b="0" strike="noStrike" spc="-1" dirty="0">
                <a:latin typeface="Arial"/>
              </a:endParaRPr>
            </a:p>
          </p:txBody>
        </p:sp>
        <p:sp>
          <p:nvSpPr>
            <p:cNvPr id="208" name="CustomShape 30"/>
            <p:cNvSpPr/>
            <p:nvPr/>
          </p:nvSpPr>
          <p:spPr>
            <a:xfrm>
              <a:off x="1902240" y="4938120"/>
              <a:ext cx="475920" cy="70643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de-DE" sz="4000" b="1" spc="-1" dirty="0">
                  <a:solidFill>
                    <a:srgbClr val="FFFFFF"/>
                  </a:solidFill>
                  <a:latin typeface="Arial"/>
                </a:rPr>
                <a:t>3</a:t>
              </a:r>
              <a:endParaRPr lang="en-US" sz="4000" b="0" strike="noStrike" spc="-1" dirty="0">
                <a:latin typeface="Arial"/>
              </a:endParaRPr>
            </a:p>
          </p:txBody>
        </p:sp>
      </p:grpSp>
      <p:pic>
        <p:nvPicPr>
          <p:cNvPr id="209" name="Picture 208"/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2866331" y="398880"/>
            <a:ext cx="3383617" cy="1143000"/>
          </a:xfrm>
          <a:prstGeom prst="rect">
            <a:avLst/>
          </a:prstGeom>
          <a:ln>
            <a:noFill/>
          </a:ln>
        </p:spPr>
      </p:pic>
      <p:grpSp>
        <p:nvGrpSpPr>
          <p:cNvPr id="34" name="Group 24">
            <a:extLst>
              <a:ext uri="{FF2B5EF4-FFF2-40B4-BE49-F238E27FC236}">
                <a16:creationId xmlns:a16="http://schemas.microsoft.com/office/drawing/2014/main" id="{141A775A-BFC0-684E-9802-136B5EAE66A6}"/>
              </a:ext>
            </a:extLst>
          </p:cNvPr>
          <p:cNvGrpSpPr/>
          <p:nvPr/>
        </p:nvGrpSpPr>
        <p:grpSpPr>
          <a:xfrm>
            <a:off x="1697059" y="4627140"/>
            <a:ext cx="5696280" cy="720472"/>
            <a:chOff x="1710000" y="4924080"/>
            <a:chExt cx="5696280" cy="720472"/>
          </a:xfrm>
        </p:grpSpPr>
        <p:sp>
          <p:nvSpPr>
            <p:cNvPr id="35" name="CustomShape 25">
              <a:extLst>
                <a:ext uri="{FF2B5EF4-FFF2-40B4-BE49-F238E27FC236}">
                  <a16:creationId xmlns:a16="http://schemas.microsoft.com/office/drawing/2014/main" id="{AF899E26-68ED-C94E-A11A-1962D6C7A6E4}"/>
                </a:ext>
              </a:extLst>
            </p:cNvPr>
            <p:cNvSpPr/>
            <p:nvPr/>
          </p:nvSpPr>
          <p:spPr>
            <a:xfrm>
              <a:off x="1710000" y="4924080"/>
              <a:ext cx="5696280" cy="6958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grpSp>
          <p:nvGrpSpPr>
            <p:cNvPr id="36" name="Group 26">
              <a:extLst>
                <a:ext uri="{FF2B5EF4-FFF2-40B4-BE49-F238E27FC236}">
                  <a16:creationId xmlns:a16="http://schemas.microsoft.com/office/drawing/2014/main" id="{36EAF1F0-8E3A-B644-98EF-AFF498D44B82}"/>
                </a:ext>
              </a:extLst>
            </p:cNvPr>
            <p:cNvGrpSpPr/>
            <p:nvPr/>
          </p:nvGrpSpPr>
          <p:grpSpPr>
            <a:xfrm>
              <a:off x="1713240" y="4926960"/>
              <a:ext cx="943200" cy="694080"/>
              <a:chOff x="1713240" y="4926960"/>
              <a:chExt cx="943200" cy="694080"/>
            </a:xfrm>
          </p:grpSpPr>
          <p:sp>
            <p:nvSpPr>
              <p:cNvPr id="39" name="CustomShape 27">
                <a:extLst>
                  <a:ext uri="{FF2B5EF4-FFF2-40B4-BE49-F238E27FC236}">
                    <a16:creationId xmlns:a16="http://schemas.microsoft.com/office/drawing/2014/main" id="{ABD27D28-0250-704C-BDBA-1947D592C35B}"/>
                  </a:ext>
                </a:extLst>
              </p:cNvPr>
              <p:cNvSpPr/>
              <p:nvPr/>
            </p:nvSpPr>
            <p:spPr>
              <a:xfrm>
                <a:off x="1713240" y="4929120"/>
                <a:ext cx="661320" cy="69192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40" name="CustomShape 28">
                <a:extLst>
                  <a:ext uri="{FF2B5EF4-FFF2-40B4-BE49-F238E27FC236}">
                    <a16:creationId xmlns:a16="http://schemas.microsoft.com/office/drawing/2014/main" id="{BD51DBA6-14D0-BE44-AFB9-3D40F08B6199}"/>
                  </a:ext>
                </a:extLst>
              </p:cNvPr>
              <p:cNvSpPr/>
              <p:nvPr/>
            </p:nvSpPr>
            <p:spPr>
              <a:xfrm>
                <a:off x="2376000" y="4926960"/>
                <a:ext cx="280440" cy="691920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  <p:sp>
          <p:nvSpPr>
            <p:cNvPr id="37" name="CustomShape 29">
              <a:extLst>
                <a:ext uri="{FF2B5EF4-FFF2-40B4-BE49-F238E27FC236}">
                  <a16:creationId xmlns:a16="http://schemas.microsoft.com/office/drawing/2014/main" id="{DCC712E1-BB52-D445-B8FD-E2CB7E96AB29}"/>
                </a:ext>
              </a:extLst>
            </p:cNvPr>
            <p:cNvSpPr/>
            <p:nvPr/>
          </p:nvSpPr>
          <p:spPr>
            <a:xfrm>
              <a:off x="2798280" y="5118858"/>
              <a:ext cx="4467600" cy="306323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strike="noStrike" spc="-1" dirty="0">
                  <a:solidFill>
                    <a:srgbClr val="004785"/>
                  </a:solidFill>
                  <a:latin typeface="Arial"/>
                </a:rPr>
                <a:t>Output from the model</a:t>
              </a:r>
              <a:endParaRPr lang="en-US" sz="1400" b="0" strike="noStrike" spc="-1" dirty="0">
                <a:latin typeface="Arial"/>
              </a:endParaRPr>
            </a:p>
          </p:txBody>
        </p:sp>
        <p:sp>
          <p:nvSpPr>
            <p:cNvPr id="38" name="CustomShape 30">
              <a:extLst>
                <a:ext uri="{FF2B5EF4-FFF2-40B4-BE49-F238E27FC236}">
                  <a16:creationId xmlns:a16="http://schemas.microsoft.com/office/drawing/2014/main" id="{5D2F9CEF-1653-6648-AF9F-B927D126BBA9}"/>
                </a:ext>
              </a:extLst>
            </p:cNvPr>
            <p:cNvSpPr/>
            <p:nvPr/>
          </p:nvSpPr>
          <p:spPr>
            <a:xfrm>
              <a:off x="1902240" y="4938120"/>
              <a:ext cx="475920" cy="70643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de-DE" sz="4000" b="1" spc="-1" dirty="0">
                  <a:solidFill>
                    <a:srgbClr val="FFFFFF"/>
                  </a:solidFill>
                  <a:latin typeface="Arial"/>
                </a:rPr>
                <a:t>4</a:t>
              </a:r>
              <a:endParaRPr lang="en-US" sz="4000" b="0" strike="noStrike" spc="-1" dirty="0"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6196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CustomShape 1"/>
          <p:cNvSpPr/>
          <p:nvPr/>
        </p:nvSpPr>
        <p:spPr>
          <a:xfrm>
            <a:off x="5915160" y="6512040"/>
            <a:ext cx="308556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000" b="0" strike="noStrike" spc="-1">
                <a:solidFill>
                  <a:srgbClr val="FFFFFF"/>
                </a:solidFill>
                <a:latin typeface="Arial"/>
              </a:rPr>
              <a:t>Wharton Research Data Services</a:t>
            </a:r>
            <a:endParaRPr lang="en-US" sz="1000" b="0" strike="noStrike" spc="-1">
              <a:latin typeface="Arial"/>
            </a:endParaRPr>
          </a:p>
        </p:txBody>
      </p:sp>
      <p:sp>
        <p:nvSpPr>
          <p:cNvPr id="249" name="CustomShape 2"/>
          <p:cNvSpPr/>
          <p:nvPr/>
        </p:nvSpPr>
        <p:spPr>
          <a:xfrm>
            <a:off x="6943680" y="613836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E17C6CED-F3CB-42C2-BFC3-9C4A1B198EF5}" type="slidenum">
              <a:rPr lang="en-US" sz="1000" b="1" strike="noStrike" spc="-1">
                <a:solidFill>
                  <a:srgbClr val="8E8E93"/>
                </a:solidFill>
                <a:latin typeface="Arial"/>
              </a:rPr>
              <a:t>6</a:t>
            </a:fld>
            <a:endParaRPr lang="en-US" sz="1000" b="0" strike="noStrike" spc="-1"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457200" y="660600"/>
            <a:ext cx="7156440" cy="507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en-US" sz="3000" b="0" strike="noStrike" spc="-1" dirty="0">
                <a:solidFill>
                  <a:schemeClr val="accent2">
                    <a:lumMod val="75000"/>
                  </a:schemeClr>
                </a:solidFill>
                <a:latin typeface="Arial"/>
              </a:rPr>
              <a:t>Reading data into python</a:t>
            </a:r>
          </a:p>
        </p:txBody>
      </p:sp>
      <p:sp>
        <p:nvSpPr>
          <p:cNvPr id="251" name="CustomShape 4"/>
          <p:cNvSpPr/>
          <p:nvPr/>
        </p:nvSpPr>
        <p:spPr>
          <a:xfrm>
            <a:off x="532080" y="1284840"/>
            <a:ext cx="7886160" cy="451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>
            <a:normAutofit fontScale="98000"/>
          </a:bodyPr>
          <a:lstStyle/>
          <a:p>
            <a:pPr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en-US" sz="2400" b="0" strike="noStrike" spc="-1" dirty="0">
              <a:latin typeface="Arial"/>
            </a:endParaRPr>
          </a:p>
          <a:p>
            <a:pPr marL="4572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2400" b="0" strike="noStrike" spc="-1" dirty="0">
              <a:latin typeface="Arial"/>
            </a:endParaRPr>
          </a:p>
          <a:p>
            <a:pPr marL="4572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2400" b="0" strike="noStrike" spc="-1" dirty="0">
              <a:latin typeface="Arial"/>
            </a:endParaRPr>
          </a:p>
          <a:p>
            <a:pPr marL="4572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2400" b="0" strike="noStrike" spc="-1" dirty="0">
              <a:latin typeface="Arial"/>
            </a:endParaRPr>
          </a:p>
          <a:p>
            <a:pPr marL="4572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048758-BDB5-364F-9A25-635F4A2FCD3A}"/>
              </a:ext>
            </a:extLst>
          </p:cNvPr>
          <p:cNvSpPr txBox="1"/>
          <p:nvPr/>
        </p:nvSpPr>
        <p:spPr>
          <a:xfrm>
            <a:off x="457200" y="2778753"/>
            <a:ext cx="8418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As seen on the screen you will first need to establish a connection.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When the code is executed you will be prompted for your username and password (your WRDS credentials).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A659BB-DEC3-1449-BA4D-0D0081A046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80" y="1236452"/>
            <a:ext cx="7493000" cy="13208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09D6F4D-A0A5-A543-895B-A16D5D6EFD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80" y="3912541"/>
            <a:ext cx="6807200" cy="210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303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00DAC4C-CE80-7642-A48D-2E65F5BC07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0" y="1288244"/>
            <a:ext cx="7988300" cy="3225800"/>
          </a:xfrm>
          <a:prstGeom prst="rect">
            <a:avLst/>
          </a:prstGeom>
        </p:spPr>
      </p:pic>
      <p:sp>
        <p:nvSpPr>
          <p:cNvPr id="248" name="CustomShape 1"/>
          <p:cNvSpPr/>
          <p:nvPr/>
        </p:nvSpPr>
        <p:spPr>
          <a:xfrm>
            <a:off x="5915160" y="6512040"/>
            <a:ext cx="308556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000" b="0" strike="noStrike" spc="-1">
                <a:solidFill>
                  <a:srgbClr val="FFFFFF"/>
                </a:solidFill>
                <a:latin typeface="Arial"/>
              </a:rPr>
              <a:t>Wharton Research Data Services</a:t>
            </a:r>
            <a:endParaRPr lang="en-US" sz="1000" b="0" strike="noStrike" spc="-1">
              <a:latin typeface="Arial"/>
            </a:endParaRPr>
          </a:p>
        </p:txBody>
      </p:sp>
      <p:sp>
        <p:nvSpPr>
          <p:cNvPr id="249" name="CustomShape 2"/>
          <p:cNvSpPr/>
          <p:nvPr/>
        </p:nvSpPr>
        <p:spPr>
          <a:xfrm>
            <a:off x="6943680" y="613836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E17C6CED-F3CB-42C2-BFC3-9C4A1B198EF5}" type="slidenum">
              <a:rPr lang="en-US" sz="1000" b="1" strike="noStrike" spc="-1">
                <a:solidFill>
                  <a:srgbClr val="8E8E93"/>
                </a:solidFill>
                <a:latin typeface="Arial"/>
              </a:rPr>
              <a:t>7</a:t>
            </a:fld>
            <a:endParaRPr lang="en-US" sz="1000" b="0" strike="noStrike" spc="-1"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457200" y="660600"/>
            <a:ext cx="7156440" cy="507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en-US" sz="3000" b="0" strike="noStrike" spc="-1" dirty="0">
                <a:solidFill>
                  <a:schemeClr val="accent2">
                    <a:lumMod val="75000"/>
                  </a:schemeClr>
                </a:solidFill>
                <a:latin typeface="Arial"/>
              </a:rPr>
              <a:t>Reading data into python</a:t>
            </a:r>
          </a:p>
        </p:txBody>
      </p:sp>
      <p:sp>
        <p:nvSpPr>
          <p:cNvPr id="251" name="CustomShape 4"/>
          <p:cNvSpPr/>
          <p:nvPr/>
        </p:nvSpPr>
        <p:spPr>
          <a:xfrm>
            <a:off x="532080" y="1284840"/>
            <a:ext cx="7886160" cy="451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>
            <a:normAutofit fontScale="98000"/>
          </a:bodyPr>
          <a:lstStyle/>
          <a:p>
            <a:pPr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en-US" sz="2400" b="0" strike="noStrike" spc="-1" dirty="0">
              <a:latin typeface="Arial"/>
            </a:endParaRPr>
          </a:p>
          <a:p>
            <a:pPr marL="4572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2400" b="0" strike="noStrike" spc="-1" dirty="0">
              <a:latin typeface="Arial"/>
            </a:endParaRPr>
          </a:p>
          <a:p>
            <a:pPr marL="4572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2400" b="0" strike="noStrike" spc="-1" dirty="0">
              <a:latin typeface="Arial"/>
            </a:endParaRPr>
          </a:p>
          <a:p>
            <a:pPr marL="4572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2400" b="0" strike="noStrike" spc="-1" dirty="0">
              <a:latin typeface="Arial"/>
            </a:endParaRPr>
          </a:p>
          <a:p>
            <a:pPr marL="4572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048758-BDB5-364F-9A25-635F4A2FCD3A}"/>
              </a:ext>
            </a:extLst>
          </p:cNvPr>
          <p:cNvSpPr txBox="1"/>
          <p:nvPr/>
        </p:nvSpPr>
        <p:spPr>
          <a:xfrm>
            <a:off x="457200" y="4746243"/>
            <a:ext cx="84182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Next, using the connection, we execute a SQL statement that, in this case, reads daily returns for Apple Inc. for a 3 month period, as well as the daily market return for the same period.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The columns statement gives intuitive names to the columns we have just read in.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2060"/>
              </a:solidFill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294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ustomShape 1"/>
          <p:cNvSpPr/>
          <p:nvPr/>
        </p:nvSpPr>
        <p:spPr>
          <a:xfrm>
            <a:off x="5915160" y="6512040"/>
            <a:ext cx="308556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000" b="0" strike="noStrike" spc="-1">
                <a:solidFill>
                  <a:srgbClr val="FFFFFF"/>
                </a:solidFill>
                <a:latin typeface="Arial"/>
              </a:rPr>
              <a:t>Wharton Research Data Services</a:t>
            </a:r>
            <a:endParaRPr lang="en-US" sz="1000" b="0" strike="noStrike" spc="-1">
              <a:latin typeface="Arial"/>
            </a:endParaRPr>
          </a:p>
        </p:txBody>
      </p:sp>
      <p:sp>
        <p:nvSpPr>
          <p:cNvPr id="180" name="CustomShape 2"/>
          <p:cNvSpPr/>
          <p:nvPr/>
        </p:nvSpPr>
        <p:spPr>
          <a:xfrm>
            <a:off x="6943680" y="613836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A2F1D21A-DD68-43BB-9C51-6E3061520F1B}" type="slidenum">
              <a:rPr lang="en-US" sz="1000" b="1" strike="noStrike" spc="-1">
                <a:solidFill>
                  <a:srgbClr val="8E8E93"/>
                </a:solidFill>
                <a:latin typeface="Arial"/>
              </a:rPr>
              <a:t>8</a:t>
            </a:fld>
            <a:endParaRPr lang="en-US" sz="1000" b="0" strike="noStrike" spc="-1">
              <a:latin typeface="Arial"/>
            </a:endParaRPr>
          </a:p>
        </p:txBody>
      </p:sp>
      <p:grpSp>
        <p:nvGrpSpPr>
          <p:cNvPr id="188" name="Group 10"/>
          <p:cNvGrpSpPr/>
          <p:nvPr/>
        </p:nvGrpSpPr>
        <p:grpSpPr>
          <a:xfrm>
            <a:off x="1709999" y="1971051"/>
            <a:ext cx="5696280" cy="722632"/>
            <a:chOff x="1721880" y="3189240"/>
            <a:chExt cx="5696280" cy="722632"/>
          </a:xfrm>
        </p:grpSpPr>
        <p:sp>
          <p:nvSpPr>
            <p:cNvPr id="189" name="CustomShape 11"/>
            <p:cNvSpPr/>
            <p:nvPr/>
          </p:nvSpPr>
          <p:spPr>
            <a:xfrm>
              <a:off x="1721880" y="3191400"/>
              <a:ext cx="5696280" cy="693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grpSp>
          <p:nvGrpSpPr>
            <p:cNvPr id="190" name="Group 12"/>
            <p:cNvGrpSpPr/>
            <p:nvPr/>
          </p:nvGrpSpPr>
          <p:grpSpPr>
            <a:xfrm>
              <a:off x="1729800" y="3189240"/>
              <a:ext cx="943200" cy="695520"/>
              <a:chOff x="1729800" y="3189240"/>
              <a:chExt cx="943200" cy="695520"/>
            </a:xfrm>
          </p:grpSpPr>
          <p:sp>
            <p:nvSpPr>
              <p:cNvPr id="191" name="CustomShape 13"/>
              <p:cNvSpPr/>
              <p:nvPr/>
            </p:nvSpPr>
            <p:spPr>
              <a:xfrm>
                <a:off x="1729800" y="3191400"/>
                <a:ext cx="661320" cy="6930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192" name="CustomShape 14"/>
              <p:cNvSpPr/>
              <p:nvPr/>
            </p:nvSpPr>
            <p:spPr>
              <a:xfrm>
                <a:off x="2392560" y="3189240"/>
                <a:ext cx="280440" cy="695520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  <p:sp>
          <p:nvSpPr>
            <p:cNvPr id="193" name="CustomShape 15"/>
            <p:cNvSpPr/>
            <p:nvPr/>
          </p:nvSpPr>
          <p:spPr>
            <a:xfrm>
              <a:off x="2798280" y="3387600"/>
              <a:ext cx="3553200" cy="306323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strike="noStrike" spc="-1" dirty="0">
                  <a:solidFill>
                    <a:srgbClr val="004785"/>
                  </a:solidFill>
                  <a:latin typeface="Arial"/>
                  <a:ea typeface="DejaVu Sans"/>
                </a:rPr>
                <a:t>Install required packages</a:t>
              </a:r>
              <a:endParaRPr lang="en-US" sz="1400" b="0" strike="noStrike" spc="-1" dirty="0">
                <a:latin typeface="Arial"/>
              </a:endParaRPr>
            </a:p>
          </p:txBody>
        </p:sp>
        <p:sp>
          <p:nvSpPr>
            <p:cNvPr id="194" name="CustomShape 16"/>
            <p:cNvSpPr/>
            <p:nvPr/>
          </p:nvSpPr>
          <p:spPr>
            <a:xfrm>
              <a:off x="1914120" y="3205440"/>
              <a:ext cx="484920" cy="70643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de-DE" sz="4000" b="1" spc="-1" dirty="0">
                  <a:solidFill>
                    <a:srgbClr val="FFFFFF"/>
                  </a:solidFill>
                  <a:latin typeface="Arial"/>
                </a:rPr>
                <a:t>1</a:t>
              </a:r>
              <a:endParaRPr lang="en-US" sz="4000" b="0" strike="noStrike" spc="-1" dirty="0">
                <a:latin typeface="Arial"/>
              </a:endParaRPr>
            </a:p>
          </p:txBody>
        </p:sp>
      </p:grpSp>
      <p:grpSp>
        <p:nvGrpSpPr>
          <p:cNvPr id="195" name="Group 17"/>
          <p:cNvGrpSpPr/>
          <p:nvPr/>
        </p:nvGrpSpPr>
        <p:grpSpPr>
          <a:xfrm>
            <a:off x="1709999" y="2857854"/>
            <a:ext cx="5696280" cy="720472"/>
            <a:chOff x="1721880" y="4044960"/>
            <a:chExt cx="5696280" cy="720472"/>
          </a:xfrm>
        </p:grpSpPr>
        <p:sp>
          <p:nvSpPr>
            <p:cNvPr id="196" name="CustomShape 18"/>
            <p:cNvSpPr/>
            <p:nvPr/>
          </p:nvSpPr>
          <p:spPr>
            <a:xfrm>
              <a:off x="1721880" y="4044960"/>
              <a:ext cx="5696280" cy="6958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grpSp>
          <p:nvGrpSpPr>
            <p:cNvPr id="197" name="Group 19"/>
            <p:cNvGrpSpPr/>
            <p:nvPr/>
          </p:nvGrpSpPr>
          <p:grpSpPr>
            <a:xfrm>
              <a:off x="1725120" y="4047840"/>
              <a:ext cx="943200" cy="694080"/>
              <a:chOff x="1725120" y="4047840"/>
              <a:chExt cx="943200" cy="694080"/>
            </a:xfrm>
          </p:grpSpPr>
          <p:sp>
            <p:nvSpPr>
              <p:cNvPr id="198" name="CustomShape 20"/>
              <p:cNvSpPr/>
              <p:nvPr/>
            </p:nvSpPr>
            <p:spPr>
              <a:xfrm>
                <a:off x="1725120" y="4050000"/>
                <a:ext cx="661320" cy="69192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199" name="CustomShape 21"/>
              <p:cNvSpPr/>
              <p:nvPr/>
            </p:nvSpPr>
            <p:spPr>
              <a:xfrm>
                <a:off x="2387880" y="4047840"/>
                <a:ext cx="280440" cy="691920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  <p:sp>
          <p:nvSpPr>
            <p:cNvPr id="200" name="CustomShape 22"/>
            <p:cNvSpPr/>
            <p:nvPr/>
          </p:nvSpPr>
          <p:spPr>
            <a:xfrm>
              <a:off x="2798280" y="4174920"/>
              <a:ext cx="4467600" cy="306323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strike="noStrike" spc="-1" dirty="0">
                  <a:solidFill>
                    <a:srgbClr val="004785"/>
                  </a:solidFill>
                  <a:latin typeface="Arial"/>
                  <a:ea typeface="DejaVu Sans"/>
                </a:rPr>
                <a:t>Read data into python</a:t>
              </a:r>
              <a:endParaRPr lang="en-US" sz="1400" b="0" strike="noStrike" spc="-1" dirty="0">
                <a:latin typeface="Arial"/>
              </a:endParaRPr>
            </a:p>
          </p:txBody>
        </p:sp>
        <p:sp>
          <p:nvSpPr>
            <p:cNvPr id="201" name="CustomShape 23"/>
            <p:cNvSpPr/>
            <p:nvPr/>
          </p:nvSpPr>
          <p:spPr>
            <a:xfrm>
              <a:off x="1914120" y="4059000"/>
              <a:ext cx="475920" cy="70643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de-DE" sz="4000" b="1" spc="-1" dirty="0">
                  <a:solidFill>
                    <a:srgbClr val="FFFFFF"/>
                  </a:solidFill>
                  <a:latin typeface="Arial"/>
                </a:rPr>
                <a:t>2</a:t>
              </a:r>
              <a:endParaRPr lang="en-US" sz="4000" b="0" strike="noStrike" spc="-1" dirty="0">
                <a:latin typeface="Arial"/>
              </a:endParaRPr>
            </a:p>
          </p:txBody>
        </p:sp>
      </p:grpSp>
      <p:grpSp>
        <p:nvGrpSpPr>
          <p:cNvPr id="202" name="Group 24"/>
          <p:cNvGrpSpPr/>
          <p:nvPr/>
        </p:nvGrpSpPr>
        <p:grpSpPr>
          <a:xfrm>
            <a:off x="1697059" y="3742497"/>
            <a:ext cx="5696280" cy="720472"/>
            <a:chOff x="1710000" y="4924080"/>
            <a:chExt cx="5696280" cy="720472"/>
          </a:xfrm>
        </p:grpSpPr>
        <p:sp>
          <p:nvSpPr>
            <p:cNvPr id="203" name="CustomShape 25"/>
            <p:cNvSpPr/>
            <p:nvPr/>
          </p:nvSpPr>
          <p:spPr>
            <a:xfrm>
              <a:off x="1710000" y="4924080"/>
              <a:ext cx="5696280" cy="6958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grpSp>
          <p:nvGrpSpPr>
            <p:cNvPr id="204" name="Group 26"/>
            <p:cNvGrpSpPr/>
            <p:nvPr/>
          </p:nvGrpSpPr>
          <p:grpSpPr>
            <a:xfrm>
              <a:off x="1713240" y="4926960"/>
              <a:ext cx="943200" cy="694080"/>
              <a:chOff x="1713240" y="4926960"/>
              <a:chExt cx="943200" cy="694080"/>
            </a:xfrm>
          </p:grpSpPr>
          <p:sp>
            <p:nvSpPr>
              <p:cNvPr id="205" name="CustomShape 27"/>
              <p:cNvSpPr/>
              <p:nvPr/>
            </p:nvSpPr>
            <p:spPr>
              <a:xfrm>
                <a:off x="1713240" y="4929120"/>
                <a:ext cx="661320" cy="69192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206" name="CustomShape 28"/>
              <p:cNvSpPr/>
              <p:nvPr/>
            </p:nvSpPr>
            <p:spPr>
              <a:xfrm>
                <a:off x="2376000" y="4926960"/>
                <a:ext cx="280440" cy="691920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  <p:sp>
          <p:nvSpPr>
            <p:cNvPr id="207" name="CustomShape 29"/>
            <p:cNvSpPr/>
            <p:nvPr/>
          </p:nvSpPr>
          <p:spPr>
            <a:xfrm>
              <a:off x="2798280" y="5102640"/>
              <a:ext cx="4467600" cy="306323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strike="noStrike" spc="-1" dirty="0">
                  <a:solidFill>
                    <a:schemeClr val="accent2">
                      <a:lumMod val="75000"/>
                    </a:schemeClr>
                  </a:solidFill>
                  <a:latin typeface="Arial"/>
                </a:rPr>
                <a:t>Fit a model</a:t>
              </a:r>
            </a:p>
          </p:txBody>
        </p:sp>
        <p:sp>
          <p:nvSpPr>
            <p:cNvPr id="208" name="CustomShape 30"/>
            <p:cNvSpPr/>
            <p:nvPr/>
          </p:nvSpPr>
          <p:spPr>
            <a:xfrm>
              <a:off x="1902240" y="4938120"/>
              <a:ext cx="475920" cy="70643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de-DE" sz="4000" b="1" spc="-1" dirty="0">
                  <a:solidFill>
                    <a:srgbClr val="FFFFFF"/>
                  </a:solidFill>
                  <a:latin typeface="Arial"/>
                </a:rPr>
                <a:t>3</a:t>
              </a:r>
              <a:endParaRPr lang="en-US" sz="4000" b="0" strike="noStrike" spc="-1" dirty="0">
                <a:latin typeface="Arial"/>
              </a:endParaRPr>
            </a:p>
          </p:txBody>
        </p:sp>
      </p:grpSp>
      <p:pic>
        <p:nvPicPr>
          <p:cNvPr id="209" name="Picture 208"/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2866331" y="398880"/>
            <a:ext cx="3383617" cy="1143000"/>
          </a:xfrm>
          <a:prstGeom prst="rect">
            <a:avLst/>
          </a:prstGeom>
          <a:ln>
            <a:noFill/>
          </a:ln>
        </p:spPr>
      </p:pic>
      <p:grpSp>
        <p:nvGrpSpPr>
          <p:cNvPr id="34" name="Group 24">
            <a:extLst>
              <a:ext uri="{FF2B5EF4-FFF2-40B4-BE49-F238E27FC236}">
                <a16:creationId xmlns:a16="http://schemas.microsoft.com/office/drawing/2014/main" id="{141A775A-BFC0-684E-9802-136B5EAE66A6}"/>
              </a:ext>
            </a:extLst>
          </p:cNvPr>
          <p:cNvGrpSpPr/>
          <p:nvPr/>
        </p:nvGrpSpPr>
        <p:grpSpPr>
          <a:xfrm>
            <a:off x="1697059" y="4627140"/>
            <a:ext cx="5696280" cy="720472"/>
            <a:chOff x="1710000" y="4924080"/>
            <a:chExt cx="5696280" cy="720472"/>
          </a:xfrm>
        </p:grpSpPr>
        <p:sp>
          <p:nvSpPr>
            <p:cNvPr id="35" name="CustomShape 25">
              <a:extLst>
                <a:ext uri="{FF2B5EF4-FFF2-40B4-BE49-F238E27FC236}">
                  <a16:creationId xmlns:a16="http://schemas.microsoft.com/office/drawing/2014/main" id="{AF899E26-68ED-C94E-A11A-1962D6C7A6E4}"/>
                </a:ext>
              </a:extLst>
            </p:cNvPr>
            <p:cNvSpPr/>
            <p:nvPr/>
          </p:nvSpPr>
          <p:spPr>
            <a:xfrm>
              <a:off x="1710000" y="4924080"/>
              <a:ext cx="5696280" cy="6958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grpSp>
          <p:nvGrpSpPr>
            <p:cNvPr id="36" name="Group 26">
              <a:extLst>
                <a:ext uri="{FF2B5EF4-FFF2-40B4-BE49-F238E27FC236}">
                  <a16:creationId xmlns:a16="http://schemas.microsoft.com/office/drawing/2014/main" id="{36EAF1F0-8E3A-B644-98EF-AFF498D44B82}"/>
                </a:ext>
              </a:extLst>
            </p:cNvPr>
            <p:cNvGrpSpPr/>
            <p:nvPr/>
          </p:nvGrpSpPr>
          <p:grpSpPr>
            <a:xfrm>
              <a:off x="1713240" y="4926960"/>
              <a:ext cx="943200" cy="694080"/>
              <a:chOff x="1713240" y="4926960"/>
              <a:chExt cx="943200" cy="694080"/>
            </a:xfrm>
          </p:grpSpPr>
          <p:sp>
            <p:nvSpPr>
              <p:cNvPr id="39" name="CustomShape 27">
                <a:extLst>
                  <a:ext uri="{FF2B5EF4-FFF2-40B4-BE49-F238E27FC236}">
                    <a16:creationId xmlns:a16="http://schemas.microsoft.com/office/drawing/2014/main" id="{ABD27D28-0250-704C-BDBA-1947D592C35B}"/>
                  </a:ext>
                </a:extLst>
              </p:cNvPr>
              <p:cNvSpPr/>
              <p:nvPr/>
            </p:nvSpPr>
            <p:spPr>
              <a:xfrm>
                <a:off x="1713240" y="4929120"/>
                <a:ext cx="661320" cy="69192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40" name="CustomShape 28">
                <a:extLst>
                  <a:ext uri="{FF2B5EF4-FFF2-40B4-BE49-F238E27FC236}">
                    <a16:creationId xmlns:a16="http://schemas.microsoft.com/office/drawing/2014/main" id="{BD51DBA6-14D0-BE44-AFB9-3D40F08B6199}"/>
                  </a:ext>
                </a:extLst>
              </p:cNvPr>
              <p:cNvSpPr/>
              <p:nvPr/>
            </p:nvSpPr>
            <p:spPr>
              <a:xfrm>
                <a:off x="2376000" y="4926960"/>
                <a:ext cx="280440" cy="691920"/>
              </a:xfrm>
              <a:prstGeom prst="triangle">
                <a:avLst>
                  <a:gd name="adj" fmla="val 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  <p:sp>
          <p:nvSpPr>
            <p:cNvPr id="37" name="CustomShape 29">
              <a:extLst>
                <a:ext uri="{FF2B5EF4-FFF2-40B4-BE49-F238E27FC236}">
                  <a16:creationId xmlns:a16="http://schemas.microsoft.com/office/drawing/2014/main" id="{DCC712E1-BB52-D445-B8FD-E2CB7E96AB29}"/>
                </a:ext>
              </a:extLst>
            </p:cNvPr>
            <p:cNvSpPr/>
            <p:nvPr/>
          </p:nvSpPr>
          <p:spPr>
            <a:xfrm>
              <a:off x="2798280" y="5102640"/>
              <a:ext cx="4467600" cy="306323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strike="noStrike" spc="-1" dirty="0">
                  <a:solidFill>
                    <a:srgbClr val="004785"/>
                  </a:solidFill>
                  <a:latin typeface="Arial"/>
                </a:rPr>
                <a:t>Output from the model</a:t>
              </a:r>
              <a:endParaRPr lang="en-US" sz="1400" b="0" strike="noStrike" spc="-1" dirty="0">
                <a:latin typeface="Arial"/>
              </a:endParaRPr>
            </a:p>
          </p:txBody>
        </p:sp>
        <p:sp>
          <p:nvSpPr>
            <p:cNvPr id="38" name="CustomShape 30">
              <a:extLst>
                <a:ext uri="{FF2B5EF4-FFF2-40B4-BE49-F238E27FC236}">
                  <a16:creationId xmlns:a16="http://schemas.microsoft.com/office/drawing/2014/main" id="{5D2F9CEF-1653-6648-AF9F-B927D126BBA9}"/>
                </a:ext>
              </a:extLst>
            </p:cNvPr>
            <p:cNvSpPr/>
            <p:nvPr/>
          </p:nvSpPr>
          <p:spPr>
            <a:xfrm>
              <a:off x="1902240" y="4938120"/>
              <a:ext cx="475920" cy="706432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de-DE" sz="4000" b="1" spc="-1" dirty="0">
                  <a:solidFill>
                    <a:srgbClr val="FFFFFF"/>
                  </a:solidFill>
                  <a:latin typeface="Arial"/>
                </a:rPr>
                <a:t>4</a:t>
              </a:r>
              <a:endParaRPr lang="en-US" sz="4000" b="0" strike="noStrike" spc="-1" dirty="0"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8846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CustomShape 1"/>
          <p:cNvSpPr/>
          <p:nvPr/>
        </p:nvSpPr>
        <p:spPr>
          <a:xfrm>
            <a:off x="5915160" y="6512040"/>
            <a:ext cx="308556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000" b="0" strike="noStrike" spc="-1">
                <a:solidFill>
                  <a:srgbClr val="FFFFFF"/>
                </a:solidFill>
                <a:latin typeface="Arial"/>
              </a:rPr>
              <a:t>Wharton Research Data Services</a:t>
            </a:r>
            <a:endParaRPr lang="en-US" sz="1000" b="0" strike="noStrike" spc="-1">
              <a:latin typeface="Arial"/>
            </a:endParaRPr>
          </a:p>
        </p:txBody>
      </p:sp>
      <p:sp>
        <p:nvSpPr>
          <p:cNvPr id="249" name="CustomShape 2"/>
          <p:cNvSpPr/>
          <p:nvPr/>
        </p:nvSpPr>
        <p:spPr>
          <a:xfrm>
            <a:off x="6943680" y="6138360"/>
            <a:ext cx="20566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E17C6CED-F3CB-42C2-BFC3-9C4A1B198EF5}" type="slidenum">
              <a:rPr lang="en-US" sz="1000" b="1" strike="noStrike" spc="-1">
                <a:solidFill>
                  <a:srgbClr val="8E8E93"/>
                </a:solidFill>
                <a:latin typeface="Arial"/>
              </a:rPr>
              <a:t>9</a:t>
            </a:fld>
            <a:endParaRPr lang="en-US" sz="1000" b="0" strike="noStrike" spc="-1"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457200" y="660600"/>
            <a:ext cx="7156440" cy="507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en-US" sz="3000" b="0" strike="noStrike" spc="-1" dirty="0">
                <a:solidFill>
                  <a:schemeClr val="accent2">
                    <a:lumMod val="75000"/>
                  </a:schemeClr>
                </a:solidFill>
                <a:latin typeface="Arial"/>
              </a:rPr>
              <a:t>Fit a regression model</a:t>
            </a:r>
          </a:p>
        </p:txBody>
      </p:sp>
      <p:sp>
        <p:nvSpPr>
          <p:cNvPr id="251" name="CustomShape 4"/>
          <p:cNvSpPr/>
          <p:nvPr/>
        </p:nvSpPr>
        <p:spPr>
          <a:xfrm>
            <a:off x="532080" y="1284840"/>
            <a:ext cx="7886160" cy="451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>
            <a:normAutofit fontScale="98000"/>
          </a:bodyPr>
          <a:lstStyle/>
          <a:p>
            <a:pPr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en-US" sz="2400" b="0" strike="noStrike" spc="-1" dirty="0">
              <a:latin typeface="Arial"/>
            </a:endParaRPr>
          </a:p>
          <a:p>
            <a:pPr marL="4572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2400" b="0" strike="noStrike" spc="-1" dirty="0">
              <a:latin typeface="Arial"/>
            </a:endParaRPr>
          </a:p>
          <a:p>
            <a:pPr marL="4572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2400" b="0" strike="noStrike" spc="-1" dirty="0">
              <a:latin typeface="Arial"/>
            </a:endParaRPr>
          </a:p>
          <a:p>
            <a:pPr marL="4572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2400" b="0" strike="noStrike" spc="-1" dirty="0">
              <a:latin typeface="Arial"/>
            </a:endParaRPr>
          </a:p>
          <a:p>
            <a:pPr marL="457200">
              <a:lnSpc>
                <a:spcPct val="114000"/>
              </a:lnSpc>
              <a:spcBef>
                <a:spcPts val="799"/>
              </a:spcBef>
              <a:spcAft>
                <a:spcPts val="201"/>
              </a:spcAft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1DA4771-BC7F-5C43-8302-29E655DE52D3}"/>
              </a:ext>
            </a:extLst>
          </p:cNvPr>
          <p:cNvSpPr txBox="1"/>
          <p:nvPr/>
        </p:nvSpPr>
        <p:spPr>
          <a:xfrm>
            <a:off x="457200" y="3672929"/>
            <a:ext cx="84182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X is set to the “market return” column.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Y is set to the Apple “returns”.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The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add_constant</a:t>
            </a: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 method in </a:t>
            </a:r>
            <a:r>
              <a:rPr lang="en-US" sz="2000" dirty="0" err="1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statsmodels</a:t>
            </a: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 can be used to add a constant to your model. However, as we will not be doing so, we add the column itself which creates a constant coefficient of 1.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Finally we use the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fit</a:t>
            </a:r>
            <a:r>
              <a:rPr lang="en-US" sz="2000" dirty="0">
                <a:solidFill>
                  <a:srgbClr val="002060"/>
                </a:solidFill>
                <a:latin typeface="+mj-lt"/>
                <a:cs typeface="Courier New" panose="02070309020205020404" pitchFamily="49" charset="0"/>
              </a:rPr>
              <a:t> method to fit a regression model.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1B20BCA-453A-BB4B-88DA-239954A380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40" y="1303962"/>
            <a:ext cx="712470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580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4785"/>
      </a:dk2>
      <a:lt2>
        <a:srgbClr val="EEEDEA"/>
      </a:lt2>
      <a:accent1>
        <a:srgbClr val="004785"/>
      </a:accent1>
      <a:accent2>
        <a:srgbClr val="A90533"/>
      </a:accent2>
      <a:accent3>
        <a:srgbClr val="026CB5"/>
      </a:accent3>
      <a:accent4>
        <a:srgbClr val="06AAFC"/>
      </a:accent4>
      <a:accent5>
        <a:srgbClr val="96227D"/>
      </a:accent5>
      <a:accent6>
        <a:srgbClr val="D7BC6A"/>
      </a:accent6>
      <a:hlink>
        <a:srgbClr val="06AAFC"/>
      </a:hlink>
      <a:folHlink>
        <a:srgbClr val="06AAF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4785"/>
      </a:dk2>
      <a:lt2>
        <a:srgbClr val="EEEDEA"/>
      </a:lt2>
      <a:accent1>
        <a:srgbClr val="004785"/>
      </a:accent1>
      <a:accent2>
        <a:srgbClr val="A90533"/>
      </a:accent2>
      <a:accent3>
        <a:srgbClr val="026CB5"/>
      </a:accent3>
      <a:accent4>
        <a:srgbClr val="06AAFC"/>
      </a:accent4>
      <a:accent5>
        <a:srgbClr val="96227D"/>
      </a:accent5>
      <a:accent6>
        <a:srgbClr val="D7BC6A"/>
      </a:accent6>
      <a:hlink>
        <a:srgbClr val="06AAFC"/>
      </a:hlink>
      <a:folHlink>
        <a:srgbClr val="06AAF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4785"/>
      </a:dk2>
      <a:lt2>
        <a:srgbClr val="EEEDEA"/>
      </a:lt2>
      <a:accent1>
        <a:srgbClr val="004785"/>
      </a:accent1>
      <a:accent2>
        <a:srgbClr val="A90533"/>
      </a:accent2>
      <a:accent3>
        <a:srgbClr val="026CB5"/>
      </a:accent3>
      <a:accent4>
        <a:srgbClr val="06AAFC"/>
      </a:accent4>
      <a:accent5>
        <a:srgbClr val="96227D"/>
      </a:accent5>
      <a:accent6>
        <a:srgbClr val="D7BC6A"/>
      </a:accent6>
      <a:hlink>
        <a:srgbClr val="06AAFC"/>
      </a:hlink>
      <a:folHlink>
        <a:srgbClr val="06AAF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4785"/>
      </a:dk2>
      <a:lt2>
        <a:srgbClr val="EEEDEA"/>
      </a:lt2>
      <a:accent1>
        <a:srgbClr val="004785"/>
      </a:accent1>
      <a:accent2>
        <a:srgbClr val="A90533"/>
      </a:accent2>
      <a:accent3>
        <a:srgbClr val="026CB5"/>
      </a:accent3>
      <a:accent4>
        <a:srgbClr val="06AAFC"/>
      </a:accent4>
      <a:accent5>
        <a:srgbClr val="96227D"/>
      </a:accent5>
      <a:accent6>
        <a:srgbClr val="D7BC6A"/>
      </a:accent6>
      <a:hlink>
        <a:srgbClr val="06AAFC"/>
      </a:hlink>
      <a:folHlink>
        <a:srgbClr val="06AAF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4785"/>
      </a:dk2>
      <a:lt2>
        <a:srgbClr val="EEEDEA"/>
      </a:lt2>
      <a:accent1>
        <a:srgbClr val="004785"/>
      </a:accent1>
      <a:accent2>
        <a:srgbClr val="A90533"/>
      </a:accent2>
      <a:accent3>
        <a:srgbClr val="026CB5"/>
      </a:accent3>
      <a:accent4>
        <a:srgbClr val="06AAFC"/>
      </a:accent4>
      <a:accent5>
        <a:srgbClr val="96227D"/>
      </a:accent5>
      <a:accent6>
        <a:srgbClr val="D7BC6A"/>
      </a:accent6>
      <a:hlink>
        <a:srgbClr val="06AAFC"/>
      </a:hlink>
      <a:folHlink>
        <a:srgbClr val="06AAF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knowledge_master1-3_theme</Template>
  <TotalTime>40075</TotalTime>
  <Words>600</Words>
  <Application>Microsoft Macintosh PowerPoint</Application>
  <PresentationFormat>On-screen Show (4:3)</PresentationFormat>
  <Paragraphs>121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Arial</vt:lpstr>
      <vt:lpstr>Courier New</vt:lpstr>
      <vt:lpstr>DejaVu Sans</vt:lpstr>
      <vt:lpstr>Garamond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Wharton School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tranac</dc:creator>
  <dc:description/>
  <cp:lastModifiedBy>Donohue, Lawrence</cp:lastModifiedBy>
  <cp:revision>1003</cp:revision>
  <cp:lastPrinted>2012-04-12T19:17:32Z</cp:lastPrinted>
  <dcterms:created xsi:type="dcterms:W3CDTF">2012-04-03T15:29:58Z</dcterms:created>
  <dcterms:modified xsi:type="dcterms:W3CDTF">2020-06-24T15:44:25Z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The Wharton School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2</vt:i4>
  </property>
  <property fmtid="{D5CDD505-2E9C-101B-9397-08002B2CF9AE}" pid="9" name="PresentationFormat">
    <vt:lpwstr>On-screen Show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17</vt:i4>
  </property>
</Properties>
</file>