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7"/>
  </p:notesMasterIdLst>
  <p:handoutMasterIdLst>
    <p:handoutMasterId r:id="rId18"/>
  </p:handoutMasterIdLst>
  <p:sldIdLst>
    <p:sldId id="354" r:id="rId2"/>
    <p:sldId id="384" r:id="rId3"/>
    <p:sldId id="399" r:id="rId4"/>
    <p:sldId id="391" r:id="rId5"/>
    <p:sldId id="390" r:id="rId6"/>
    <p:sldId id="412" r:id="rId7"/>
    <p:sldId id="414" r:id="rId8"/>
    <p:sldId id="420" r:id="rId9"/>
    <p:sldId id="374" r:id="rId10"/>
    <p:sldId id="413" r:id="rId11"/>
    <p:sldId id="422" r:id="rId12"/>
    <p:sldId id="423" r:id="rId13"/>
    <p:sldId id="424" r:id="rId14"/>
    <p:sldId id="379" r:id="rId15"/>
    <p:sldId id="294" r:id="rId16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533"/>
    <a:srgbClr val="004785"/>
    <a:srgbClr val="D8DAD7"/>
    <a:srgbClr val="B1B6AF"/>
    <a:srgbClr val="B1B6B9"/>
    <a:srgbClr val="D6D3CB"/>
    <a:srgbClr val="D9D7D0"/>
    <a:srgbClr val="C6093B"/>
    <a:srgbClr val="AFAFAF"/>
    <a:srgbClr val="962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95739" autoAdjust="0"/>
  </p:normalViewPr>
  <p:slideViewPr>
    <p:cSldViewPr>
      <p:cViewPr varScale="1">
        <p:scale>
          <a:sx n="109" d="100"/>
          <a:sy n="109" d="100"/>
        </p:scale>
        <p:origin x="1473" y="42"/>
      </p:cViewPr>
      <p:guideLst>
        <p:guide orient="horz" pos="2160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5" d="100"/>
        <a:sy n="30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C604CD14-512E-4ED5-BC62-E538007162F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0639290-6861-4206-AFE3-4D55B234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5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F596556E-D92C-4943-8DC9-CB9A7CAB134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68ADE0E-12BD-4DC4-8CFC-B74AF52C7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4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8ADE0E-12BD-4DC4-8CFC-B74AF52C7F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85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7F7-1A90-4E51-A507-1AEFE7B69E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71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7F7-1A90-4E51-A507-1AEFE7B69E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70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7F7-1A90-4E51-A507-1AEFE7B69E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87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7F7-1A90-4E51-A507-1AEFE7B69E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41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7F7-1A90-4E51-A507-1AEFE7B69E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04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7F7-1A90-4E51-A507-1AEFE7B69E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12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7F7-1A90-4E51-A507-1AEFE7B69E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02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7F7-1A90-4E51-A507-1AEFE7B69E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1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262218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304800"/>
            <a:ext cx="7886700" cy="594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143999" cy="65035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2933151" y="292651"/>
            <a:ext cx="3277705" cy="9144003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228947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586" y="1329999"/>
            <a:ext cx="7886700" cy="2289473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AFAFAF"/>
                </a:solidFill>
              </a:defRPr>
            </a:lvl1pPr>
          </a:lstStyle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3725" y="6138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525B-90CE-4B14-91B6-1BFA233CFA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9" r:id="rId2"/>
    <p:sldLayoutId id="2147483720" r:id="rId3"/>
    <p:sldLayoutId id="2147483707" r:id="rId4"/>
    <p:sldLayoutId id="2147483708" r:id="rId5"/>
    <p:sldLayoutId id="2147483709" r:id="rId6"/>
    <p:sldLayoutId id="2147483710" r:id="rId7"/>
    <p:sldLayoutId id="2147483713" r:id="rId8"/>
    <p:sldLayoutId id="2147483711" r:id="rId9"/>
    <p:sldLayoutId id="2147483718" r:id="rId10"/>
    <p:sldLayoutId id="2147483714" r:id="rId11"/>
    <p:sldLayoutId id="2147483712" r:id="rId12"/>
    <p:sldLayoutId id="214748371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363998"/>
            <a:ext cx="7772400" cy="646331"/>
          </a:xfrm>
        </p:spPr>
        <p:txBody>
          <a:bodyPr/>
          <a:lstStyle/>
          <a:p>
            <a:r>
              <a:rPr lang="en-US" dirty="0"/>
              <a:t>Introduction to WRDS Insiders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11" y="1121988"/>
            <a:ext cx="4892077" cy="2422023"/>
          </a:xfrm>
          <a:prstGeom prst="rect">
            <a:avLst/>
          </a:prstGeom>
        </p:spPr>
      </p:pic>
      <p:sp>
        <p:nvSpPr>
          <p:cNvPr id="9" name="object 5"/>
          <p:cNvSpPr txBox="1"/>
          <p:nvPr/>
        </p:nvSpPr>
        <p:spPr>
          <a:xfrm>
            <a:off x="2286001" y="3157916"/>
            <a:ext cx="4953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chemeClr val="bg1"/>
                </a:solidFill>
                <a:cs typeface="Calibri"/>
              </a:rPr>
              <a:t>WHARTON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RESEARCH </a:t>
            </a:r>
            <a:r>
              <a:rPr sz="2000" spc="-145" dirty="0">
                <a:solidFill>
                  <a:schemeClr val="bg1"/>
                </a:solidFill>
                <a:cs typeface="Calibri"/>
              </a:rPr>
              <a:t>DATA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SERVICES</a:t>
            </a:r>
            <a:endParaRPr sz="20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977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10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23557" y="2133600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4785"/>
                  </a:solidFill>
                </a:rPr>
                <a:t>Coverage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23557" y="3045746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4785"/>
                  </a:solidFill>
                </a:rPr>
                <a:t>Background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23557" y="3959448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47054" y="5222676"/>
              <a:ext cx="44681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A90533"/>
                  </a:solidFill>
                </a:rPr>
                <a:t>Structure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56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86BD5CA-3A4C-4DBA-A4CF-64B9A62C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2D57084-4E77-4E3A-8061-4C2F1224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2205E19-866C-461A-8033-7AC070ADDF01}"/>
              </a:ext>
            </a:extLst>
          </p:cNvPr>
          <p:cNvSpPr txBox="1">
            <a:spLocks/>
          </p:cNvSpPr>
          <p:nvPr/>
        </p:nvSpPr>
        <p:spPr>
          <a:xfrm>
            <a:off x="628650" y="529848"/>
            <a:ext cx="7157062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Structure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9F42D5D6-3379-4BF9-B986-3259ACAD1BA8}"/>
              </a:ext>
            </a:extLst>
          </p:cNvPr>
          <p:cNvSpPr txBox="1">
            <a:spLocks/>
          </p:cNvSpPr>
          <p:nvPr/>
        </p:nvSpPr>
        <p:spPr>
          <a:xfrm>
            <a:off x="628650" y="1345150"/>
            <a:ext cx="7886700" cy="44857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Document Info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Reporting Owners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Non-Derivatives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Derivatives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Signatures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70311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86BD5CA-3A4C-4DBA-A4CF-64B9A62C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2D57084-4E77-4E3A-8061-4C2F1224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2205E19-866C-461A-8033-7AC070ADDF01}"/>
              </a:ext>
            </a:extLst>
          </p:cNvPr>
          <p:cNvSpPr txBox="1">
            <a:spLocks/>
          </p:cNvSpPr>
          <p:nvPr/>
        </p:nvSpPr>
        <p:spPr>
          <a:xfrm>
            <a:off x="628650" y="529848"/>
            <a:ext cx="7157062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Structure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91B5FB-89D0-438D-ABC5-83C133440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81" y="1143000"/>
            <a:ext cx="6400800" cy="535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611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529848"/>
            <a:ext cx="7157062" cy="507831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1F5B74A-66E0-43EF-8C83-CEED3853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FFC3C30-729E-4962-9965-379D6282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FAB9610E-003D-402B-A596-D1A94286296E}"/>
              </a:ext>
            </a:extLst>
          </p:cNvPr>
          <p:cNvSpPr txBox="1">
            <a:spLocks/>
          </p:cNvSpPr>
          <p:nvPr/>
        </p:nvSpPr>
        <p:spPr>
          <a:xfrm>
            <a:off x="628650" y="1345150"/>
            <a:ext cx="7886700" cy="44857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WRDS Insiders includes all insider trades and holdings in the electronic submission 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WRDS Insiders draws from 3 forms, mandated by law since 1934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WRDS Insiders can be consolidated by filing, trade, or owner</a:t>
            </a:r>
          </a:p>
        </p:txBody>
      </p:sp>
    </p:spTree>
    <p:extLst>
      <p:ext uri="{BB962C8B-B14F-4D97-AF65-F5344CB8AC3E}">
        <p14:creationId xmlns:p14="http://schemas.microsoft.com/office/powerpoint/2010/main" val="364993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5" t="10211" r="8377" b="3154"/>
          <a:stretch/>
        </p:blipFill>
        <p:spPr bwMode="auto">
          <a:xfrm>
            <a:off x="1" y="1"/>
            <a:ext cx="9144000" cy="691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 rot="5400000">
            <a:off x="1114977" y="-1114978"/>
            <a:ext cx="6914046" cy="9144001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1600200"/>
            <a:ext cx="5638800" cy="609600"/>
          </a:xfrm>
          <a:prstGeom prst="rect">
            <a:avLst/>
          </a:prstGeom>
          <a:solidFill>
            <a:srgbClr val="C609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81900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1"/>
            <a:ext cx="2895600" cy="711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92077" cy="242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8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529848"/>
            <a:ext cx="7157062" cy="507831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1F5B74A-66E0-43EF-8C83-CEED3853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FFC3C30-729E-4962-9965-379D6282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FAB9610E-003D-402B-A596-D1A94286296E}"/>
              </a:ext>
            </a:extLst>
          </p:cNvPr>
          <p:cNvSpPr txBox="1">
            <a:spLocks/>
          </p:cNvSpPr>
          <p:nvPr/>
        </p:nvSpPr>
        <p:spPr>
          <a:xfrm>
            <a:off x="628650" y="1345150"/>
            <a:ext cx="7886700" cy="44857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WRDS Insiders is a database covering insider transactions, beginning June 30, 2003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WRDS Insiders is generated from SEC Form 3, 4, and 5 filings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WRDS Insiders is structured as 6 distinct datasets</a:t>
            </a:r>
          </a:p>
        </p:txBody>
      </p:sp>
    </p:spTree>
    <p:extLst>
      <p:ext uri="{BB962C8B-B14F-4D97-AF65-F5344CB8AC3E}">
        <p14:creationId xmlns:p14="http://schemas.microsoft.com/office/powerpoint/2010/main" val="354293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23557" y="2133600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A90533"/>
                  </a:solidFill>
                </a:rPr>
                <a:t>Coverage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23557" y="3045746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Background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23557" y="3959448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47054" y="5222676"/>
              <a:ext cx="44681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Structure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643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1"/>
          <p:cNvSpPr>
            <a:spLocks noGrp="1"/>
          </p:cNvSpPr>
          <p:nvPr>
            <p:ph idx="1"/>
          </p:nvPr>
        </p:nvSpPr>
        <p:spPr>
          <a:xfrm>
            <a:off x="628650" y="1345150"/>
            <a:ext cx="7886700" cy="448575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WRDS Insiders includes all insider trades after the SEC mandated electronic disclosure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June 30, 2003 – present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Covers Forms 3, 4, and 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Form 3: Insider’s initial holdings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Form 4: Ongoing transactions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Form 5: End of year summary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116AFC9-AE06-4D65-849E-C88701EB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CFCFBF9-D581-455E-A45C-9ADF86EC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7B63538-6CD7-4E0B-996A-5AA78743D9A2}"/>
              </a:ext>
            </a:extLst>
          </p:cNvPr>
          <p:cNvSpPr txBox="1">
            <a:spLocks/>
          </p:cNvSpPr>
          <p:nvPr/>
        </p:nvSpPr>
        <p:spPr>
          <a:xfrm>
            <a:off x="628650" y="529848"/>
            <a:ext cx="7157062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Coverage</a:t>
            </a:r>
          </a:p>
        </p:txBody>
      </p:sp>
    </p:spTree>
    <p:extLst>
      <p:ext uri="{BB962C8B-B14F-4D97-AF65-F5344CB8AC3E}">
        <p14:creationId xmlns:p14="http://schemas.microsoft.com/office/powerpoint/2010/main" val="145986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71EB734-E73A-419A-9A6A-884E56B8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F934256-5449-466A-A7BF-43749550A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8898C2-0C5F-48F6-AB80-3CAE959CEA5F}"/>
              </a:ext>
            </a:extLst>
          </p:cNvPr>
          <p:cNvSpPr txBox="1">
            <a:spLocks/>
          </p:cNvSpPr>
          <p:nvPr/>
        </p:nvSpPr>
        <p:spPr>
          <a:xfrm>
            <a:off x="628650" y="529848"/>
            <a:ext cx="7157062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Coverage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1EF84FB-E660-4A4E-91B7-F578D5049F1F}"/>
              </a:ext>
            </a:extLst>
          </p:cNvPr>
          <p:cNvSpPr txBox="1">
            <a:spLocks/>
          </p:cNvSpPr>
          <p:nvPr/>
        </p:nvSpPr>
        <p:spPr>
          <a:xfrm>
            <a:off x="628650" y="1345150"/>
            <a:ext cx="7886700" cy="44857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 each filing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Transactions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Derivative, non-derivative, and footnotes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Document Metadata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Regulatory, issuing firm, and dates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Reporting Owners and Agents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Name, address, CIK, insider type, signatory</a:t>
            </a:r>
          </a:p>
        </p:txBody>
      </p:sp>
    </p:spTree>
    <p:extLst>
      <p:ext uri="{BB962C8B-B14F-4D97-AF65-F5344CB8AC3E}">
        <p14:creationId xmlns:p14="http://schemas.microsoft.com/office/powerpoint/2010/main" val="358047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23557" y="2133600"/>
            <a:ext cx="5696886" cy="724190"/>
            <a:chOff x="1770714" y="3200400"/>
            <a:chExt cx="5696886" cy="724190"/>
          </a:xfrm>
        </p:grpSpPr>
        <p:sp>
          <p:nvSpPr>
            <p:cNvPr id="10" name="Rechteck 50" descr="PresentationLoad.com"/>
            <p:cNvSpPr/>
            <p:nvPr/>
          </p:nvSpPr>
          <p:spPr>
            <a:xfrm>
              <a:off x="1770714" y="3230772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78618" y="3228518"/>
              <a:ext cx="944055" cy="696072"/>
              <a:chOff x="1778618" y="3228518"/>
              <a:chExt cx="944055" cy="6960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feld 110"/>
            <p:cNvSpPr txBox="1"/>
            <p:nvPr/>
          </p:nvSpPr>
          <p:spPr>
            <a:xfrm>
              <a:off x="1975947" y="3200400"/>
              <a:ext cx="5386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"/>
            <p:cNvSpPr/>
            <p:nvPr/>
          </p:nvSpPr>
          <p:spPr>
            <a:xfrm>
              <a:off x="2847054" y="3427199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4785"/>
                  </a:solidFill>
                </a:rPr>
                <a:t>Coverage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23557" y="3045746"/>
            <a:ext cx="5696886" cy="724190"/>
            <a:chOff x="1770714" y="4112546"/>
            <a:chExt cx="5696886" cy="724190"/>
          </a:xfrm>
        </p:grpSpPr>
        <p:sp>
          <p:nvSpPr>
            <p:cNvPr id="30" name="Rechteck 50" descr="PresentationLoad.com"/>
            <p:cNvSpPr/>
            <p:nvPr/>
          </p:nvSpPr>
          <p:spPr>
            <a:xfrm>
              <a:off x="1770714" y="4114800"/>
              <a:ext cx="5696886" cy="693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78618" y="4112546"/>
              <a:ext cx="944055" cy="696072"/>
              <a:chOff x="1778618" y="3228518"/>
              <a:chExt cx="944055" cy="6960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98"/>
              <p:cNvSpPr/>
              <p:nvPr/>
            </p:nvSpPr>
            <p:spPr>
              <a:xfrm>
                <a:off x="2441448" y="3228518"/>
                <a:ext cx="281225" cy="696072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hteck 1"/>
            <p:cNvSpPr/>
            <p:nvPr/>
          </p:nvSpPr>
          <p:spPr>
            <a:xfrm>
              <a:off x="2847054" y="4311227"/>
              <a:ext cx="35537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A90533"/>
                  </a:solidFill>
                </a:rPr>
                <a:t>Background</a:t>
              </a:r>
            </a:p>
          </p:txBody>
        </p:sp>
        <p:sp>
          <p:nvSpPr>
            <p:cNvPr id="34" name="Textfeld 110"/>
            <p:cNvSpPr txBox="1"/>
            <p:nvPr/>
          </p:nvSpPr>
          <p:spPr>
            <a:xfrm>
              <a:off x="1963082" y="4128850"/>
              <a:ext cx="485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23557" y="3959448"/>
            <a:ext cx="5696886" cy="721937"/>
            <a:chOff x="1770714" y="5026248"/>
            <a:chExt cx="5696886" cy="721937"/>
          </a:xfrm>
        </p:grpSpPr>
        <p:sp>
          <p:nvSpPr>
            <p:cNvPr id="35" name="Rechteck 50" descr="PresentationLoad.com"/>
            <p:cNvSpPr/>
            <p:nvPr/>
          </p:nvSpPr>
          <p:spPr>
            <a:xfrm>
              <a:off x="1770714" y="5026248"/>
              <a:ext cx="5696886" cy="696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773936" y="5029094"/>
              <a:ext cx="944055" cy="694944"/>
              <a:chOff x="1778618" y="3228518"/>
              <a:chExt cx="944055" cy="69607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778618" y="3230772"/>
                <a:ext cx="662097" cy="693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98"/>
              <p:cNvSpPr/>
              <p:nvPr/>
            </p:nvSpPr>
            <p:spPr>
              <a:xfrm>
                <a:off x="2441448" y="3228518"/>
                <a:ext cx="281225" cy="693818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hteck 1"/>
            <p:cNvSpPr/>
            <p:nvPr/>
          </p:nvSpPr>
          <p:spPr>
            <a:xfrm>
              <a:off x="2847054" y="5222676"/>
              <a:ext cx="44681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Structure</a:t>
              </a:r>
            </a:p>
          </p:txBody>
        </p:sp>
        <p:sp>
          <p:nvSpPr>
            <p:cNvPr id="39" name="Textfeld 110"/>
            <p:cNvSpPr txBox="1"/>
            <p:nvPr/>
          </p:nvSpPr>
          <p:spPr>
            <a:xfrm>
              <a:off x="1963082" y="5040299"/>
              <a:ext cx="4767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4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13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6DA1546-8ED6-4B8D-A7DC-854F6A94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FBA6D78-AF60-4C18-887B-B3FF2002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39A87FE-F2A2-444D-9738-45101A2D5D72}"/>
              </a:ext>
            </a:extLst>
          </p:cNvPr>
          <p:cNvSpPr txBox="1">
            <a:spLocks/>
          </p:cNvSpPr>
          <p:nvPr/>
        </p:nvSpPr>
        <p:spPr>
          <a:xfrm>
            <a:off x="628650" y="529848"/>
            <a:ext cx="7157062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Background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DBAEF611-92BB-4F1D-BC8F-8E1EA7069F5B}"/>
              </a:ext>
            </a:extLst>
          </p:cNvPr>
          <p:cNvSpPr txBox="1">
            <a:spLocks/>
          </p:cNvSpPr>
          <p:nvPr/>
        </p:nvSpPr>
        <p:spPr>
          <a:xfrm>
            <a:off x="628650" y="1345150"/>
            <a:ext cx="7886700" cy="4485758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Insider Trading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Exchange Act of 1934, Section 16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Form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Form 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Form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Mandatory disclosure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Exchange Act of 1934 </a:t>
            </a:r>
            <a:r>
              <a:rPr lang="en-US" dirty="0">
                <a:sym typeface="Wingdings" panose="05000000000000000000" pitchFamily="2" charset="2"/>
              </a:rPr>
              <a:t>– Sarbanes-Oxley 2002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SOX – August 29, 2002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Electronic filing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June 30, 2003</a:t>
            </a:r>
          </a:p>
        </p:txBody>
      </p:sp>
    </p:spTree>
    <p:extLst>
      <p:ext uri="{BB962C8B-B14F-4D97-AF65-F5344CB8AC3E}">
        <p14:creationId xmlns:p14="http://schemas.microsoft.com/office/powerpoint/2010/main" val="207599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86BD5CA-3A4C-4DBA-A4CF-64B9A62C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15025" y="6512013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2D57084-4E77-4E3A-8061-4C2F1224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3725" y="6138379"/>
            <a:ext cx="2057400" cy="365125"/>
          </a:xfrm>
        </p:spPr>
        <p:txBody>
          <a:bodyPr/>
          <a:lstStyle/>
          <a:p>
            <a:fld id="{68EE525B-90CE-4B14-91B6-1BFA233CFA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2205E19-866C-461A-8033-7AC070ADDF01}"/>
              </a:ext>
            </a:extLst>
          </p:cNvPr>
          <p:cNvSpPr txBox="1">
            <a:spLocks/>
          </p:cNvSpPr>
          <p:nvPr/>
        </p:nvSpPr>
        <p:spPr>
          <a:xfrm>
            <a:off x="628650" y="529848"/>
            <a:ext cx="7157062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Background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9F42D5D6-3379-4BF9-B986-3259ACAD1BA8}"/>
              </a:ext>
            </a:extLst>
          </p:cNvPr>
          <p:cNvSpPr txBox="1">
            <a:spLocks/>
          </p:cNvSpPr>
          <p:nvPr/>
        </p:nvSpPr>
        <p:spPr>
          <a:xfrm>
            <a:off x="628650" y="1345150"/>
            <a:ext cx="7886700" cy="4485758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8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“Insider”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Any director, officer, or 10% shareholder in a firm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Relatives, others who “indirectly” hold shares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“Transaction”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Buy/Sell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Derivative exercise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Symmetric option exercise, shares sold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2 transactions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Miscellaneous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Gifts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Hedging transaction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Other w/ footnote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6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Wharton Research Data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" name="Content Placeholder 56"/>
          <p:cNvSpPr txBox="1">
            <a:spLocks/>
          </p:cNvSpPr>
          <p:nvPr/>
        </p:nvSpPr>
        <p:spPr>
          <a:xfrm>
            <a:off x="422585" y="987207"/>
            <a:ext cx="8223039" cy="76539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2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2586" y="1837011"/>
            <a:ext cx="2559219" cy="3569340"/>
            <a:chOff x="422586" y="1837011"/>
            <a:chExt cx="2559219" cy="3569340"/>
          </a:xfrm>
        </p:grpSpPr>
        <p:sp>
          <p:nvSpPr>
            <p:cNvPr id="90" name="Rectangle 89"/>
            <p:cNvSpPr/>
            <p:nvPr/>
          </p:nvSpPr>
          <p:spPr>
            <a:xfrm>
              <a:off x="422586" y="2382566"/>
              <a:ext cx="2559218" cy="30237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182880" rIns="182880" bIns="182880" numCol="1" spcCol="2539" anchor="t" anchorCtr="0">
              <a:noAutofit/>
            </a:bodyPr>
            <a:lstStyle/>
            <a:p>
              <a:pPr marL="285750" lvl="0" indent="-285750" defTabSz="1828434">
                <a:buFont typeface="Arial" panose="020B0604020202020204" pitchFamily="34" charset="0"/>
                <a:buChar char="•"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ea typeface="Open Sans" panose="020B0606030504020204" pitchFamily="34" charset="0"/>
                  <a:cs typeface="Roboto Light"/>
                </a:rPr>
                <a:t>Initiating Statement of Beneficial Ownership</a:t>
              </a:r>
            </a:p>
            <a:p>
              <a:pPr marL="285750" indent="-285750" defTabSz="1828434">
                <a:buFont typeface="Arial" panose="020B0604020202020204" pitchFamily="34" charset="0"/>
                <a:buChar char="•"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ea typeface="Open Sans" panose="020B0606030504020204" pitchFamily="34" charset="0"/>
                  <a:cs typeface="Roboto Light"/>
                </a:rPr>
                <a:t>Holdings</a:t>
              </a:r>
              <a:endParaRPr lang="en-US" sz="1800" kern="0" dirty="0">
                <a:solidFill>
                  <a:schemeClr val="tx2"/>
                </a:solidFill>
                <a:ea typeface="Open Sans" panose="020B0606030504020204" pitchFamily="34" charset="0"/>
                <a:cs typeface="Roboto Light"/>
              </a:endParaRPr>
            </a:p>
            <a:p>
              <a:pPr marL="285750" indent="-285750" defTabSz="1828434">
                <a:buFont typeface="Arial" panose="020B0604020202020204" pitchFamily="34" charset="0"/>
                <a:buChar char="•"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ea typeface="Open Sans" panose="020B0606030504020204" pitchFamily="34" charset="0"/>
                  <a:cs typeface="Roboto Light"/>
                </a:rPr>
                <a:t>Filed within 10 days of becoming an insider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22587" y="1850929"/>
              <a:ext cx="2559218" cy="53163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91440" rIns="182880" bIns="91440" numCol="1" spcCol="2539" anchor="ctr" anchorCtr="0">
              <a:noAutofit/>
            </a:bodyPr>
            <a:lstStyle/>
            <a:p>
              <a:pPr marL="0" marR="0" lvl="0" indent="0" defTabSz="1333556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Roboto Light"/>
                </a:rPr>
                <a:t>Form 3</a:t>
              </a:r>
            </a:p>
          </p:txBody>
        </p:sp>
        <p:grpSp>
          <p:nvGrpSpPr>
            <p:cNvPr id="124" name="Group 123"/>
            <p:cNvGrpSpPr/>
            <p:nvPr/>
          </p:nvGrpSpPr>
          <p:grpSpPr>
            <a:xfrm rot="10800000">
              <a:off x="2312187" y="1851462"/>
              <a:ext cx="669617" cy="530571"/>
              <a:chOff x="764275" y="1816844"/>
              <a:chExt cx="504966" cy="400110"/>
            </a:xfrm>
          </p:grpSpPr>
          <p:sp>
            <p:nvSpPr>
              <p:cNvPr id="119" name="Isosceles Triangle 118"/>
              <p:cNvSpPr/>
              <p:nvPr/>
            </p:nvSpPr>
            <p:spPr>
              <a:xfrm>
                <a:off x="1151373" y="1816844"/>
                <a:ext cx="117868" cy="400110"/>
              </a:xfrm>
              <a:prstGeom prst="triangle">
                <a:avLst>
                  <a:gd name="adj" fmla="val 0"/>
                </a:avLst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64275" y="1816844"/>
                <a:ext cx="387098" cy="399708"/>
              </a:xfrm>
              <a:prstGeom prst="rect">
                <a:avLst/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2738" y="1837011"/>
              <a:ext cx="523974" cy="523974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3254495" y="1850929"/>
            <a:ext cx="2559219" cy="3548825"/>
            <a:chOff x="3254495" y="1850929"/>
            <a:chExt cx="2559219" cy="3548825"/>
          </a:xfrm>
        </p:grpSpPr>
        <p:sp>
          <p:nvSpPr>
            <p:cNvPr id="129" name="Rectangle 128"/>
            <p:cNvSpPr/>
            <p:nvPr/>
          </p:nvSpPr>
          <p:spPr>
            <a:xfrm>
              <a:off x="3254495" y="2375969"/>
              <a:ext cx="2559218" cy="30237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182880" rIns="182880" bIns="182880" numCol="1" spcCol="2539" anchor="t" anchorCtr="0">
              <a:noAutofit/>
            </a:bodyPr>
            <a:lstStyle/>
            <a:p>
              <a:pPr marL="285750" lvl="0" indent="-285750" defTabSz="1828434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tx2"/>
                  </a:solidFill>
                </a:rPr>
                <a:t>Statement of Changes in Beneficial Ownership</a:t>
              </a:r>
            </a:p>
            <a:p>
              <a:pPr marL="285750" indent="-285750" defTabSz="1828434">
                <a:buFont typeface="Arial" panose="020B0604020202020204" pitchFamily="34" charset="0"/>
                <a:buChar char="•"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ea typeface="Open Sans" panose="020B0606030504020204" pitchFamily="34" charset="0"/>
                  <a:cs typeface="Roboto Light"/>
                </a:rPr>
                <a:t>Transactions</a:t>
              </a:r>
            </a:p>
            <a:p>
              <a:pPr marL="285750" indent="-285750" defTabSz="1828434">
                <a:buFont typeface="Arial" panose="020B0604020202020204" pitchFamily="34" charset="0"/>
                <a:buChar char="•"/>
              </a:pPr>
              <a:r>
                <a:rPr lang="en-US" sz="1800" kern="0" dirty="0">
                  <a:solidFill>
                    <a:schemeClr val="tx2"/>
                  </a:solidFill>
                  <a:ea typeface="Open Sans" panose="020B0606030504020204" pitchFamily="34" charset="0"/>
                  <a:cs typeface="Roboto Light"/>
                </a:rPr>
                <a:t>Filed within 2 business days of a transaction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54496" y="1850929"/>
              <a:ext cx="2559218" cy="531637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91440" rIns="182880" bIns="91440" numCol="1" spcCol="2539" anchor="ctr" anchorCtr="0">
              <a:noAutofit/>
            </a:bodyPr>
            <a:lstStyle/>
            <a:p>
              <a:pPr marL="0" marR="0" lvl="0" indent="0" defTabSz="1333556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Roboto Light"/>
                </a:rPr>
                <a:t>Form 4</a:t>
              </a:r>
            </a:p>
          </p:txBody>
        </p:sp>
        <p:grpSp>
          <p:nvGrpSpPr>
            <p:cNvPr id="131" name="Group 130"/>
            <p:cNvGrpSpPr/>
            <p:nvPr/>
          </p:nvGrpSpPr>
          <p:grpSpPr>
            <a:xfrm rot="10800000">
              <a:off x="5144096" y="1851462"/>
              <a:ext cx="669617" cy="530571"/>
              <a:chOff x="764275" y="1816844"/>
              <a:chExt cx="504966" cy="400110"/>
            </a:xfrm>
          </p:grpSpPr>
          <p:sp>
            <p:nvSpPr>
              <p:cNvPr id="132" name="Isosceles Triangle 131"/>
              <p:cNvSpPr/>
              <p:nvPr/>
            </p:nvSpPr>
            <p:spPr>
              <a:xfrm>
                <a:off x="1151373" y="1816844"/>
                <a:ext cx="117868" cy="400110"/>
              </a:xfrm>
              <a:prstGeom prst="triangle">
                <a:avLst>
                  <a:gd name="adj" fmla="val 0"/>
                </a:avLst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64275" y="1816844"/>
                <a:ext cx="387098" cy="399708"/>
              </a:xfrm>
              <a:prstGeom prst="rect">
                <a:avLst/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0417" y="1982804"/>
              <a:ext cx="274320" cy="27432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6086407" y="1850929"/>
            <a:ext cx="2559219" cy="3548825"/>
            <a:chOff x="6086407" y="1850929"/>
            <a:chExt cx="2559219" cy="3548825"/>
          </a:xfrm>
        </p:grpSpPr>
        <p:sp>
          <p:nvSpPr>
            <p:cNvPr id="137" name="Rectangle 136"/>
            <p:cNvSpPr/>
            <p:nvPr/>
          </p:nvSpPr>
          <p:spPr>
            <a:xfrm>
              <a:off x="6086407" y="2375969"/>
              <a:ext cx="2559218" cy="30237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182880" rIns="182880" bIns="182880" numCol="1" spcCol="2539" anchor="t" anchorCtr="0">
              <a:noAutofit/>
            </a:bodyPr>
            <a:lstStyle/>
            <a:p>
              <a:pPr marL="285750" lvl="0" indent="-285750" defTabSz="1828434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tx2"/>
                  </a:solidFill>
                </a:rPr>
                <a:t>Annual Statement of Beneficial Ownership</a:t>
              </a:r>
            </a:p>
            <a:p>
              <a:pPr marL="285750" indent="-285750" defTabSz="1828434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tx2"/>
                  </a:solidFill>
                </a:rPr>
                <a:t>Holdings &amp; Transactions (pre-SOX)</a:t>
              </a:r>
            </a:p>
            <a:p>
              <a:pPr marL="285750" indent="-285750" defTabSz="1828434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chemeClr val="tx2"/>
                  </a:solidFill>
                </a:rPr>
                <a:t>Filed within 45 days of Issuer’s fiscal year end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086408" y="1850929"/>
              <a:ext cx="2559218" cy="531637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82880" tIns="91440" rIns="182880" bIns="91440" numCol="1" spcCol="2539" anchor="ctr" anchorCtr="0">
              <a:noAutofit/>
            </a:bodyPr>
            <a:lstStyle/>
            <a:p>
              <a:pPr marL="0" marR="0" lvl="0" indent="0" defTabSz="1333556" eaLnBrk="1" fontAlgn="auto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Roboto Light"/>
                </a:rPr>
                <a:t>Form 5</a:t>
              </a:r>
            </a:p>
          </p:txBody>
        </p:sp>
        <p:grpSp>
          <p:nvGrpSpPr>
            <p:cNvPr id="139" name="Group 138"/>
            <p:cNvGrpSpPr/>
            <p:nvPr/>
          </p:nvGrpSpPr>
          <p:grpSpPr>
            <a:xfrm rot="10800000">
              <a:off x="7976008" y="1851462"/>
              <a:ext cx="669617" cy="530571"/>
              <a:chOff x="764275" y="1816844"/>
              <a:chExt cx="504966" cy="400110"/>
            </a:xfrm>
          </p:grpSpPr>
          <p:sp>
            <p:nvSpPr>
              <p:cNvPr id="140" name="Isosceles Triangle 139"/>
              <p:cNvSpPr/>
              <p:nvPr/>
            </p:nvSpPr>
            <p:spPr>
              <a:xfrm>
                <a:off x="1151373" y="1816844"/>
                <a:ext cx="117868" cy="400110"/>
              </a:xfrm>
              <a:prstGeom prst="triangle">
                <a:avLst>
                  <a:gd name="adj" fmla="val 0"/>
                </a:avLst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64275" y="1816844"/>
                <a:ext cx="387098" cy="399708"/>
              </a:xfrm>
              <a:prstGeom prst="rect">
                <a:avLst/>
              </a:prstGeom>
              <a:solidFill>
                <a:srgbClr val="0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6761" y="1989408"/>
              <a:ext cx="274320" cy="274320"/>
            </a:xfrm>
            <a:prstGeom prst="rect">
              <a:avLst/>
            </a:prstGeom>
          </p:spPr>
        </p:pic>
      </p:grpSp>
      <p:sp>
        <p:nvSpPr>
          <p:cNvPr id="29" name="Title 1">
            <a:extLst>
              <a:ext uri="{FF2B5EF4-FFF2-40B4-BE49-F238E27FC236}">
                <a16:creationId xmlns:a16="http://schemas.microsoft.com/office/drawing/2014/main" id="{623BC782-BE04-49D5-828C-96C04640D234}"/>
              </a:ext>
            </a:extLst>
          </p:cNvPr>
          <p:cNvSpPr txBox="1">
            <a:spLocks/>
          </p:cNvSpPr>
          <p:nvPr/>
        </p:nvSpPr>
        <p:spPr>
          <a:xfrm>
            <a:off x="628650" y="529848"/>
            <a:ext cx="7157062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C509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81427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arton 2016 4:3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knowledge_master1-3_theme</Template>
  <TotalTime>11732</TotalTime>
  <Words>404</Words>
  <Application>Microsoft Office PowerPoint</Application>
  <PresentationFormat>On-screen Show (4:3)</PresentationFormat>
  <Paragraphs>124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Garamond</vt:lpstr>
      <vt:lpstr>Wharton 2016 4:3</vt:lpstr>
      <vt:lpstr>Introduction to WRDS Insiders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  <vt:lpstr>PowerPoint Presentation</vt:lpstr>
    </vt:vector>
  </TitlesOfParts>
  <Company>The Wharton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tranac</dc:creator>
  <cp:lastModifiedBy>Pierson, Matthew</cp:lastModifiedBy>
  <cp:revision>723</cp:revision>
  <cp:lastPrinted>2012-04-12T19:17:32Z</cp:lastPrinted>
  <dcterms:created xsi:type="dcterms:W3CDTF">2012-04-03T15:29:58Z</dcterms:created>
  <dcterms:modified xsi:type="dcterms:W3CDTF">2020-05-15T18:31:19Z</dcterms:modified>
</cp:coreProperties>
</file>