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648" r:id="rId2"/>
  </p:sldMasterIdLst>
  <p:notesMasterIdLst>
    <p:notesMasterId r:id="rId18"/>
  </p:notesMasterIdLst>
  <p:handoutMasterIdLst>
    <p:handoutMasterId r:id="rId19"/>
  </p:handoutMasterIdLst>
  <p:sldIdLst>
    <p:sldId id="354" r:id="rId3"/>
    <p:sldId id="390" r:id="rId4"/>
    <p:sldId id="391" r:id="rId5"/>
    <p:sldId id="392" r:id="rId6"/>
    <p:sldId id="393" r:id="rId7"/>
    <p:sldId id="394" r:id="rId8"/>
    <p:sldId id="396" r:id="rId9"/>
    <p:sldId id="397" r:id="rId10"/>
    <p:sldId id="398" r:id="rId11"/>
    <p:sldId id="395" r:id="rId12"/>
    <p:sldId id="399" r:id="rId13"/>
    <p:sldId id="341" r:id="rId14"/>
    <p:sldId id="400" r:id="rId15"/>
    <p:sldId id="401" r:id="rId16"/>
    <p:sldId id="383" r:id="rId17"/>
  </p:sldIdLst>
  <p:sldSz cx="9144000" cy="6858000" type="screen4x3"/>
  <p:notesSz cx="7010400" cy="92964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9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DAD7"/>
    <a:srgbClr val="B1B6AF"/>
    <a:srgbClr val="B1B6B9"/>
    <a:srgbClr val="D6D3CB"/>
    <a:srgbClr val="D9D7D0"/>
    <a:srgbClr val="C6093B"/>
    <a:srgbClr val="AFAFAF"/>
    <a:srgbClr val="96227D"/>
    <a:srgbClr val="000000"/>
    <a:srgbClr val="A905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393" autoAdjust="0"/>
    <p:restoredTop sz="78613" autoAdjust="0"/>
  </p:normalViewPr>
  <p:slideViewPr>
    <p:cSldViewPr>
      <p:cViewPr>
        <p:scale>
          <a:sx n="90" d="100"/>
          <a:sy n="90" d="100"/>
        </p:scale>
        <p:origin x="582" y="105"/>
      </p:cViewPr>
      <p:guideLst>
        <p:guide orient="horz" pos="2160"/>
        <p:guide pos="9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05" d="100"/>
        <a:sy n="305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405" y="57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Key Development Frequency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B/>
            </a:sp3d>
          </c:spPr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B/>
              </a:sp3d>
            </c:spPr>
            <c:extLst>
              <c:ext xmlns:c16="http://schemas.microsoft.com/office/drawing/2014/chart" uri="{C3380CC4-5D6E-409C-BE32-E72D297353CC}">
                <c16:uniqueId val="{00000001-73CE-4BFC-8D5B-368A224B064E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B/>
              </a:sp3d>
            </c:spPr>
            <c:extLst>
              <c:ext xmlns:c16="http://schemas.microsoft.com/office/drawing/2014/chart" uri="{C3380CC4-5D6E-409C-BE32-E72D297353CC}">
                <c16:uniqueId val="{00000003-73CE-4BFC-8D5B-368A224B064E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B/>
              </a:sp3d>
            </c:spPr>
            <c:extLst>
              <c:ext xmlns:c16="http://schemas.microsoft.com/office/drawing/2014/chart" uri="{C3380CC4-5D6E-409C-BE32-E72D297353CC}">
                <c16:uniqueId val="{00000005-73CE-4BFC-8D5B-368A224B064E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B/>
              </a:sp3d>
            </c:spPr>
            <c:extLst>
              <c:ext xmlns:c16="http://schemas.microsoft.com/office/drawing/2014/chart" uri="{C3380CC4-5D6E-409C-BE32-E72D297353CC}">
                <c16:uniqueId val="{00000007-73CE-4BFC-8D5B-368A224B064E}"/>
              </c:ext>
            </c:extLst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B/>
              </a:sp3d>
            </c:spPr>
            <c:extLst>
              <c:ext xmlns:c16="http://schemas.microsoft.com/office/drawing/2014/chart" uri="{C3380CC4-5D6E-409C-BE32-E72D297353CC}">
                <c16:uniqueId val="{00000009-73CE-4BFC-8D5B-368A224B064E}"/>
              </c:ext>
            </c:extLst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B/>
              </a:sp3d>
            </c:spPr>
            <c:extLst>
              <c:ext xmlns:c16="http://schemas.microsoft.com/office/drawing/2014/chart" uri="{C3380CC4-5D6E-409C-BE32-E72D297353CC}">
                <c16:uniqueId val="{0000000B-73CE-4BFC-8D5B-368A224B064E}"/>
              </c:ext>
            </c:extLst>
          </c:dPt>
          <c:dPt>
            <c:idx val="6"/>
            <c:bubble3D val="0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B/>
              </a:sp3d>
            </c:spPr>
            <c:extLst>
              <c:ext xmlns:c16="http://schemas.microsoft.com/office/drawing/2014/chart" uri="{C3380CC4-5D6E-409C-BE32-E72D297353CC}">
                <c16:uniqueId val="{0000000D-73CE-4BFC-8D5B-368A224B064E}"/>
              </c:ext>
            </c:extLst>
          </c:dPt>
          <c:dPt>
            <c:idx val="7"/>
            <c:bubble3D val="0"/>
            <c:spPr>
              <a:gradFill>
                <a:gsLst>
                  <a:gs pos="100000">
                    <a:schemeClr val="accent2">
                      <a:lumMod val="60000"/>
                      <a:lumMod val="60000"/>
                      <a:lumOff val="40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B/>
              </a:sp3d>
            </c:spPr>
            <c:extLst>
              <c:ext xmlns:c16="http://schemas.microsoft.com/office/drawing/2014/chart" uri="{C3380CC4-5D6E-409C-BE32-E72D297353CC}">
                <c16:uniqueId val="{0000000F-73CE-4BFC-8D5B-368A224B064E}"/>
              </c:ext>
            </c:extLst>
          </c:dPt>
          <c:dPt>
            <c:idx val="8"/>
            <c:bubble3D val="0"/>
            <c:spPr>
              <a:gradFill>
                <a:gsLst>
                  <a:gs pos="100000">
                    <a:schemeClr val="accent3">
                      <a:lumMod val="60000"/>
                      <a:lumMod val="60000"/>
                      <a:lumOff val="40000"/>
                    </a:schemeClr>
                  </a:gs>
                  <a:gs pos="0">
                    <a:schemeClr val="accent3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B/>
              </a:sp3d>
            </c:spPr>
            <c:extLst>
              <c:ext xmlns:c16="http://schemas.microsoft.com/office/drawing/2014/chart" uri="{C3380CC4-5D6E-409C-BE32-E72D297353CC}">
                <c16:uniqueId val="{00000011-73CE-4BFC-8D5B-368A224B064E}"/>
              </c:ext>
            </c:extLst>
          </c:dPt>
          <c:dPt>
            <c:idx val="9"/>
            <c:bubble3D val="0"/>
            <c:spPr>
              <a:gradFill>
                <a:gsLst>
                  <a:gs pos="100000">
                    <a:schemeClr val="accent4">
                      <a:lumMod val="60000"/>
                      <a:lumMod val="60000"/>
                      <a:lumOff val="40000"/>
                    </a:schemeClr>
                  </a:gs>
                  <a:gs pos="0">
                    <a:schemeClr val="accent4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B/>
              </a:sp3d>
            </c:spPr>
            <c:extLst>
              <c:ext xmlns:c16="http://schemas.microsoft.com/office/drawing/2014/chart" uri="{C3380CC4-5D6E-409C-BE32-E72D297353CC}">
                <c16:uniqueId val="{00000013-73CE-4BFC-8D5B-368A224B064E}"/>
              </c:ext>
            </c:extLst>
          </c:dPt>
          <c:dPt>
            <c:idx val="10"/>
            <c:bubble3D val="0"/>
            <c:spPr>
              <a:gradFill>
                <a:gsLst>
                  <a:gs pos="100000">
                    <a:schemeClr val="accent5">
                      <a:lumMod val="60000"/>
                      <a:lumMod val="60000"/>
                      <a:lumOff val="40000"/>
                    </a:schemeClr>
                  </a:gs>
                  <a:gs pos="0">
                    <a:schemeClr val="accent5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B/>
              </a:sp3d>
            </c:spPr>
            <c:extLst>
              <c:ext xmlns:c16="http://schemas.microsoft.com/office/drawing/2014/chart" uri="{C3380CC4-5D6E-409C-BE32-E72D297353CC}">
                <c16:uniqueId val="{00000015-73CE-4BFC-8D5B-368A224B064E}"/>
              </c:ext>
            </c:extLst>
          </c:dPt>
          <c:dPt>
            <c:idx val="11"/>
            <c:bubble3D val="0"/>
            <c:spPr>
              <a:gradFill>
                <a:gsLst>
                  <a:gs pos="100000">
                    <a:schemeClr val="accent6">
                      <a:lumMod val="60000"/>
                      <a:lumMod val="60000"/>
                      <a:lumOff val="40000"/>
                    </a:schemeClr>
                  </a:gs>
                  <a:gs pos="0">
                    <a:schemeClr val="accent6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B/>
              </a:sp3d>
            </c:spPr>
            <c:extLst>
              <c:ext xmlns:c16="http://schemas.microsoft.com/office/drawing/2014/chart" uri="{C3380CC4-5D6E-409C-BE32-E72D297353CC}">
                <c16:uniqueId val="{00000017-73CE-4BFC-8D5B-368A224B064E}"/>
              </c:ext>
            </c:extLst>
          </c:dPt>
          <c:dPt>
            <c:idx val="12"/>
            <c:bubble3D val="0"/>
            <c:spPr>
              <a:gradFill>
                <a:gsLst>
                  <a:gs pos="100000">
                    <a:schemeClr val="accent1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1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B/>
              </a:sp3d>
            </c:spPr>
            <c:extLst>
              <c:ext xmlns:c16="http://schemas.microsoft.com/office/drawing/2014/chart" uri="{C3380CC4-5D6E-409C-BE32-E72D297353CC}">
                <c16:uniqueId val="{00000019-73CE-4BFC-8D5B-368A224B064E}"/>
              </c:ext>
            </c:extLst>
          </c:dPt>
          <c:dPt>
            <c:idx val="13"/>
            <c:bubble3D val="0"/>
            <c:spPr>
              <a:gradFill>
                <a:gsLst>
                  <a:gs pos="100000">
                    <a:schemeClr val="accent2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2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B/>
              </a:sp3d>
            </c:spPr>
            <c:extLst>
              <c:ext xmlns:c16="http://schemas.microsoft.com/office/drawing/2014/chart" uri="{C3380CC4-5D6E-409C-BE32-E72D297353CC}">
                <c16:uniqueId val="{0000001B-73CE-4BFC-8D5B-368A224B064E}"/>
              </c:ext>
            </c:extLst>
          </c:dPt>
          <c:dPt>
            <c:idx val="14"/>
            <c:bubble3D val="0"/>
            <c:spPr>
              <a:gradFill>
                <a:gsLst>
                  <a:gs pos="100000">
                    <a:schemeClr val="accent3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3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B/>
              </a:sp3d>
            </c:spPr>
            <c:extLst>
              <c:ext xmlns:c16="http://schemas.microsoft.com/office/drawing/2014/chart" uri="{C3380CC4-5D6E-409C-BE32-E72D297353CC}">
                <c16:uniqueId val="{0000001D-73CE-4BFC-8D5B-368A224B064E}"/>
              </c:ext>
            </c:extLst>
          </c:dPt>
          <c:dPt>
            <c:idx val="15"/>
            <c:bubble3D val="0"/>
            <c:spPr>
              <a:gradFill>
                <a:gsLst>
                  <a:gs pos="100000">
                    <a:schemeClr val="accent4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4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B/>
              </a:sp3d>
            </c:spPr>
            <c:extLst>
              <c:ext xmlns:c16="http://schemas.microsoft.com/office/drawing/2014/chart" uri="{C3380CC4-5D6E-409C-BE32-E72D297353CC}">
                <c16:uniqueId val="{0000001F-73CE-4BFC-8D5B-368A224B064E}"/>
              </c:ext>
            </c:extLst>
          </c:dPt>
          <c:dPt>
            <c:idx val="16"/>
            <c:bubble3D val="0"/>
            <c:spPr>
              <a:gradFill>
                <a:gsLst>
                  <a:gs pos="100000">
                    <a:schemeClr val="accent5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5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B/>
              </a:sp3d>
            </c:spPr>
            <c:extLst>
              <c:ext xmlns:c16="http://schemas.microsoft.com/office/drawing/2014/chart" uri="{C3380CC4-5D6E-409C-BE32-E72D297353CC}">
                <c16:uniqueId val="{00000021-73CE-4BFC-8D5B-368A224B064E}"/>
              </c:ext>
            </c:extLst>
          </c:dPt>
          <c:dPt>
            <c:idx val="17"/>
            <c:bubble3D val="0"/>
            <c:spPr>
              <a:gradFill>
                <a:gsLst>
                  <a:gs pos="100000">
                    <a:schemeClr val="accent6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6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B/>
              </a:sp3d>
            </c:spPr>
            <c:extLst>
              <c:ext xmlns:c16="http://schemas.microsoft.com/office/drawing/2014/chart" uri="{C3380CC4-5D6E-409C-BE32-E72D297353CC}">
                <c16:uniqueId val="{00000023-73CE-4BFC-8D5B-368A224B064E}"/>
              </c:ext>
            </c:extLst>
          </c:dPt>
          <c:dPt>
            <c:idx val="18"/>
            <c:bubble3D val="0"/>
            <c:spPr>
              <a:gradFill>
                <a:gsLst>
                  <a:gs pos="100000">
                    <a:schemeClr val="accent1">
                      <a:lumMod val="80000"/>
                      <a:lumMod val="60000"/>
                      <a:lumOff val="40000"/>
                    </a:schemeClr>
                  </a:gs>
                  <a:gs pos="0">
                    <a:schemeClr val="accent1">
                      <a:lumMod val="8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B/>
              </a:sp3d>
            </c:spPr>
            <c:extLst>
              <c:ext xmlns:c16="http://schemas.microsoft.com/office/drawing/2014/chart" uri="{C3380CC4-5D6E-409C-BE32-E72D297353CC}">
                <c16:uniqueId val="{00000025-73CE-4BFC-8D5B-368A224B064E}"/>
              </c:ext>
            </c:extLst>
          </c:dPt>
          <c:dPt>
            <c:idx val="19"/>
            <c:bubble3D val="0"/>
            <c:spPr>
              <a:gradFill>
                <a:gsLst>
                  <a:gs pos="100000">
                    <a:schemeClr val="accent2">
                      <a:lumMod val="80000"/>
                      <a:lumMod val="60000"/>
                      <a:lumOff val="40000"/>
                    </a:schemeClr>
                  </a:gs>
                  <a:gs pos="0">
                    <a:schemeClr val="accent2">
                      <a:lumMod val="8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B/>
              </a:sp3d>
            </c:spPr>
            <c:extLst>
              <c:ext xmlns:c16="http://schemas.microsoft.com/office/drawing/2014/chart" uri="{C3380CC4-5D6E-409C-BE32-E72D297353CC}">
                <c16:uniqueId val="{00000027-73CE-4BFC-8D5B-368A224B064E}"/>
              </c:ext>
            </c:extLst>
          </c:dPt>
          <c:dLbls>
            <c:dLbl>
              <c:idx val="1"/>
              <c:layout>
                <c:manualLayout>
                  <c:x val="-2.5362318840579712E-2"/>
                  <c:y val="0.1196643698247228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3CE-4BFC-8D5B-368A224B064E}"/>
                </c:ext>
              </c:extLst>
            </c:dLbl>
            <c:dLbl>
              <c:idx val="2"/>
              <c:layout>
                <c:manualLayout>
                  <c:x val="-5.6763285024154599E-2"/>
                  <c:y val="0.1050711539924395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3CE-4BFC-8D5B-368A224B064E}"/>
                </c:ext>
              </c:extLst>
            </c:dLbl>
            <c:dLbl>
              <c:idx val="3"/>
              <c:layout>
                <c:manualLayout>
                  <c:x val="-0.16545893719806765"/>
                  <c:y val="2.9186431664566513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3CE-4BFC-8D5B-368A224B064E}"/>
                </c:ext>
              </c:extLst>
            </c:dLbl>
            <c:dLbl>
              <c:idx val="4"/>
              <c:layout>
                <c:manualLayout>
                  <c:x val="2.5362318840579667E-2"/>
                  <c:y val="-2.9186431664566547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3CE-4BFC-8D5B-368A224B064E}"/>
                </c:ext>
              </c:extLst>
            </c:dLbl>
            <c:dLbl>
              <c:idx val="5"/>
              <c:layout>
                <c:manualLayout>
                  <c:x val="0.21618357487922704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3CE-4BFC-8D5B-368A224B064E}"/>
                </c:ext>
              </c:extLst>
            </c:dLbl>
            <c:dLbl>
              <c:idx val="6"/>
              <c:layout>
                <c:manualLayout>
                  <c:x val="0.24758454106280184"/>
                  <c:y val="0.2101423079848791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3CE-4BFC-8D5B-368A224B064E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3CE-4BFC-8D5B-368A224B064E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3CE-4BFC-8D5B-368A224B064E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3CE-4BFC-8D5B-368A224B064E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73CE-4BFC-8D5B-368A224B064E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73CE-4BFC-8D5B-368A224B064E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73CE-4BFC-8D5B-368A224B064E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73CE-4BFC-8D5B-368A224B064E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73CE-4BFC-8D5B-368A224B064E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73CE-4BFC-8D5B-368A224B064E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73CE-4BFC-8D5B-368A224B064E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73CE-4BFC-8D5B-368A224B064E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73CE-4BFC-8D5B-368A224B064E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73CE-4BFC-8D5B-368A224B064E}"/>
                </c:ext>
              </c:extLst>
            </c:dLbl>
            <c:spPr>
              <a:solidFill>
                <a:srgbClr val="FFFFFF">
                  <a:alpha val="75000"/>
                </a:srgbClr>
              </a:solidFill>
              <a:ln w="9525">
                <a:solidFill>
                  <a:srgbClr val="2D2C41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Sheet1!$A$2:$A$21</c:f>
              <c:strCache>
                <c:ptCount val="20"/>
                <c:pt idx="0">
                  <c:v>Earnings Calls</c:v>
                </c:pt>
                <c:pt idx="1">
                  <c:v>Company Conference Presentations</c:v>
                </c:pt>
                <c:pt idx="2">
                  <c:v>Shareholder/Analyst Calls</c:v>
                </c:pt>
                <c:pt idx="3">
                  <c:v>Special Calls</c:v>
                </c:pt>
                <c:pt idx="4">
                  <c:v>Analyst/Investor Day</c:v>
                </c:pt>
                <c:pt idx="5">
                  <c:v>M&amp;A Calls</c:v>
                </c:pt>
                <c:pt idx="6">
                  <c:v>Sales/Trading Statement Calls</c:v>
                </c:pt>
                <c:pt idx="7">
                  <c:v>Guidance/Update Calls</c:v>
                </c:pt>
                <c:pt idx="8">
                  <c:v>Interim Management Statement Calls</c:v>
                </c:pt>
                <c:pt idx="9">
                  <c:v>Operating Results Calls</c:v>
                </c:pt>
                <c:pt idx="10">
                  <c:v>Fixed Income Calls</c:v>
                </c:pt>
                <c:pt idx="11">
                  <c:v>Sales/Trading Statement Release Date</c:v>
                </c:pt>
                <c:pt idx="12">
                  <c:v>Announcements of Earnings</c:v>
                </c:pt>
                <c:pt idx="13">
                  <c:v>Annual General Meeting</c:v>
                </c:pt>
                <c:pt idx="14">
                  <c:v>Corporate Guidance - New/Confirmed</c:v>
                </c:pt>
                <c:pt idx="15">
                  <c:v>Executive/Board Changes - Other</c:v>
                </c:pt>
                <c:pt idx="16">
                  <c:v>Product-Related Announcements</c:v>
                </c:pt>
                <c:pt idx="17">
                  <c:v>S&amp;P Events</c:v>
                </c:pt>
                <c:pt idx="18">
                  <c:v>Seeking Acquisitions/Investments</c:v>
                </c:pt>
                <c:pt idx="19">
                  <c:v>Strategic Alliances</c:v>
                </c:pt>
              </c:strCache>
            </c:str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212713</c:v>
                </c:pt>
                <c:pt idx="1">
                  <c:v>37804</c:v>
                </c:pt>
                <c:pt idx="2">
                  <c:v>8665</c:v>
                </c:pt>
                <c:pt idx="3">
                  <c:v>6058</c:v>
                </c:pt>
                <c:pt idx="4">
                  <c:v>5506</c:v>
                </c:pt>
                <c:pt idx="5">
                  <c:v>4118</c:v>
                </c:pt>
                <c:pt idx="6">
                  <c:v>2766</c:v>
                </c:pt>
                <c:pt idx="7">
                  <c:v>1079</c:v>
                </c:pt>
                <c:pt idx="8">
                  <c:v>741</c:v>
                </c:pt>
                <c:pt idx="9">
                  <c:v>411</c:v>
                </c:pt>
                <c:pt idx="10">
                  <c:v>323</c:v>
                </c:pt>
                <c:pt idx="11">
                  <c:v>4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8-73CE-4BFC-8D5B-368A224B064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7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36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C604CD14-512E-4ED5-BC62-E538007162F6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36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20639290-6861-4206-AFE3-4D55B2340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052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F596556E-D92C-4943-8DC9-CB9A7CAB1341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068ADE0E-12BD-4DC4-8CFC-B74AF52C7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543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41% of comp: 23,170 (2004 – 2019)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8ADE0E-12BD-4DC4-8CFC-B74AF52C7FB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10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8ADE0E-12BD-4DC4-8CFC-B74AF52C7FB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1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1A37F7-1A90-4E51-A507-1AEFE7B69E0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813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 userDrawn="1"/>
        </p:nvSpPr>
        <p:spPr>
          <a:xfrm rot="16200000" flipV="1">
            <a:off x="2646492" y="-2665075"/>
            <a:ext cx="3813850" cy="9144001"/>
          </a:xfrm>
          <a:custGeom>
            <a:avLst/>
            <a:gdLst>
              <a:gd name="connsiteX0" fmla="*/ 3813850 w 3813850"/>
              <a:gd name="connsiteY0" fmla="*/ 9144001 h 9144001"/>
              <a:gd name="connsiteX1" fmla="*/ 3813850 w 3813850"/>
              <a:gd name="connsiteY1" fmla="*/ 0 h 9144001"/>
              <a:gd name="connsiteX2" fmla="*/ 3053915 w 3813850"/>
              <a:gd name="connsiteY2" fmla="*/ 0 h 9144001"/>
              <a:gd name="connsiteX3" fmla="*/ 0 w 3813850"/>
              <a:gd name="connsiteY3" fmla="*/ 9144001 h 91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12" y="554100"/>
            <a:ext cx="2641600" cy="6493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815774"/>
            <a:ext cx="7772400" cy="646331"/>
          </a:xfrm>
        </p:spPr>
        <p:txBody>
          <a:bodyPr anchor="b">
            <a:spAutoFit/>
          </a:bodyPr>
          <a:lstStyle>
            <a:lvl1pPr algn="l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64028"/>
            <a:ext cx="7772400" cy="548483"/>
          </a:xfrm>
        </p:spPr>
        <p:txBody>
          <a:bodyPr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125454"/>
            <a:ext cx="7772400" cy="513346"/>
          </a:xfrm>
        </p:spPr>
        <p:txBody>
          <a:bodyPr>
            <a:spAutoFit/>
          </a:bodyPr>
          <a:lstStyle>
            <a:lvl1pPr marL="0" indent="0">
              <a:buNone/>
              <a:defRPr sz="2400">
                <a:solidFill>
                  <a:schemeClr val="accent4"/>
                </a:solidFill>
                <a:latin typeface="Garamond" panose="02020404030301010803" pitchFamily="18" charset="0"/>
              </a:defRPr>
            </a:lvl1pPr>
          </a:lstStyle>
          <a:p>
            <a:pPr lvl="0"/>
            <a:r>
              <a:rPr lang="en-US" dirty="0"/>
              <a:t>Name of Presenter</a:t>
            </a:r>
          </a:p>
        </p:txBody>
      </p:sp>
    </p:spTree>
    <p:extLst>
      <p:ext uri="{BB962C8B-B14F-4D97-AF65-F5344CB8AC3E}">
        <p14:creationId xmlns:p14="http://schemas.microsoft.com/office/powerpoint/2010/main" val="2622188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586" y="304800"/>
            <a:ext cx="7886700" cy="5943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Wharton Research Data Services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22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0"/>
            <a:ext cx="9143999" cy="650350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solidFill>
            <a:schemeClr val="accent1">
              <a:alpha val="85000"/>
            </a:schemeClr>
          </a:solidFill>
        </p:spPr>
        <p:txBody>
          <a:bodyPr lIns="274320" tIns="274320" rIns="274320" bIns="274320"/>
          <a:lstStyle>
            <a:lvl1pPr marL="0" indent="0">
              <a:buNone/>
              <a:defRPr sz="1400" b="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Wharton Research Data Services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1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Wharton Research Data 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87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oter and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 rot="10800000" flipV="1">
            <a:off x="0" y="2122400"/>
            <a:ext cx="1463201" cy="4381103"/>
          </a:xfrm>
          <a:custGeom>
            <a:avLst/>
            <a:gdLst>
              <a:gd name="connsiteX0" fmla="*/ 1463201 w 1463201"/>
              <a:gd name="connsiteY0" fmla="*/ 0 h 4381103"/>
              <a:gd name="connsiteX1" fmla="*/ 0 w 1463201"/>
              <a:gd name="connsiteY1" fmla="*/ 4381103 h 4381103"/>
              <a:gd name="connsiteX2" fmla="*/ 1463201 w 1463201"/>
              <a:gd name="connsiteY2" fmla="*/ 4381103 h 4381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63201" h="4381103">
                <a:moveTo>
                  <a:pt x="1463201" y="0"/>
                </a:moveTo>
                <a:lnTo>
                  <a:pt x="0" y="4381103"/>
                </a:lnTo>
                <a:lnTo>
                  <a:pt x="1463201" y="4381103"/>
                </a:lnTo>
                <a:close/>
              </a:path>
            </a:pathLst>
          </a:custGeom>
          <a:solidFill>
            <a:srgbClr val="000000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dirty="0"/>
          </a:p>
        </p:txBody>
      </p:sp>
      <p:sp>
        <p:nvSpPr>
          <p:cNvPr id="9" name="Freeform 8"/>
          <p:cNvSpPr/>
          <p:nvPr userDrawn="1"/>
        </p:nvSpPr>
        <p:spPr>
          <a:xfrm rot="5400000" flipV="1">
            <a:off x="2933151" y="292651"/>
            <a:ext cx="3277705" cy="9144003"/>
          </a:xfrm>
          <a:custGeom>
            <a:avLst/>
            <a:gdLst>
              <a:gd name="connsiteX0" fmla="*/ 0 w 3277705"/>
              <a:gd name="connsiteY0" fmla="*/ 9144003 h 9144003"/>
              <a:gd name="connsiteX1" fmla="*/ 3277705 w 3277705"/>
              <a:gd name="connsiteY1" fmla="*/ 9144003 h 9144003"/>
              <a:gd name="connsiteX2" fmla="*/ 3277704 w 3277705"/>
              <a:gd name="connsiteY2" fmla="*/ 0 h 9144003"/>
              <a:gd name="connsiteX3" fmla="*/ 3053915 w 3277705"/>
              <a:gd name="connsiteY3" fmla="*/ 0 h 9144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7705" h="9144003">
                <a:moveTo>
                  <a:pt x="0" y="9144003"/>
                </a:moveTo>
                <a:lnTo>
                  <a:pt x="3277705" y="9144003"/>
                </a:lnTo>
                <a:lnTo>
                  <a:pt x="3277704" y="0"/>
                </a:lnTo>
                <a:lnTo>
                  <a:pt x="3053915" y="0"/>
                </a:lnTo>
                <a:close/>
              </a:path>
            </a:pathLst>
          </a:custGeom>
          <a:solidFill>
            <a:srgbClr val="000000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Wharton Research Data 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84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253308-F9C5-4FCB-8415-6DEE77C16A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1604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245" y="1709739"/>
            <a:ext cx="7886700" cy="2852737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245" y="472440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Freeform 9"/>
          <p:cNvSpPr/>
          <p:nvPr userDrawn="1"/>
        </p:nvSpPr>
        <p:spPr>
          <a:xfrm flipV="1">
            <a:off x="7570986" y="0"/>
            <a:ext cx="1573014" cy="4709905"/>
          </a:xfrm>
          <a:custGeom>
            <a:avLst/>
            <a:gdLst>
              <a:gd name="connsiteX0" fmla="*/ 0 w 1573014"/>
              <a:gd name="connsiteY0" fmla="*/ 4709905 h 4709905"/>
              <a:gd name="connsiteX1" fmla="*/ 1573014 w 1573014"/>
              <a:gd name="connsiteY1" fmla="*/ 4709905 h 4709905"/>
              <a:gd name="connsiteX2" fmla="*/ 1573014 w 1573014"/>
              <a:gd name="connsiteY2" fmla="*/ 0 h 470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3014" h="4709905">
                <a:moveTo>
                  <a:pt x="0" y="4709905"/>
                </a:moveTo>
                <a:lnTo>
                  <a:pt x="1573014" y="4709905"/>
                </a:lnTo>
                <a:lnTo>
                  <a:pt x="1573014" y="0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 userDrawn="1"/>
        </p:nvSpPr>
        <p:spPr>
          <a:xfrm rot="16200000" flipV="1">
            <a:off x="2646492" y="-2665075"/>
            <a:ext cx="3813850" cy="9144001"/>
          </a:xfrm>
          <a:custGeom>
            <a:avLst/>
            <a:gdLst>
              <a:gd name="connsiteX0" fmla="*/ 3813850 w 3813850"/>
              <a:gd name="connsiteY0" fmla="*/ 9144001 h 9144001"/>
              <a:gd name="connsiteX1" fmla="*/ 3813850 w 3813850"/>
              <a:gd name="connsiteY1" fmla="*/ 0 h 9144001"/>
              <a:gd name="connsiteX2" fmla="*/ 3053915 w 3813850"/>
              <a:gd name="connsiteY2" fmla="*/ 0 h 9144001"/>
              <a:gd name="connsiteX3" fmla="*/ 0 w 3813850"/>
              <a:gd name="connsiteY3" fmla="*/ 9144001 h 91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0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 userDrawn="1"/>
        </p:nvSpPr>
        <p:spPr>
          <a:xfrm flipV="1">
            <a:off x="7570986" y="0"/>
            <a:ext cx="1573014" cy="4709905"/>
          </a:xfrm>
          <a:custGeom>
            <a:avLst/>
            <a:gdLst>
              <a:gd name="connsiteX0" fmla="*/ 0 w 1573014"/>
              <a:gd name="connsiteY0" fmla="*/ 4709905 h 4709905"/>
              <a:gd name="connsiteX1" fmla="*/ 1573014 w 1573014"/>
              <a:gd name="connsiteY1" fmla="*/ 4709905 h 4709905"/>
              <a:gd name="connsiteX2" fmla="*/ 1573014 w 1573014"/>
              <a:gd name="connsiteY2" fmla="*/ 0 h 470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3014" h="4709905">
                <a:moveTo>
                  <a:pt x="0" y="4709905"/>
                </a:moveTo>
                <a:lnTo>
                  <a:pt x="1573014" y="4709905"/>
                </a:lnTo>
                <a:lnTo>
                  <a:pt x="1573014" y="0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 userDrawn="1"/>
        </p:nvSpPr>
        <p:spPr>
          <a:xfrm rot="16200000" flipV="1">
            <a:off x="2646492" y="-2665075"/>
            <a:ext cx="3813850" cy="9144001"/>
          </a:xfrm>
          <a:custGeom>
            <a:avLst/>
            <a:gdLst>
              <a:gd name="connsiteX0" fmla="*/ 3813850 w 3813850"/>
              <a:gd name="connsiteY0" fmla="*/ 9144001 h 9144001"/>
              <a:gd name="connsiteX1" fmla="*/ 3813850 w 3813850"/>
              <a:gd name="connsiteY1" fmla="*/ 0 h 9144001"/>
              <a:gd name="connsiteX2" fmla="*/ 3053915 w 3813850"/>
              <a:gd name="connsiteY2" fmla="*/ 0 h 9144001"/>
              <a:gd name="connsiteX3" fmla="*/ 0 w 3813850"/>
              <a:gd name="connsiteY3" fmla="*/ 9144001 h 91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815774"/>
            <a:ext cx="7772400" cy="646331"/>
          </a:xfrm>
        </p:spPr>
        <p:txBody>
          <a:bodyPr anchor="b">
            <a:spAutoFit/>
          </a:bodyPr>
          <a:lstStyle>
            <a:lvl1pPr algn="l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64028"/>
            <a:ext cx="7772400" cy="548483"/>
          </a:xfrm>
        </p:spPr>
        <p:txBody>
          <a:bodyPr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125454"/>
            <a:ext cx="7772400" cy="513346"/>
          </a:xfrm>
        </p:spPr>
        <p:txBody>
          <a:bodyPr>
            <a:spAutoFit/>
          </a:bodyPr>
          <a:lstStyle>
            <a:lvl1pPr marL="0" indent="0">
              <a:buNone/>
              <a:defRPr sz="2400">
                <a:solidFill>
                  <a:schemeClr val="accent4"/>
                </a:solidFill>
                <a:latin typeface="Garamond" panose="02020404030301010803" pitchFamily="18" charset="0"/>
              </a:defRPr>
            </a:lvl1pPr>
          </a:lstStyle>
          <a:p>
            <a:pPr lvl="0"/>
            <a:r>
              <a:rPr lang="en-US" dirty="0"/>
              <a:t>Name of Presenter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12" y="554100"/>
            <a:ext cx="2641600" cy="64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241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 userDrawn="1"/>
        </p:nvSpPr>
        <p:spPr>
          <a:xfrm flipV="1">
            <a:off x="7570986" y="0"/>
            <a:ext cx="1573014" cy="4709905"/>
          </a:xfrm>
          <a:custGeom>
            <a:avLst/>
            <a:gdLst>
              <a:gd name="connsiteX0" fmla="*/ 0 w 1573014"/>
              <a:gd name="connsiteY0" fmla="*/ 4709905 h 4709905"/>
              <a:gd name="connsiteX1" fmla="*/ 1573014 w 1573014"/>
              <a:gd name="connsiteY1" fmla="*/ 4709905 h 4709905"/>
              <a:gd name="connsiteX2" fmla="*/ 1573014 w 1573014"/>
              <a:gd name="connsiteY2" fmla="*/ 0 h 470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3014" h="4709905">
                <a:moveTo>
                  <a:pt x="0" y="4709905"/>
                </a:moveTo>
                <a:lnTo>
                  <a:pt x="1573014" y="4709905"/>
                </a:lnTo>
                <a:lnTo>
                  <a:pt x="1573014" y="0"/>
                </a:ln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 userDrawn="1"/>
        </p:nvSpPr>
        <p:spPr>
          <a:xfrm rot="16200000" flipV="1">
            <a:off x="2646492" y="-2665075"/>
            <a:ext cx="3813850" cy="9144001"/>
          </a:xfrm>
          <a:custGeom>
            <a:avLst/>
            <a:gdLst>
              <a:gd name="connsiteX0" fmla="*/ 3813850 w 3813850"/>
              <a:gd name="connsiteY0" fmla="*/ 9144001 h 9144001"/>
              <a:gd name="connsiteX1" fmla="*/ 3813850 w 3813850"/>
              <a:gd name="connsiteY1" fmla="*/ 0 h 9144001"/>
              <a:gd name="connsiteX2" fmla="*/ 3053915 w 3813850"/>
              <a:gd name="connsiteY2" fmla="*/ 0 h 9144001"/>
              <a:gd name="connsiteX3" fmla="*/ 0 w 3813850"/>
              <a:gd name="connsiteY3" fmla="*/ 9144001 h 91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815774"/>
            <a:ext cx="7772400" cy="646331"/>
          </a:xfrm>
        </p:spPr>
        <p:txBody>
          <a:bodyPr anchor="b">
            <a:spAutoFit/>
          </a:bodyPr>
          <a:lstStyle>
            <a:lvl1pPr algn="l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64028"/>
            <a:ext cx="7772400" cy="548483"/>
          </a:xfrm>
        </p:spPr>
        <p:txBody>
          <a:bodyPr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125454"/>
            <a:ext cx="7772400" cy="513346"/>
          </a:xfrm>
        </p:spPr>
        <p:txBody>
          <a:bodyPr>
            <a:spAutoFit/>
          </a:bodyPr>
          <a:lstStyle>
            <a:lvl1pPr marL="0" indent="0">
              <a:buNone/>
              <a:defRPr sz="2400">
                <a:solidFill>
                  <a:schemeClr val="accent4"/>
                </a:solidFill>
                <a:latin typeface="Garamond" panose="02020404030301010803" pitchFamily="18" charset="0"/>
              </a:defRPr>
            </a:lvl1pPr>
          </a:lstStyle>
          <a:p>
            <a:pPr lvl="0"/>
            <a:r>
              <a:rPr lang="en-US" dirty="0"/>
              <a:t>Name of Presenter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12" y="554100"/>
            <a:ext cx="2641600" cy="64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81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Wharton Research Data Services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93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: Emphasi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03504"/>
            <a:ext cx="9144000" cy="384735"/>
          </a:xfrm>
          <a:prstGeom prst="rect">
            <a:avLst/>
          </a:prstGeom>
          <a:solidFill>
            <a:srgbClr val="003D7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002C77"/>
              </a:solidFill>
            </a:endParaRPr>
          </a:p>
        </p:txBody>
      </p:sp>
      <p:sp>
        <p:nvSpPr>
          <p:cNvPr id="8" name="Freeform 7"/>
          <p:cNvSpPr/>
          <p:nvPr userDrawn="1"/>
        </p:nvSpPr>
        <p:spPr>
          <a:xfrm>
            <a:off x="0" y="6503504"/>
            <a:ext cx="1600200" cy="384735"/>
          </a:xfrm>
          <a:custGeom>
            <a:avLst/>
            <a:gdLst>
              <a:gd name="connsiteX0" fmla="*/ 0 w 1600200"/>
              <a:gd name="connsiteY0" fmla="*/ 0 h 384735"/>
              <a:gd name="connsiteX1" fmla="*/ 1472137 w 1600200"/>
              <a:gd name="connsiteY1" fmla="*/ 0 h 384735"/>
              <a:gd name="connsiteX2" fmla="*/ 1600200 w 1600200"/>
              <a:gd name="connsiteY2" fmla="*/ 384735 h 384735"/>
              <a:gd name="connsiteX3" fmla="*/ 0 w 1600200"/>
              <a:gd name="connsiteY3" fmla="*/ 384735 h 384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0200" h="384735">
                <a:moveTo>
                  <a:pt x="0" y="0"/>
                </a:moveTo>
                <a:lnTo>
                  <a:pt x="1472137" y="0"/>
                </a:lnTo>
                <a:lnTo>
                  <a:pt x="1600200" y="384735"/>
                </a:lnTo>
                <a:lnTo>
                  <a:pt x="0" y="384735"/>
                </a:lnTo>
                <a:close/>
              </a:path>
            </a:pathLst>
          </a:custGeom>
          <a:solidFill>
            <a:srgbClr val="0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Wharton Research Data Services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2" y="6595711"/>
            <a:ext cx="914444" cy="17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3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245" y="1709739"/>
            <a:ext cx="7886700" cy="2852737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245" y="472440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Freeform 9"/>
          <p:cNvSpPr/>
          <p:nvPr userDrawn="1"/>
        </p:nvSpPr>
        <p:spPr>
          <a:xfrm flipV="1">
            <a:off x="7570986" y="0"/>
            <a:ext cx="1573014" cy="4709905"/>
          </a:xfrm>
          <a:custGeom>
            <a:avLst/>
            <a:gdLst>
              <a:gd name="connsiteX0" fmla="*/ 0 w 1573014"/>
              <a:gd name="connsiteY0" fmla="*/ 4709905 h 4709905"/>
              <a:gd name="connsiteX1" fmla="*/ 1573014 w 1573014"/>
              <a:gd name="connsiteY1" fmla="*/ 4709905 h 4709905"/>
              <a:gd name="connsiteX2" fmla="*/ 1573014 w 1573014"/>
              <a:gd name="connsiteY2" fmla="*/ 0 h 470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3014" h="4709905">
                <a:moveTo>
                  <a:pt x="0" y="4709905"/>
                </a:moveTo>
                <a:lnTo>
                  <a:pt x="1573014" y="4709905"/>
                </a:lnTo>
                <a:lnTo>
                  <a:pt x="1573014" y="0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 userDrawn="1"/>
        </p:nvSpPr>
        <p:spPr>
          <a:xfrm rot="16200000" flipV="1">
            <a:off x="2646492" y="-2665075"/>
            <a:ext cx="3813850" cy="9144001"/>
          </a:xfrm>
          <a:custGeom>
            <a:avLst/>
            <a:gdLst>
              <a:gd name="connsiteX0" fmla="*/ 3813850 w 3813850"/>
              <a:gd name="connsiteY0" fmla="*/ 9144001 h 9144001"/>
              <a:gd name="connsiteX1" fmla="*/ 3813850 w 3813850"/>
              <a:gd name="connsiteY1" fmla="*/ 0 h 9144001"/>
              <a:gd name="connsiteX2" fmla="*/ 3053915 w 3813850"/>
              <a:gd name="connsiteY2" fmla="*/ 0 h 9144001"/>
              <a:gd name="connsiteX3" fmla="*/ 0 w 3813850"/>
              <a:gd name="connsiteY3" fmla="*/ 9144001 h 91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66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tent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baseline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baseline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Wharton Research Data Services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39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2289473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Wharton Research Data Services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4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59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503504"/>
            <a:ext cx="9144000" cy="38473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002C77"/>
              </a:solidFill>
            </a:endParaRPr>
          </a:p>
        </p:txBody>
      </p:sp>
      <p:sp>
        <p:nvSpPr>
          <p:cNvPr id="10" name="Freeform 9"/>
          <p:cNvSpPr/>
          <p:nvPr userDrawn="1"/>
        </p:nvSpPr>
        <p:spPr>
          <a:xfrm>
            <a:off x="0" y="6503504"/>
            <a:ext cx="1600200" cy="384735"/>
          </a:xfrm>
          <a:custGeom>
            <a:avLst/>
            <a:gdLst>
              <a:gd name="connsiteX0" fmla="*/ 0 w 1600200"/>
              <a:gd name="connsiteY0" fmla="*/ 0 h 384735"/>
              <a:gd name="connsiteX1" fmla="*/ 1472137 w 1600200"/>
              <a:gd name="connsiteY1" fmla="*/ 0 h 384735"/>
              <a:gd name="connsiteX2" fmla="*/ 1600200 w 1600200"/>
              <a:gd name="connsiteY2" fmla="*/ 384735 h 384735"/>
              <a:gd name="connsiteX3" fmla="*/ 0 w 1600200"/>
              <a:gd name="connsiteY3" fmla="*/ 384735 h 384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0200" h="384735">
                <a:moveTo>
                  <a:pt x="0" y="0"/>
                </a:moveTo>
                <a:lnTo>
                  <a:pt x="1472137" y="0"/>
                </a:lnTo>
                <a:lnTo>
                  <a:pt x="1600200" y="384735"/>
                </a:lnTo>
                <a:lnTo>
                  <a:pt x="0" y="384735"/>
                </a:lnTo>
                <a:close/>
              </a:path>
            </a:pathLst>
          </a:custGeom>
          <a:solidFill>
            <a:srgbClr val="0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2586" y="365126"/>
            <a:ext cx="7886700" cy="507831"/>
          </a:xfrm>
          <a:prstGeom prst="rect">
            <a:avLst/>
          </a:prstGeom>
        </p:spPr>
        <p:txBody>
          <a:bodyPr vert="horz" lIns="0" tIns="45720" rIns="0" bIns="4572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2586" y="1329999"/>
            <a:ext cx="7886700" cy="2289473"/>
          </a:xfrm>
          <a:prstGeom prst="rect">
            <a:avLst/>
          </a:prstGeom>
        </p:spPr>
        <p:txBody>
          <a:bodyPr vert="horz" lIns="0" tIns="45720" rIns="0" bIns="45720" rtlCol="0">
            <a:sp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15025" y="651201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Wharton Research Data Services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3725" y="613837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E525B-90CE-4B14-91B6-1BFA233CFAA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52402" y="6595711"/>
            <a:ext cx="914444" cy="17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133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19" r:id="rId2"/>
    <p:sldLayoutId id="2147483720" r:id="rId3"/>
    <p:sldLayoutId id="2147483707" r:id="rId4"/>
    <p:sldLayoutId id="2147483708" r:id="rId5"/>
    <p:sldLayoutId id="2147483709" r:id="rId6"/>
    <p:sldLayoutId id="2147483710" r:id="rId7"/>
    <p:sldLayoutId id="2147483713" r:id="rId8"/>
    <p:sldLayoutId id="2147483711" r:id="rId9"/>
    <p:sldLayoutId id="2147483718" r:id="rId10"/>
    <p:sldLayoutId id="2147483714" r:id="rId11"/>
    <p:sldLayoutId id="2147483712" r:id="rId12"/>
    <p:sldLayoutId id="2147483717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C5093B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503505"/>
            <a:ext cx="9144000" cy="38473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002C77"/>
              </a:solidFill>
            </a:endParaRPr>
          </a:p>
        </p:txBody>
      </p:sp>
      <p:sp>
        <p:nvSpPr>
          <p:cNvPr id="10" name="Freeform 9"/>
          <p:cNvSpPr/>
          <p:nvPr userDrawn="1"/>
        </p:nvSpPr>
        <p:spPr>
          <a:xfrm>
            <a:off x="0" y="6503505"/>
            <a:ext cx="1200150" cy="384735"/>
          </a:xfrm>
          <a:custGeom>
            <a:avLst/>
            <a:gdLst>
              <a:gd name="connsiteX0" fmla="*/ 0 w 1600200"/>
              <a:gd name="connsiteY0" fmla="*/ 0 h 384735"/>
              <a:gd name="connsiteX1" fmla="*/ 1472137 w 1600200"/>
              <a:gd name="connsiteY1" fmla="*/ 0 h 384735"/>
              <a:gd name="connsiteX2" fmla="*/ 1600200 w 1600200"/>
              <a:gd name="connsiteY2" fmla="*/ 384735 h 384735"/>
              <a:gd name="connsiteX3" fmla="*/ 0 w 1600200"/>
              <a:gd name="connsiteY3" fmla="*/ 384735 h 384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0200" h="384735">
                <a:moveTo>
                  <a:pt x="0" y="0"/>
                </a:moveTo>
                <a:lnTo>
                  <a:pt x="1472137" y="0"/>
                </a:lnTo>
                <a:lnTo>
                  <a:pt x="1600200" y="384735"/>
                </a:lnTo>
                <a:lnTo>
                  <a:pt x="0" y="384735"/>
                </a:lnTo>
                <a:close/>
              </a:path>
            </a:pathLst>
          </a:custGeom>
          <a:solidFill>
            <a:srgbClr val="0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sz="13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80131"/>
          </a:xfrm>
          <a:prstGeom prst="rect">
            <a:avLst/>
          </a:prstGeom>
        </p:spPr>
        <p:txBody>
          <a:bodyPr vert="horz" wrap="square" lIns="0" tIns="45720" rIns="0" bIns="4572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10108"/>
            <a:ext cx="7886700" cy="435133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75378" y="650907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1">
                <a:solidFill>
                  <a:srgbClr val="AFAFAF"/>
                </a:solidFill>
              </a:defRPr>
            </a:lvl1pPr>
          </a:lstStyle>
          <a:p>
            <a:fld id="{DD253308-F9C5-4FCB-8415-6DEE77C16A3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3E25901D-E09F-40E8-A411-885F99D8F0A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699" y="6572426"/>
            <a:ext cx="1807805" cy="24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037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721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rgbClr val="C5093B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3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22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113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113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113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113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86802"/>
            <a:ext cx="7772400" cy="646331"/>
          </a:xfrm>
        </p:spPr>
        <p:txBody>
          <a:bodyPr/>
          <a:lstStyle/>
          <a:p>
            <a:r>
              <a:rPr lang="en-US" dirty="0"/>
              <a:t>Capital IQ Transcripts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850202"/>
            <a:ext cx="7772400" cy="510396"/>
          </a:xfrm>
        </p:spPr>
        <p:txBody>
          <a:bodyPr/>
          <a:lstStyle/>
          <a:p>
            <a:r>
              <a:rPr lang="en-US" dirty="0"/>
              <a:t>Eunji Oh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83050" y="5486400"/>
            <a:ext cx="7772400" cy="513346"/>
          </a:xfrm>
        </p:spPr>
        <p:txBody>
          <a:bodyPr/>
          <a:lstStyle/>
          <a:p>
            <a:r>
              <a:rPr lang="en-US"/>
              <a:t>April, </a:t>
            </a:r>
            <a:r>
              <a:rPr lang="en-US" dirty="0"/>
              <a:t>2020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211" y="1121988"/>
            <a:ext cx="4892077" cy="2422023"/>
          </a:xfrm>
          <a:prstGeom prst="rect">
            <a:avLst/>
          </a:prstGeom>
        </p:spPr>
      </p:pic>
      <p:sp>
        <p:nvSpPr>
          <p:cNvPr id="9" name="object 5"/>
          <p:cNvSpPr txBox="1"/>
          <p:nvPr/>
        </p:nvSpPr>
        <p:spPr>
          <a:xfrm>
            <a:off x="2286001" y="3157916"/>
            <a:ext cx="4953000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20" dirty="0">
                <a:solidFill>
                  <a:schemeClr val="bg1"/>
                </a:solidFill>
                <a:cs typeface="Calibri"/>
              </a:rPr>
              <a:t>WHARTON </a:t>
            </a:r>
            <a:r>
              <a:rPr sz="2000" spc="-15" dirty="0">
                <a:solidFill>
                  <a:schemeClr val="bg1"/>
                </a:solidFill>
                <a:cs typeface="Calibri"/>
              </a:rPr>
              <a:t>RESEARCH </a:t>
            </a:r>
            <a:r>
              <a:rPr sz="2000" spc="-145" dirty="0">
                <a:solidFill>
                  <a:schemeClr val="bg1"/>
                </a:solidFill>
                <a:cs typeface="Calibri"/>
              </a:rPr>
              <a:t>DATA</a:t>
            </a:r>
            <a:r>
              <a:rPr sz="2000" spc="5" dirty="0">
                <a:solidFill>
                  <a:schemeClr val="bg1"/>
                </a:solidFill>
                <a:cs typeface="Calibri"/>
              </a:rPr>
              <a:t> </a:t>
            </a:r>
            <a:r>
              <a:rPr sz="2000" spc="-15" dirty="0">
                <a:solidFill>
                  <a:schemeClr val="bg1"/>
                </a:solidFill>
                <a:cs typeface="Calibri"/>
              </a:rPr>
              <a:t>SERVICES</a:t>
            </a:r>
            <a:endParaRPr sz="2000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09775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8E6E512-7C8A-48DA-BB42-DD2C88907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Wharton Research Data Services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6C6BEC-291C-494C-85EB-E60BB1B56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E717699-374D-42C7-81D2-23129A5070A7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4801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rgbClr val="C5093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 Data Tables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D29F9C1-73B1-487D-BB2A-DCF49C267793}"/>
              </a:ext>
            </a:extLst>
          </p:cNvPr>
          <p:cNvSpPr txBox="1">
            <a:spLocks/>
          </p:cNvSpPr>
          <p:nvPr/>
        </p:nvSpPr>
        <p:spPr>
          <a:xfrm>
            <a:off x="628650" y="1371600"/>
            <a:ext cx="3943350" cy="462660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600" dirty="0" err="1"/>
              <a:t>ciqTranscript</a:t>
            </a:r>
            <a:endParaRPr lang="en-US" sz="1600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600" dirty="0" err="1"/>
              <a:t>ciqTranscriptCollectionType</a:t>
            </a:r>
            <a:endParaRPr lang="en-US" sz="1600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600" dirty="0" err="1"/>
              <a:t>ciqTranscriptDelayReason</a:t>
            </a:r>
            <a:endParaRPr lang="en-US" sz="1600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600" dirty="0" err="1"/>
              <a:t>ciqTranscriptDelayReasonType</a:t>
            </a:r>
            <a:endParaRPr lang="en-US" sz="1600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rgbClr val="7030A0"/>
                </a:solidFill>
              </a:rPr>
              <a:t>ciqKeyDevelopment</a:t>
            </a:r>
            <a:endParaRPr lang="en-US" sz="1600" dirty="0">
              <a:solidFill>
                <a:srgbClr val="7030A0"/>
              </a:solidFill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600" dirty="0" err="1"/>
              <a:t>ciqTranscriptPresentationType</a:t>
            </a:r>
            <a:endParaRPr lang="en-US" sz="1600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600" dirty="0" err="1"/>
              <a:t>ciqTranscriptPerson</a:t>
            </a:r>
            <a:endParaRPr lang="en-US" sz="1600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600" dirty="0" err="1"/>
              <a:t>ciqTranscriptSpeakerType</a:t>
            </a:r>
            <a:endParaRPr lang="en-US" sz="1600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600" dirty="0" err="1"/>
              <a:t>ciqTranscriptComponentType</a:t>
            </a:r>
            <a:endParaRPr lang="en-US" sz="1600" dirty="0"/>
          </a:p>
          <a:p>
            <a:endParaRPr lang="en-US" sz="1600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600" dirty="0" err="1"/>
              <a:t>ciqTranscriptComponent</a:t>
            </a:r>
            <a:endParaRPr lang="en-US" sz="1600" dirty="0"/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sz="16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96B5055-E9C8-4841-B479-E109606DE703}"/>
              </a:ext>
            </a:extLst>
          </p:cNvPr>
          <p:cNvSpPr txBox="1">
            <a:spLocks/>
          </p:cNvSpPr>
          <p:nvPr/>
        </p:nvSpPr>
        <p:spPr>
          <a:xfrm>
            <a:off x="4761618" y="1845172"/>
            <a:ext cx="3943350" cy="4555628"/>
          </a:xfrm>
          <a:prstGeom prst="rect">
            <a:avLst/>
          </a:prstGeom>
        </p:spPr>
        <p:txBody>
          <a:bodyPr vert="horz" lIns="0" tIns="34290" rIns="0" bIns="3429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113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3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3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3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3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indent="-257175">
              <a:buFont typeface="Arial" panose="020B0604020202020204" pitchFamily="34" charset="0"/>
              <a:buChar char="•"/>
            </a:pPr>
            <a:endParaRPr lang="en-US" sz="1650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800" dirty="0" err="1"/>
              <a:t>wrds_transcript_detail</a:t>
            </a:r>
            <a:endParaRPr lang="en-US" sz="1800" dirty="0"/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1650" dirty="0"/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1650" dirty="0"/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1650" dirty="0"/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1650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800" dirty="0" err="1"/>
              <a:t>wrds_transcript_person</a:t>
            </a:r>
            <a:endParaRPr lang="en-US" sz="1800" dirty="0"/>
          </a:p>
          <a:p>
            <a:br>
              <a:rPr lang="en-US" sz="900" dirty="0"/>
            </a:br>
            <a:br>
              <a:rPr lang="en-US" sz="900" dirty="0"/>
            </a:br>
            <a:endParaRPr lang="en-US" sz="900" dirty="0"/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800" dirty="0"/>
              <a:t>Full text search / Json files / PostgreSQL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1650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5FCBABE-DFD3-4885-859F-C20DB33F1662}"/>
              </a:ext>
            </a:extLst>
          </p:cNvPr>
          <p:cNvCxnSpPr/>
          <p:nvPr/>
        </p:nvCxnSpPr>
        <p:spPr>
          <a:xfrm>
            <a:off x="3865370" y="2401903"/>
            <a:ext cx="809714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EF39FEB-7B5F-4F05-BEDB-9FCDE02569B0}"/>
              </a:ext>
            </a:extLst>
          </p:cNvPr>
          <p:cNvCxnSpPr/>
          <p:nvPr/>
        </p:nvCxnSpPr>
        <p:spPr>
          <a:xfrm>
            <a:off x="3951904" y="4343400"/>
            <a:ext cx="723180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065F7A0-4EAE-4288-8E12-98A84C6AFF43}"/>
              </a:ext>
            </a:extLst>
          </p:cNvPr>
          <p:cNvCxnSpPr/>
          <p:nvPr/>
        </p:nvCxnSpPr>
        <p:spPr>
          <a:xfrm>
            <a:off x="3954446" y="6019800"/>
            <a:ext cx="723180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FA7106C1-2F31-4AE3-9654-8B201649AEB0}"/>
              </a:ext>
            </a:extLst>
          </p:cNvPr>
          <p:cNvSpPr/>
          <p:nvPr/>
        </p:nvSpPr>
        <p:spPr>
          <a:xfrm>
            <a:off x="628650" y="1371600"/>
            <a:ext cx="3133636" cy="16763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C7F8CC0-F6F4-4DAC-A6FD-56AAD9E3F702}"/>
              </a:ext>
            </a:extLst>
          </p:cNvPr>
          <p:cNvSpPr/>
          <p:nvPr/>
        </p:nvSpPr>
        <p:spPr>
          <a:xfrm>
            <a:off x="628650" y="3047982"/>
            <a:ext cx="3133636" cy="30481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D03DE6B-E666-4E47-BADA-42F412BBEC54}"/>
              </a:ext>
            </a:extLst>
          </p:cNvPr>
          <p:cNvSpPr/>
          <p:nvPr/>
        </p:nvSpPr>
        <p:spPr>
          <a:xfrm>
            <a:off x="628650" y="3810000"/>
            <a:ext cx="3133636" cy="16763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51024D9-B5D8-4328-9DB7-02546D6C6C1C}"/>
              </a:ext>
            </a:extLst>
          </p:cNvPr>
          <p:cNvSpPr/>
          <p:nvPr/>
        </p:nvSpPr>
        <p:spPr>
          <a:xfrm>
            <a:off x="628650" y="5791200"/>
            <a:ext cx="3133636" cy="3809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65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E86609-53B8-4840-99D3-7E8B23BBA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Wharton Research Data Services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BBE5B5E-2DB5-4396-81CF-F26BD0A94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434BB46-69A3-4C51-837B-DD9F8E3E5005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4801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rgbClr val="C5093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wrds_transcript_detail.sas7bdat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8FF650E-63DE-4BD6-9C81-11ABB8615A22}"/>
              </a:ext>
            </a:extLst>
          </p:cNvPr>
          <p:cNvSpPr txBox="1">
            <a:spLocks/>
          </p:cNvSpPr>
          <p:nvPr/>
        </p:nvSpPr>
        <p:spPr>
          <a:xfrm>
            <a:off x="628650" y="1310108"/>
            <a:ext cx="7886700" cy="481976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/>
              <a:t>Transcript-level metadata + Some useful Key Development metadata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00B0F0"/>
                </a:solidFill>
              </a:rPr>
              <a:t>Company ID, Most Important Date UTC, Event Headline , Key Development Type ID, Key Development Type Name</a:t>
            </a:r>
            <a:r>
              <a:rPr lang="en-US" sz="1900" dirty="0"/>
              <a:t> are from </a:t>
            </a:r>
            <a:r>
              <a:rPr lang="en-US" sz="1900" b="1" i="1" dirty="0"/>
              <a:t>Capital IQ Key Developments</a:t>
            </a:r>
            <a:r>
              <a:rPr lang="en-US" sz="1900" dirty="0"/>
              <a:t> package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45896F-F604-4CD5-AB00-DBB8AA9404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352"/>
          <a:stretch/>
        </p:blipFill>
        <p:spPr>
          <a:xfrm>
            <a:off x="0" y="1447800"/>
            <a:ext cx="9144000" cy="2246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97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77918-EC74-412E-81F4-CBAC48D95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wrds_transcript_person.sas7bdat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23074-21EE-428C-87C4-FF7D3762E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0108"/>
            <a:ext cx="7886700" cy="4862092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Transcript component-level metadata + WRDS custom variables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00B0F0"/>
                </a:solidFill>
              </a:rPr>
              <a:t>Component Text Preview</a:t>
            </a:r>
            <a:r>
              <a:rPr lang="en-US" sz="1900" dirty="0"/>
              <a:t>: 200-character preview of the full-text data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00B0F0"/>
                </a:solidFill>
              </a:rPr>
              <a:t>Word count</a:t>
            </a:r>
            <a:r>
              <a:rPr lang="en-US" sz="1900" dirty="0"/>
              <a:t>: The number of words of the full-text data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0A7B0C-B49A-438E-9B88-0DB2934E85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253308-F9C5-4FCB-8415-6DEE77C16A35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239D1C9-9DBA-4C7E-A19D-1C1B3B429DD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065" r="29166"/>
          <a:stretch/>
        </p:blipFill>
        <p:spPr>
          <a:xfrm>
            <a:off x="1333500" y="1310108"/>
            <a:ext cx="6477000" cy="2841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747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583E0B3-975F-47B3-AEE9-FB2A74D12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Wharton Research Data Services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3CADE62-307D-4C59-A109-26FDEFABA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13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E11C81A-D3D3-4772-B34F-0CA0134FEBE6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4801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rgbClr val="C5093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Full-text sample (search tool)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DF9EFC4-5406-46A9-8781-274F69900E10}"/>
              </a:ext>
            </a:extLst>
          </p:cNvPr>
          <p:cNvSpPr txBox="1">
            <a:spLocks/>
          </p:cNvSpPr>
          <p:nvPr/>
        </p:nvSpPr>
        <p:spPr>
          <a:xfrm>
            <a:off x="628650" y="1310108"/>
            <a:ext cx="7886700" cy="435133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17E88DC-C60A-42F3-9D3E-025E94E301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066800"/>
            <a:ext cx="5410200" cy="519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859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CF046EF-47E8-4704-BDDE-442ABB408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Wharton Research Data Services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400588-BE9A-49AC-B517-92B92206E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14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8B77004-14B0-49D3-94DB-99591FFF8529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4801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rgbClr val="C5093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Summary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FE87F22-5C70-4834-870A-7469FB577A09}"/>
              </a:ext>
            </a:extLst>
          </p:cNvPr>
          <p:cNvSpPr txBox="1">
            <a:spLocks/>
          </p:cNvSpPr>
          <p:nvPr/>
        </p:nvSpPr>
        <p:spPr>
          <a:xfrm>
            <a:off x="628650" y="1310108"/>
            <a:ext cx="7886700" cy="435133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Overview of Capital IQ Transcripts Database</a:t>
            </a:r>
          </a:p>
          <a:p>
            <a:pPr marL="342900" indent="-342900">
              <a:buFontTx/>
              <a:buChar char="-"/>
            </a:pPr>
            <a:r>
              <a:rPr lang="en-US"/>
              <a:t>Coverage and Data Sources</a:t>
            </a:r>
          </a:p>
          <a:p>
            <a:pPr marL="342900" indent="-342900">
              <a:buFontTx/>
              <a:buChar char="-"/>
            </a:pPr>
            <a:r>
              <a:rPr lang="en-US"/>
              <a:t>Data Collection Methodology</a:t>
            </a:r>
          </a:p>
          <a:p>
            <a:pPr marL="342900" indent="-342900">
              <a:buFontTx/>
              <a:buChar char="-"/>
            </a:pPr>
            <a:r>
              <a:rPr lang="en-US"/>
              <a:t>Sample Data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297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228601"/>
            <a:ext cx="2895600" cy="7117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133600"/>
            <a:ext cx="4892077" cy="2422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091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C3DB01-0CD5-452D-A91D-BE6AB5D8C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A23606-9281-4965-A972-EBB87F314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2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DB09F18-DAE7-47CE-950E-10AD504A1785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507831"/>
          </a:xfrm>
          <a:prstGeom prst="rect">
            <a:avLst/>
          </a:prstGeom>
        </p:spPr>
        <p:txBody>
          <a:bodyPr vert="horz" lIns="0" tIns="45720" rIns="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rgbClr val="C5093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Agenda</a:t>
            </a:r>
            <a:endParaRPr lang="en-US" dirty="0"/>
          </a:p>
        </p:txBody>
      </p:sp>
      <p:sp>
        <p:nvSpPr>
          <p:cNvPr id="7" name="Subtitle 4">
            <a:extLst>
              <a:ext uri="{FF2B5EF4-FFF2-40B4-BE49-F238E27FC236}">
                <a16:creationId xmlns:a16="http://schemas.microsoft.com/office/drawing/2014/main" id="{EF10986B-62DC-49A8-9D3F-1ACCA4388CA7}"/>
              </a:ext>
            </a:extLst>
          </p:cNvPr>
          <p:cNvSpPr txBox="1">
            <a:spLocks/>
          </p:cNvSpPr>
          <p:nvPr/>
        </p:nvSpPr>
        <p:spPr>
          <a:xfrm>
            <a:off x="422586" y="1328871"/>
            <a:ext cx="7886700" cy="475387"/>
          </a:xfrm>
          <a:prstGeom prst="rect">
            <a:avLst/>
          </a:prstGeom>
        </p:spPr>
        <p:txBody>
          <a:bodyPr vert="horz" lIns="0" tIns="45720" rIns="0" bIns="45720" rtlCol="0">
            <a:sp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Overview of Capital IQ Transcripts Database</a:t>
            </a:r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28ACC0F-5F57-41D4-8B45-ED87704CDE44}"/>
              </a:ext>
            </a:extLst>
          </p:cNvPr>
          <p:cNvGrpSpPr/>
          <p:nvPr/>
        </p:nvGrpSpPr>
        <p:grpSpPr>
          <a:xfrm>
            <a:off x="1770714" y="3200400"/>
            <a:ext cx="5696886" cy="724190"/>
            <a:chOff x="1770714" y="3200400"/>
            <a:chExt cx="5696886" cy="724190"/>
          </a:xfrm>
        </p:grpSpPr>
        <p:sp>
          <p:nvSpPr>
            <p:cNvPr id="9" name="Rechteck 50" descr="PresentationLoad.com">
              <a:extLst>
                <a:ext uri="{FF2B5EF4-FFF2-40B4-BE49-F238E27FC236}">
                  <a16:creationId xmlns:a16="http://schemas.microsoft.com/office/drawing/2014/main" id="{9D1251A4-69AC-4192-B4EE-AA1DD20E0AAB}"/>
                </a:ext>
              </a:extLst>
            </p:cNvPr>
            <p:cNvSpPr/>
            <p:nvPr/>
          </p:nvSpPr>
          <p:spPr>
            <a:xfrm>
              <a:off x="1770714" y="3230772"/>
              <a:ext cx="5696886" cy="693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A1A33FA5-8475-4DCC-995A-1A5B5BFB8317}"/>
                </a:ext>
              </a:extLst>
            </p:cNvPr>
            <p:cNvGrpSpPr/>
            <p:nvPr/>
          </p:nvGrpSpPr>
          <p:grpSpPr>
            <a:xfrm>
              <a:off x="1778618" y="3228518"/>
              <a:ext cx="944055" cy="696072"/>
              <a:chOff x="1778618" y="3228518"/>
              <a:chExt cx="944055" cy="696072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BA98CEF2-6AEB-49C5-AFFB-32575DE1588E}"/>
                  </a:ext>
                </a:extLst>
              </p:cNvPr>
              <p:cNvSpPr/>
              <p:nvPr/>
            </p:nvSpPr>
            <p:spPr>
              <a:xfrm>
                <a:off x="1778618" y="3230772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Isosceles Triangle 98">
                <a:extLst>
                  <a:ext uri="{FF2B5EF4-FFF2-40B4-BE49-F238E27FC236}">
                    <a16:creationId xmlns:a16="http://schemas.microsoft.com/office/drawing/2014/main" id="{2E8B0A48-2763-4BAA-9A9A-02E519F28EE3}"/>
                  </a:ext>
                </a:extLst>
              </p:cNvPr>
              <p:cNvSpPr/>
              <p:nvPr/>
            </p:nvSpPr>
            <p:spPr>
              <a:xfrm>
                <a:off x="2441448" y="3228518"/>
                <a:ext cx="281225" cy="693818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Textfeld 110">
              <a:extLst>
                <a:ext uri="{FF2B5EF4-FFF2-40B4-BE49-F238E27FC236}">
                  <a16:creationId xmlns:a16="http://schemas.microsoft.com/office/drawing/2014/main" id="{DEAEBF43-9FCB-4547-95BF-8FE972E2A472}"/>
                </a:ext>
              </a:extLst>
            </p:cNvPr>
            <p:cNvSpPr txBox="1"/>
            <p:nvPr/>
          </p:nvSpPr>
          <p:spPr>
            <a:xfrm>
              <a:off x="1975947" y="3200400"/>
              <a:ext cx="5386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Rechteck 1">
              <a:extLst>
                <a:ext uri="{FF2B5EF4-FFF2-40B4-BE49-F238E27FC236}">
                  <a16:creationId xmlns:a16="http://schemas.microsoft.com/office/drawing/2014/main" id="{A4E782F3-BDC5-4247-BCD0-563605F59337}"/>
                </a:ext>
              </a:extLst>
            </p:cNvPr>
            <p:cNvSpPr/>
            <p:nvPr/>
          </p:nvSpPr>
          <p:spPr>
            <a:xfrm>
              <a:off x="2847054" y="3427199"/>
              <a:ext cx="355374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chemeClr val="tx2"/>
                  </a:solidFill>
                </a:rPr>
                <a:t>Coverage and Data Sources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897951C-CB95-4334-A600-93D3FEA0BF20}"/>
              </a:ext>
            </a:extLst>
          </p:cNvPr>
          <p:cNvGrpSpPr/>
          <p:nvPr/>
        </p:nvGrpSpPr>
        <p:grpSpPr>
          <a:xfrm>
            <a:off x="1770714" y="4112546"/>
            <a:ext cx="5696886" cy="724190"/>
            <a:chOff x="1770714" y="4112546"/>
            <a:chExt cx="5696886" cy="724190"/>
          </a:xfrm>
        </p:grpSpPr>
        <p:sp>
          <p:nvSpPr>
            <p:cNvPr id="16" name="Rechteck 50" descr="PresentationLoad.com">
              <a:extLst>
                <a:ext uri="{FF2B5EF4-FFF2-40B4-BE49-F238E27FC236}">
                  <a16:creationId xmlns:a16="http://schemas.microsoft.com/office/drawing/2014/main" id="{01B68FD9-390D-4D9C-8A49-3412CED2D82E}"/>
                </a:ext>
              </a:extLst>
            </p:cNvPr>
            <p:cNvSpPr/>
            <p:nvPr/>
          </p:nvSpPr>
          <p:spPr>
            <a:xfrm>
              <a:off x="1770714" y="4114800"/>
              <a:ext cx="5696886" cy="693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4886BDEF-5802-4F75-BB90-8F2EE083CC6E}"/>
                </a:ext>
              </a:extLst>
            </p:cNvPr>
            <p:cNvGrpSpPr/>
            <p:nvPr/>
          </p:nvGrpSpPr>
          <p:grpSpPr>
            <a:xfrm>
              <a:off x="1778618" y="4112546"/>
              <a:ext cx="944055" cy="696072"/>
              <a:chOff x="1778618" y="3228518"/>
              <a:chExt cx="944055" cy="696072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8324838E-534B-41D8-B979-BE4C929C6189}"/>
                  </a:ext>
                </a:extLst>
              </p:cNvPr>
              <p:cNvSpPr/>
              <p:nvPr/>
            </p:nvSpPr>
            <p:spPr>
              <a:xfrm>
                <a:off x="1778618" y="3230772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Isosceles Triangle 98">
                <a:extLst>
                  <a:ext uri="{FF2B5EF4-FFF2-40B4-BE49-F238E27FC236}">
                    <a16:creationId xmlns:a16="http://schemas.microsoft.com/office/drawing/2014/main" id="{D561EA50-9E66-4E21-8E9F-8D5DE909045F}"/>
                  </a:ext>
                </a:extLst>
              </p:cNvPr>
              <p:cNvSpPr/>
              <p:nvPr/>
            </p:nvSpPr>
            <p:spPr>
              <a:xfrm>
                <a:off x="2441448" y="3228518"/>
                <a:ext cx="281225" cy="696072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Rechteck 1">
              <a:extLst>
                <a:ext uri="{FF2B5EF4-FFF2-40B4-BE49-F238E27FC236}">
                  <a16:creationId xmlns:a16="http://schemas.microsoft.com/office/drawing/2014/main" id="{AAF2800E-5E89-4F7D-A007-8ED078B31220}"/>
                </a:ext>
              </a:extLst>
            </p:cNvPr>
            <p:cNvSpPr/>
            <p:nvPr/>
          </p:nvSpPr>
          <p:spPr>
            <a:xfrm>
              <a:off x="2847054" y="4311227"/>
              <a:ext cx="355374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chemeClr val="tx2"/>
                  </a:solidFill>
                </a:rPr>
                <a:t>Data Collection Methodology</a:t>
              </a:r>
            </a:p>
          </p:txBody>
        </p:sp>
        <p:sp>
          <p:nvSpPr>
            <p:cNvPr id="19" name="Textfeld 110">
              <a:extLst>
                <a:ext uri="{FF2B5EF4-FFF2-40B4-BE49-F238E27FC236}">
                  <a16:creationId xmlns:a16="http://schemas.microsoft.com/office/drawing/2014/main" id="{77CCD28A-8BB9-4B6C-826E-3EAF50200AF1}"/>
                </a:ext>
              </a:extLst>
            </p:cNvPr>
            <p:cNvSpPr txBox="1"/>
            <p:nvPr/>
          </p:nvSpPr>
          <p:spPr>
            <a:xfrm>
              <a:off x="1963082" y="4128850"/>
              <a:ext cx="48553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29AE346-C8CD-469A-AA47-D6B4790105AC}"/>
              </a:ext>
            </a:extLst>
          </p:cNvPr>
          <p:cNvGrpSpPr/>
          <p:nvPr/>
        </p:nvGrpSpPr>
        <p:grpSpPr>
          <a:xfrm>
            <a:off x="1770714" y="5026248"/>
            <a:ext cx="5696886" cy="721937"/>
            <a:chOff x="1770714" y="5026248"/>
            <a:chExt cx="5696886" cy="721937"/>
          </a:xfrm>
        </p:grpSpPr>
        <p:sp>
          <p:nvSpPr>
            <p:cNvPr id="23" name="Rechteck 50" descr="PresentationLoad.com">
              <a:extLst>
                <a:ext uri="{FF2B5EF4-FFF2-40B4-BE49-F238E27FC236}">
                  <a16:creationId xmlns:a16="http://schemas.microsoft.com/office/drawing/2014/main" id="{BA42155F-65BB-4D25-A9FF-1E332F4323FF}"/>
                </a:ext>
              </a:extLst>
            </p:cNvPr>
            <p:cNvSpPr/>
            <p:nvPr/>
          </p:nvSpPr>
          <p:spPr>
            <a:xfrm>
              <a:off x="1770714" y="5026248"/>
              <a:ext cx="5696886" cy="6966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1F653527-BB29-459F-8078-A8E0573DDC7D}"/>
                </a:ext>
              </a:extLst>
            </p:cNvPr>
            <p:cNvGrpSpPr/>
            <p:nvPr/>
          </p:nvGrpSpPr>
          <p:grpSpPr>
            <a:xfrm>
              <a:off x="1773936" y="5029094"/>
              <a:ext cx="944055" cy="694944"/>
              <a:chOff x="1778618" y="3228518"/>
              <a:chExt cx="944055" cy="696072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9FCE309D-F142-4DE5-8012-60A5AEBF9A24}"/>
                  </a:ext>
                </a:extLst>
              </p:cNvPr>
              <p:cNvSpPr/>
              <p:nvPr/>
            </p:nvSpPr>
            <p:spPr>
              <a:xfrm>
                <a:off x="1778618" y="3230772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Isosceles Triangle 98">
                <a:extLst>
                  <a:ext uri="{FF2B5EF4-FFF2-40B4-BE49-F238E27FC236}">
                    <a16:creationId xmlns:a16="http://schemas.microsoft.com/office/drawing/2014/main" id="{DE906569-C092-4751-9254-DA3FB49A467E}"/>
                  </a:ext>
                </a:extLst>
              </p:cNvPr>
              <p:cNvSpPr/>
              <p:nvPr/>
            </p:nvSpPr>
            <p:spPr>
              <a:xfrm>
                <a:off x="2441448" y="3228518"/>
                <a:ext cx="281225" cy="693818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Rechteck 1">
              <a:extLst>
                <a:ext uri="{FF2B5EF4-FFF2-40B4-BE49-F238E27FC236}">
                  <a16:creationId xmlns:a16="http://schemas.microsoft.com/office/drawing/2014/main" id="{4B2F8A12-ECEB-4EA2-B929-39150E474932}"/>
                </a:ext>
              </a:extLst>
            </p:cNvPr>
            <p:cNvSpPr/>
            <p:nvPr/>
          </p:nvSpPr>
          <p:spPr>
            <a:xfrm>
              <a:off x="2847054" y="5222676"/>
              <a:ext cx="446814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chemeClr val="tx2"/>
                  </a:solidFill>
                </a:rPr>
                <a:t>Sample Data</a:t>
              </a:r>
            </a:p>
          </p:txBody>
        </p:sp>
        <p:sp>
          <p:nvSpPr>
            <p:cNvPr id="26" name="Textfeld 110">
              <a:extLst>
                <a:ext uri="{FF2B5EF4-FFF2-40B4-BE49-F238E27FC236}">
                  <a16:creationId xmlns:a16="http://schemas.microsoft.com/office/drawing/2014/main" id="{5B7CBD4D-99D2-4907-8CA1-C0D349D06C5E}"/>
                </a:ext>
              </a:extLst>
            </p:cNvPr>
            <p:cNvSpPr txBox="1"/>
            <p:nvPr/>
          </p:nvSpPr>
          <p:spPr>
            <a:xfrm>
              <a:off x="1963082" y="5040299"/>
              <a:ext cx="47674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524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9A8B9F0-422C-4DB8-A1FE-5328B2D49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Wharton Research Data Services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42E649C-A3AF-4ED0-A7BD-26656A30F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3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B27FA4B-184E-4745-94CC-055E9F491AFC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4801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rgbClr val="C5093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Overview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70DFA98-1D02-4FAA-8C41-94ED128AB44A}"/>
              </a:ext>
            </a:extLst>
          </p:cNvPr>
          <p:cNvSpPr txBox="1">
            <a:spLocks/>
          </p:cNvSpPr>
          <p:nvPr/>
        </p:nvSpPr>
        <p:spPr>
          <a:xfrm>
            <a:off x="628650" y="1310108"/>
            <a:ext cx="78867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/>
              <a:t>Capital IQ Transcripts package provides historical conference call transcripts </a:t>
            </a:r>
            <a:r>
              <a:rPr lang="en-US" i="1" dirty="0">
                <a:solidFill>
                  <a:srgbClr val="C00000"/>
                </a:solidFill>
              </a:rPr>
              <a:t>around the world </a:t>
            </a:r>
            <a:r>
              <a:rPr lang="en-US" dirty="0"/>
              <a:t>covering approximately </a:t>
            </a:r>
            <a:r>
              <a:rPr lang="en-US" dirty="0">
                <a:solidFill>
                  <a:srgbClr val="C00000"/>
                </a:solidFill>
              </a:rPr>
              <a:t>8,000 public companies</a:t>
            </a:r>
            <a:r>
              <a:rPr lang="en-US" dirty="0"/>
              <a:t>.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/>
              <a:t>It covers not only </a:t>
            </a:r>
            <a:r>
              <a:rPr lang="en-US" i="1" dirty="0">
                <a:solidFill>
                  <a:srgbClr val="C00000"/>
                </a:solidFill>
              </a:rPr>
              <a:t>earnings conference calls</a:t>
            </a:r>
            <a:r>
              <a:rPr lang="en-US" i="1" dirty="0"/>
              <a:t> </a:t>
            </a:r>
            <a:r>
              <a:rPr lang="en-US" dirty="0"/>
              <a:t>but other types of conference calls such as </a:t>
            </a:r>
            <a:r>
              <a:rPr lang="en-US" i="1" dirty="0">
                <a:solidFill>
                  <a:srgbClr val="C00000"/>
                </a:solidFill>
              </a:rPr>
              <a:t>shareholder/analysts calls</a:t>
            </a:r>
            <a:r>
              <a:rPr lang="en-US" dirty="0"/>
              <a:t>, </a:t>
            </a:r>
            <a:r>
              <a:rPr lang="en-US" i="1" dirty="0">
                <a:solidFill>
                  <a:srgbClr val="C00000"/>
                </a:solidFill>
              </a:rPr>
              <a:t>M&amp;A calls</a:t>
            </a:r>
            <a:r>
              <a:rPr lang="en-US" dirty="0"/>
              <a:t>, or </a:t>
            </a:r>
            <a:r>
              <a:rPr lang="en-US" i="1" dirty="0">
                <a:solidFill>
                  <a:srgbClr val="C00000"/>
                </a:solidFill>
              </a:rPr>
              <a:t>company conference presentations</a:t>
            </a:r>
            <a:r>
              <a:rPr lang="en-US" dirty="0"/>
              <a:t>.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dirty="0"/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388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0B36A3B-A18C-47B0-8B50-C2CDD2B90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Wharton Research Data Services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68F805-E873-481E-A62E-D60917E62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4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E64DBA6-9F59-4F3B-B2BA-4D51CC2ACD6B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4801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rgbClr val="C5093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Overview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F8184AB-5EA6-41C4-BCB8-CDB2E8861994}"/>
              </a:ext>
            </a:extLst>
          </p:cNvPr>
          <p:cNvSpPr txBox="1">
            <a:spLocks/>
          </p:cNvSpPr>
          <p:nvPr/>
        </p:nvSpPr>
        <p:spPr>
          <a:xfrm>
            <a:off x="628650" y="1310108"/>
            <a:ext cx="78867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/>
              <a:t>The calls spoken in </a:t>
            </a:r>
            <a:r>
              <a:rPr lang="en-US" i="1" dirty="0">
                <a:solidFill>
                  <a:srgbClr val="C00000"/>
                </a:solidFill>
              </a:rPr>
              <a:t>English</a:t>
            </a:r>
            <a:r>
              <a:rPr lang="en-US" dirty="0"/>
              <a:t> are covered.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/>
              <a:t>Earliest conference call event was in the year 2002, but there are less than 5 transcripts in the database before the year </a:t>
            </a:r>
            <a:r>
              <a:rPr lang="en-US" dirty="0">
                <a:solidFill>
                  <a:srgbClr val="004785"/>
                </a:solidFill>
              </a:rPr>
              <a:t>2004</a:t>
            </a:r>
            <a:r>
              <a:rPr lang="en-US" dirty="0"/>
              <a:t>.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/>
              <a:t>Transcripts before the year 2008 were </a:t>
            </a:r>
            <a:r>
              <a:rPr lang="en-US" i="1" dirty="0"/>
              <a:t>backfilled several years later from the event date</a:t>
            </a:r>
            <a:r>
              <a:rPr lang="en-US" dirty="0"/>
              <a:t>, while current data is relatively real-time.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dirty="0"/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784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FC3FBD3-C82A-46EE-82FF-0E51FC7A4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Wharton Research Data Services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620C871-B401-4F36-9C52-758F91263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5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1A6ADF9-E8CC-411F-B819-43F77B66E127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4801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rgbClr val="C5093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Overview - Data Source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8E1B58D-999C-48B6-B9E7-38656D18ADD3}"/>
              </a:ext>
            </a:extLst>
          </p:cNvPr>
          <p:cNvSpPr txBox="1">
            <a:spLocks/>
          </p:cNvSpPr>
          <p:nvPr/>
        </p:nvSpPr>
        <p:spPr>
          <a:xfrm>
            <a:off x="628650" y="1310108"/>
            <a:ext cx="7886700" cy="435133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How is the data collected?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99% of calls are recorded by S&amp;P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Two individuals are assigned for post-call processing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Automatic transcribing and then several stages of editing/auditing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dirty="0"/>
              <a:t>They keep all the copies of a transcript in the Xpress feed database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dirty="0"/>
              <a:t>Only conference calls in English are included due to this issue.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They also get copies from some of their vendors</a:t>
            </a:r>
            <a:br>
              <a:rPr lang="en-US" sz="1800" dirty="0"/>
            </a:br>
            <a:endParaRPr lang="en-US" sz="1800" dirty="0"/>
          </a:p>
          <a:p>
            <a:r>
              <a:rPr lang="en-US" dirty="0"/>
              <a:t>Accuracy compared to original audio files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800" dirty="0"/>
              <a:t>Preliminary = 88.46%, Edited = 97.93%, Proofed = 98.02%</a:t>
            </a:r>
          </a:p>
          <a:p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721928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8435594-6013-4050-BDB4-FD757840A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Wharton Research Data Services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8540AE-B157-4898-8B06-9E4F65DBF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6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4407473-74BA-461C-974D-1BEEF571D7B8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4801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rgbClr val="C5093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Overview – Package Structure Detail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AF550FB-DA12-4BF9-9E4B-54E94759A455}"/>
              </a:ext>
            </a:extLst>
          </p:cNvPr>
          <p:cNvSpPr txBox="1">
            <a:spLocks/>
          </p:cNvSpPr>
          <p:nvPr/>
        </p:nvSpPr>
        <p:spPr>
          <a:xfrm>
            <a:off x="628650" y="1310108"/>
            <a:ext cx="7886700" cy="435133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/>
              <a:t>The CIQ Transcript Package on WRDS:</a:t>
            </a:r>
            <a:endParaRPr lang="en-US" sz="1500" dirty="0"/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dirty="0"/>
              <a:t>Metadata of conference calls in connection with CIQ Key Developments/Events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en-US" dirty="0"/>
              <a:t>Transcript details – version, delay reason, audio length, creation time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en-US" dirty="0"/>
              <a:t>Associated key development event, event type, announced date, event date, headline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en-US" dirty="0"/>
              <a:t>Associated company id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en-US" dirty="0"/>
              <a:t>Speaker details (name, company, type)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dirty="0"/>
              <a:t>Full text components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en-US" dirty="0"/>
              <a:t>Component-level full text</a:t>
            </a:r>
          </a:p>
          <a:p>
            <a:pPr marL="685800" lvl="2"/>
            <a:endParaRPr lang="en-US" sz="1500" dirty="0"/>
          </a:p>
          <a:p>
            <a:pPr marL="1028700" lvl="2" indent="-342900">
              <a:buFont typeface="Arial" panose="020B0604020202020204" pitchFamily="34" charset="0"/>
              <a:buChar char="•"/>
            </a:pPr>
            <a:endParaRPr lang="en-US" sz="1500" dirty="0"/>
          </a:p>
          <a:p>
            <a:pPr marL="1028700" lvl="2" indent="-342900">
              <a:buFont typeface="Arial" panose="020B0604020202020204" pitchFamily="34" charset="0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135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1AFE4AF-23DD-40C5-A26C-2A11DD822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Wharton Research Data Services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01FBF60-7CB1-4E36-98B6-46B56E88C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7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DBD57C3-C0A2-4D44-92AB-5CA38EA3E5AF}"/>
              </a:ext>
            </a:extLst>
          </p:cNvPr>
          <p:cNvSpPr txBox="1">
            <a:spLocks/>
          </p:cNvSpPr>
          <p:nvPr/>
        </p:nvSpPr>
        <p:spPr>
          <a:xfrm>
            <a:off x="628650" y="358069"/>
            <a:ext cx="7886700" cy="4801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rgbClr val="C5093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Conference Call Type Breakdown</a:t>
            </a:r>
          </a:p>
        </p:txBody>
      </p:sp>
      <p:graphicFrame>
        <p:nvGraphicFramePr>
          <p:cNvPr id="5" name="Content Placeholder 6">
            <a:extLst>
              <a:ext uri="{FF2B5EF4-FFF2-40B4-BE49-F238E27FC236}">
                <a16:creationId xmlns:a16="http://schemas.microsoft.com/office/drawing/2014/main" id="{ED9AE9C7-BFAD-4204-8718-CAE4B25D83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7770453"/>
              </p:ext>
            </p:extLst>
          </p:nvPr>
        </p:nvGraphicFramePr>
        <p:xfrm>
          <a:off x="628650" y="1295399"/>
          <a:ext cx="7886700" cy="5204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9882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C42C983-ABF0-4BDB-A12E-69FDA0A1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Wharton Research Data Services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033C359-3B80-4DDB-84DA-4346A1E4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8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0E3F23A-FC4A-4653-9595-BCAF1B8E678E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4801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rgbClr val="C5093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Transcripts Breakdown by country and year</a:t>
            </a:r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25B63C9E-789A-4DE7-85C4-C42054985E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1463" y="857250"/>
            <a:ext cx="8656319" cy="486917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6DD9DBB-E8B0-4BD1-B2B7-F79854EA11B9}"/>
              </a:ext>
            </a:extLst>
          </p:cNvPr>
          <p:cNvSpPr txBox="1"/>
          <p:nvPr/>
        </p:nvSpPr>
        <p:spPr>
          <a:xfrm>
            <a:off x="304800" y="5784771"/>
            <a:ext cx="32800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</a:rPr>
              <a:t>* Count only latest copies of transcripts</a:t>
            </a:r>
          </a:p>
        </p:txBody>
      </p:sp>
    </p:spTree>
    <p:extLst>
      <p:ext uri="{BB962C8B-B14F-4D97-AF65-F5344CB8AC3E}">
        <p14:creationId xmlns:p14="http://schemas.microsoft.com/office/powerpoint/2010/main" val="2806732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99382CD-7A2C-483F-AA26-0332E4778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Wharton Research Data Services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B0C997-C982-4F83-94CF-C86B7502A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9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F0AF867-5EE5-4005-8CDB-546943376B7F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4801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rgbClr val="C5093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Companies Covered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0CB8B77-0DEE-428C-8931-ED5D36BCC904}"/>
              </a:ext>
            </a:extLst>
          </p:cNvPr>
          <p:cNvSpPr txBox="1">
            <a:spLocks/>
          </p:cNvSpPr>
          <p:nvPr/>
        </p:nvSpPr>
        <p:spPr>
          <a:xfrm>
            <a:off x="628650" y="1310108"/>
            <a:ext cx="78867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/>
              <a:t>18.5 % of  transcripts belongs to Fortune 500 companies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/>
              <a:t>Number of unique CIQ </a:t>
            </a:r>
            <a:r>
              <a:rPr lang="en-US" dirty="0" err="1"/>
              <a:t>companyid</a:t>
            </a:r>
            <a:r>
              <a:rPr lang="en-US" dirty="0"/>
              <a:t>: 13,819 (100%)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/>
              <a:t>Number of </a:t>
            </a:r>
            <a:r>
              <a:rPr lang="en-US" dirty="0" err="1"/>
              <a:t>companyIds</a:t>
            </a:r>
            <a:r>
              <a:rPr lang="en-US" dirty="0"/>
              <a:t> with </a:t>
            </a:r>
            <a:r>
              <a:rPr lang="en-US" dirty="0" err="1"/>
              <a:t>gvkey</a:t>
            </a:r>
            <a:r>
              <a:rPr lang="en-US" dirty="0"/>
              <a:t>: 11,616  (84.1%)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/>
              <a:t>Number of </a:t>
            </a:r>
            <a:r>
              <a:rPr lang="en-US" dirty="0" err="1"/>
              <a:t>companyIds</a:t>
            </a:r>
            <a:r>
              <a:rPr lang="en-US" dirty="0"/>
              <a:t> with North American </a:t>
            </a:r>
            <a:r>
              <a:rPr lang="en-US" dirty="0" err="1"/>
              <a:t>gvkey</a:t>
            </a:r>
            <a:r>
              <a:rPr lang="en-US" dirty="0"/>
              <a:t>: 8,238 (59.6%)</a:t>
            </a:r>
          </a:p>
          <a:p>
            <a:pPr marL="714375" lvl="1" indent="-257175">
              <a:buFont typeface="Arial" panose="020B0604020202020204" pitchFamily="34" charset="0"/>
              <a:buChar char="•"/>
            </a:pPr>
            <a:r>
              <a:rPr lang="en-US" dirty="0"/>
              <a:t>41 % of </a:t>
            </a:r>
            <a:r>
              <a:rPr lang="en-US" dirty="0" err="1"/>
              <a:t>Compustat</a:t>
            </a:r>
            <a:r>
              <a:rPr lang="en-US" dirty="0"/>
              <a:t> NA unique </a:t>
            </a:r>
            <a:r>
              <a:rPr lang="en-US" dirty="0" err="1"/>
              <a:t>gvkey</a:t>
            </a:r>
            <a:r>
              <a:rPr lang="en-US" dirty="0"/>
              <a:t> (2004 – 2019)</a:t>
            </a:r>
          </a:p>
          <a:p>
            <a:pPr marL="714375" lvl="1" indent="-257175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188824"/>
      </p:ext>
    </p:extLst>
  </p:cSld>
  <p:clrMapOvr>
    <a:masterClrMapping/>
  </p:clrMapOvr>
</p:sld>
</file>

<file path=ppt/theme/theme1.xml><?xml version="1.0" encoding="utf-8"?>
<a:theme xmlns:a="http://schemas.openxmlformats.org/drawingml/2006/main" name="Wharton 2016 4:3">
  <a:themeElements>
    <a:clrScheme name="Wharton 2016">
      <a:dk1>
        <a:srgbClr val="2D2C41"/>
      </a:dk1>
      <a:lt1>
        <a:srgbClr val="FFFFFF"/>
      </a:lt1>
      <a:dk2>
        <a:srgbClr val="004785"/>
      </a:dk2>
      <a:lt2>
        <a:srgbClr val="EEEDEA"/>
      </a:lt2>
      <a:accent1>
        <a:srgbClr val="004785"/>
      </a:accent1>
      <a:accent2>
        <a:srgbClr val="A90533"/>
      </a:accent2>
      <a:accent3>
        <a:srgbClr val="026CB5"/>
      </a:accent3>
      <a:accent4>
        <a:srgbClr val="06AAFC"/>
      </a:accent4>
      <a:accent5>
        <a:srgbClr val="96227D"/>
      </a:accent5>
      <a:accent6>
        <a:srgbClr val="D7BC6A"/>
      </a:accent6>
      <a:hlink>
        <a:srgbClr val="06AAFC"/>
      </a:hlink>
      <a:folHlink>
        <a:srgbClr val="06AAFC"/>
      </a:folHlink>
    </a:clrScheme>
    <a:fontScheme name="Wharton 201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harton 2016 16:9">
  <a:themeElements>
    <a:clrScheme name="Wharton 2016">
      <a:dk1>
        <a:srgbClr val="2D2C41"/>
      </a:dk1>
      <a:lt1>
        <a:srgbClr val="FFFFFF"/>
      </a:lt1>
      <a:dk2>
        <a:srgbClr val="004785"/>
      </a:dk2>
      <a:lt2>
        <a:srgbClr val="EEEDEA"/>
      </a:lt2>
      <a:accent1>
        <a:srgbClr val="004785"/>
      </a:accent1>
      <a:accent2>
        <a:srgbClr val="A90533"/>
      </a:accent2>
      <a:accent3>
        <a:srgbClr val="026CB5"/>
      </a:accent3>
      <a:accent4>
        <a:srgbClr val="06AAFC"/>
      </a:accent4>
      <a:accent5>
        <a:srgbClr val="96227D"/>
      </a:accent5>
      <a:accent6>
        <a:srgbClr val="D7BC6A"/>
      </a:accent6>
      <a:hlink>
        <a:srgbClr val="06AAFC"/>
      </a:hlink>
      <a:folHlink>
        <a:srgbClr val="06AAFC"/>
      </a:folHlink>
    </a:clrScheme>
    <a:fontScheme name="Wharton 201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knowledge_master1-3_theme</Template>
  <TotalTime>47156</TotalTime>
  <Words>593</Words>
  <Application>Microsoft Office PowerPoint</Application>
  <PresentationFormat>On-screen Show (4:3)</PresentationFormat>
  <Paragraphs>133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Garamond</vt:lpstr>
      <vt:lpstr>Wharton 2016 4:3</vt:lpstr>
      <vt:lpstr>Wharton 2016 16:9</vt:lpstr>
      <vt:lpstr>Capital IQ Transcripts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wrds_transcript_person.sas7bdat</vt:lpstr>
      <vt:lpstr>PowerPoint Presentation</vt:lpstr>
      <vt:lpstr>PowerPoint Presentation</vt:lpstr>
      <vt:lpstr>PowerPoint Presentation</vt:lpstr>
    </vt:vector>
  </TitlesOfParts>
  <Company>The Wharton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tranac</dc:creator>
  <cp:lastModifiedBy>Oh, Eunji</cp:lastModifiedBy>
  <cp:revision>507</cp:revision>
  <cp:lastPrinted>2012-04-12T19:17:32Z</cp:lastPrinted>
  <dcterms:created xsi:type="dcterms:W3CDTF">2012-04-03T15:29:58Z</dcterms:created>
  <dcterms:modified xsi:type="dcterms:W3CDTF">2020-05-18T19:58:27Z</dcterms:modified>
</cp:coreProperties>
</file>