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5"/>
  </p:notesMasterIdLst>
  <p:handoutMasterIdLst>
    <p:handoutMasterId r:id="rId16"/>
  </p:handoutMasterIdLst>
  <p:sldIdLst>
    <p:sldId id="354" r:id="rId2"/>
    <p:sldId id="388" r:id="rId3"/>
    <p:sldId id="395" r:id="rId4"/>
    <p:sldId id="381" r:id="rId5"/>
    <p:sldId id="392" r:id="rId6"/>
    <p:sldId id="382" r:id="rId7"/>
    <p:sldId id="384" r:id="rId8"/>
    <p:sldId id="386" r:id="rId9"/>
    <p:sldId id="383" r:id="rId10"/>
    <p:sldId id="387" r:id="rId11"/>
    <p:sldId id="391" r:id="rId12"/>
    <p:sldId id="389" r:id="rId13"/>
    <p:sldId id="396" r:id="rId14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AD7"/>
    <a:srgbClr val="B1B6AF"/>
    <a:srgbClr val="B1B6B9"/>
    <a:srgbClr val="D6D3CB"/>
    <a:srgbClr val="D9D7D0"/>
    <a:srgbClr val="C6093B"/>
    <a:srgbClr val="AFAFAF"/>
    <a:srgbClr val="96227D"/>
    <a:srgbClr val="000000"/>
    <a:srgbClr val="A90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7" autoAdjust="0"/>
    <p:restoredTop sz="80800" autoAdjust="0"/>
  </p:normalViewPr>
  <p:slideViewPr>
    <p:cSldViewPr>
      <p:cViewPr varScale="1">
        <p:scale>
          <a:sx n="98" d="100"/>
          <a:sy n="98" d="100"/>
        </p:scale>
        <p:origin x="786" y="54"/>
      </p:cViewPr>
      <p:guideLst>
        <p:guide orient="horz" pos="2160"/>
        <p:guide pos="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5" d="100"/>
        <a:sy n="30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C604CD14-512E-4ED5-BC62-E538007162F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0639290-6861-4206-AFE3-4D55B234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5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F596556E-D92C-4943-8DC9-CB9A7CAB134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068ADE0E-12BD-4DC4-8CFC-B74AF52C7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4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0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81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67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28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06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1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5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0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41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8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262218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86" y="304800"/>
            <a:ext cx="78867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3999" cy="65035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chemeClr val="accent1">
              <a:alpha val="85000"/>
            </a:schemeClr>
          </a:solidFill>
        </p:spPr>
        <p:txBody>
          <a:bodyPr lIns="274320" tIns="274320" rIns="274320" bIns="274320"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8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 rot="10800000" flipV="1">
            <a:off x="0" y="2122400"/>
            <a:ext cx="1463201" cy="4381103"/>
          </a:xfrm>
          <a:custGeom>
            <a:avLst/>
            <a:gdLst>
              <a:gd name="connsiteX0" fmla="*/ 1463201 w 1463201"/>
              <a:gd name="connsiteY0" fmla="*/ 0 h 4381103"/>
              <a:gd name="connsiteX1" fmla="*/ 0 w 1463201"/>
              <a:gd name="connsiteY1" fmla="*/ 4381103 h 4381103"/>
              <a:gd name="connsiteX2" fmla="*/ 1463201 w 1463201"/>
              <a:gd name="connsiteY2" fmla="*/ 4381103 h 4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201" h="4381103">
                <a:moveTo>
                  <a:pt x="1463201" y="0"/>
                </a:moveTo>
                <a:lnTo>
                  <a:pt x="0" y="4381103"/>
                </a:lnTo>
                <a:lnTo>
                  <a:pt x="1463201" y="4381103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5400000" flipV="1">
            <a:off x="2933151" y="292651"/>
            <a:ext cx="3277705" cy="9144003"/>
          </a:xfrm>
          <a:custGeom>
            <a:avLst/>
            <a:gdLst>
              <a:gd name="connsiteX0" fmla="*/ 0 w 3277705"/>
              <a:gd name="connsiteY0" fmla="*/ 9144003 h 9144003"/>
              <a:gd name="connsiteX1" fmla="*/ 3277705 w 3277705"/>
              <a:gd name="connsiteY1" fmla="*/ 9144003 h 9144003"/>
              <a:gd name="connsiteX2" fmla="*/ 3277704 w 3277705"/>
              <a:gd name="connsiteY2" fmla="*/ 0 h 9144003"/>
              <a:gd name="connsiteX3" fmla="*/ 3053915 w 3277705"/>
              <a:gd name="connsiteY3" fmla="*/ 0 h 914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7705" h="9144003">
                <a:moveTo>
                  <a:pt x="0" y="9144003"/>
                </a:moveTo>
                <a:lnTo>
                  <a:pt x="3277705" y="9144003"/>
                </a:lnTo>
                <a:lnTo>
                  <a:pt x="3277704" y="0"/>
                </a:lnTo>
                <a:lnTo>
                  <a:pt x="3053915" y="0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4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Emphasi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rgbClr val="003D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245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245" y="47244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Freeform 9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228947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  <a:prstGeom prst="rect">
            <a:avLst/>
          </a:prstGeom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586" y="1329999"/>
            <a:ext cx="7886700" cy="2289473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AFAFAF"/>
                </a:solidFill>
              </a:defRPr>
            </a:lvl1pPr>
          </a:lstStyle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3725" y="61383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525B-90CE-4B14-91B6-1BFA233CFA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9" r:id="rId2"/>
    <p:sldLayoutId id="2147483720" r:id="rId3"/>
    <p:sldLayoutId id="2147483707" r:id="rId4"/>
    <p:sldLayoutId id="2147483708" r:id="rId5"/>
    <p:sldLayoutId id="2147483709" r:id="rId6"/>
    <p:sldLayoutId id="2147483710" r:id="rId7"/>
    <p:sldLayoutId id="2147483713" r:id="rId8"/>
    <p:sldLayoutId id="2147483711" r:id="rId9"/>
    <p:sldLayoutId id="2147483718" r:id="rId10"/>
    <p:sldLayoutId id="2147483714" r:id="rId11"/>
    <p:sldLayoutId id="2147483712" r:id="rId12"/>
    <p:sldLayoutId id="214748371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C5093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6802"/>
            <a:ext cx="7772400" cy="646331"/>
          </a:xfrm>
        </p:spPr>
        <p:txBody>
          <a:bodyPr/>
          <a:lstStyle/>
          <a:p>
            <a:r>
              <a:rPr lang="en-US" dirty="0"/>
              <a:t>Introduction to Capital IQ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50202"/>
            <a:ext cx="7772400" cy="5103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3050" y="5486400"/>
            <a:ext cx="7772400" cy="1043747"/>
          </a:xfrm>
        </p:spPr>
        <p:txBody>
          <a:bodyPr/>
          <a:lstStyle/>
          <a:p>
            <a:r>
              <a:rPr lang="en-US" dirty="0"/>
              <a:t>April, 2020</a:t>
            </a:r>
          </a:p>
          <a:p>
            <a:r>
              <a:rPr lang="en-US" dirty="0"/>
              <a:t>Eunji Oh, Ph.D.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11" y="1121988"/>
            <a:ext cx="4892077" cy="2422023"/>
          </a:xfrm>
          <a:prstGeom prst="rect">
            <a:avLst/>
          </a:prstGeom>
        </p:spPr>
      </p:pic>
      <p:sp>
        <p:nvSpPr>
          <p:cNvPr id="9" name="object 5"/>
          <p:cNvSpPr txBox="1"/>
          <p:nvPr/>
        </p:nvSpPr>
        <p:spPr>
          <a:xfrm>
            <a:off x="2286001" y="3157916"/>
            <a:ext cx="4953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chemeClr val="bg1"/>
                </a:solidFill>
                <a:cs typeface="Calibri"/>
              </a:rPr>
              <a:t>WHARTON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RESEARCH </a:t>
            </a:r>
            <a:r>
              <a:rPr sz="2000" spc="-145" dirty="0">
                <a:solidFill>
                  <a:schemeClr val="bg1"/>
                </a:solidFill>
                <a:cs typeface="Calibri"/>
              </a:rPr>
              <a:t>DATA</a:t>
            </a:r>
            <a:r>
              <a:rPr sz="2000" spc="5" dirty="0">
                <a:solidFill>
                  <a:schemeClr val="bg1"/>
                </a:solidFill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SERVICES</a:t>
            </a:r>
            <a:endParaRPr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7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F364-95C1-4DBE-904E-328702B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- Transcripts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EB24-88F3-4D85-A516-CAEFFBFF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3463614" cy="5773888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Transcripts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Historical conference call transcripts </a:t>
            </a:r>
            <a:r>
              <a:rPr lang="en-US" sz="1800" i="1" dirty="0"/>
              <a:t>around the world </a:t>
            </a:r>
            <a:r>
              <a:rPr lang="en-US" sz="1800" dirty="0"/>
              <a:t>covering around 8,000 public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Earnings conference calls, Conference presentations,  M&amp;A calls, Shareholder calls, and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Language: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Significant coverage starts from 2008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Sources: Call recordings, Other data vendors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B4BF6-2DFD-4E0F-8DA2-FC791D8B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CCC8B-F1AE-43EE-A6DA-F41363BB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5C132C-7EA6-4852-87BC-EE79641B04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0291"/>
          <a:stretch/>
        </p:blipFill>
        <p:spPr>
          <a:xfrm>
            <a:off x="4114800" y="1299551"/>
            <a:ext cx="4871351" cy="28152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475D44-95ED-4BAD-A1F4-58A41F53B5D8}"/>
              </a:ext>
            </a:extLst>
          </p:cNvPr>
          <p:cNvSpPr txBox="1"/>
          <p:nvPr/>
        </p:nvSpPr>
        <p:spPr>
          <a:xfrm>
            <a:off x="4221903" y="4343400"/>
            <a:ext cx="43524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+</a:t>
            </a:r>
          </a:p>
          <a:p>
            <a:pPr algn="ctr"/>
            <a:endParaRPr lang="en-US" dirty="0">
              <a:solidFill>
                <a:schemeClr val="accent4"/>
              </a:solidFill>
            </a:endParaRP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Full text data accessible on WRDS cloud</a:t>
            </a:r>
          </a:p>
        </p:txBody>
      </p:sp>
    </p:spTree>
    <p:extLst>
      <p:ext uri="{BB962C8B-B14F-4D97-AF65-F5344CB8AC3E}">
        <p14:creationId xmlns:p14="http://schemas.microsoft.com/office/powerpoint/2010/main" val="3673927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6576-0066-4948-9A0E-9631198C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of Capital IQ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22E99-E04A-4AFC-A172-07F00383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1320170"/>
          </a:xfrm>
        </p:spPr>
        <p:txBody>
          <a:bodyPr/>
          <a:lstStyle/>
          <a:p>
            <a:r>
              <a:rPr lang="en-US" dirty="0"/>
              <a:t>Example: In-depth analysis on multiple M&amp;A events using Transcripts, Key developments, People Intelligence, Transactions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CDF32-B49A-4F9F-AD93-42723708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0D88C-CD0D-4939-8486-E9491841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DDED2A-1CAA-44F8-8AB6-FE306318F993}"/>
              </a:ext>
            </a:extLst>
          </p:cNvPr>
          <p:cNvSpPr/>
          <p:nvPr/>
        </p:nvSpPr>
        <p:spPr>
          <a:xfrm>
            <a:off x="4037117" y="2667000"/>
            <a:ext cx="1600200" cy="838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M&amp;A Call Event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71263D-E62F-4DFD-95B5-EBFB11576B69}"/>
              </a:ext>
            </a:extLst>
          </p:cNvPr>
          <p:cNvSpPr/>
          <p:nvPr/>
        </p:nvSpPr>
        <p:spPr>
          <a:xfrm>
            <a:off x="6781800" y="2671485"/>
            <a:ext cx="1600200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M&amp;A Call Transcript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99BBC1-BA6D-4EBB-9F4E-F8E10D4BA4C6}"/>
              </a:ext>
            </a:extLst>
          </p:cNvPr>
          <p:cNvSpPr/>
          <p:nvPr/>
        </p:nvSpPr>
        <p:spPr>
          <a:xfrm>
            <a:off x="6554345" y="5334000"/>
            <a:ext cx="1600200" cy="838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M&amp;A Transactions Details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029254-1EC5-4AD4-A20D-444B6FE9DA82}"/>
              </a:ext>
            </a:extLst>
          </p:cNvPr>
          <p:cNvSpPr/>
          <p:nvPr/>
        </p:nvSpPr>
        <p:spPr>
          <a:xfrm>
            <a:off x="6781800" y="4094226"/>
            <a:ext cx="1600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Executives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62FC1C-8BC5-455C-A074-D2CA5317F69F}"/>
              </a:ext>
            </a:extLst>
          </p:cNvPr>
          <p:cNvSpPr/>
          <p:nvPr/>
        </p:nvSpPr>
        <p:spPr>
          <a:xfrm>
            <a:off x="4037117" y="4259668"/>
            <a:ext cx="1600200" cy="838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M&amp;A</a:t>
            </a:r>
            <a:r>
              <a:rPr lang="en-US" sz="1800" b="1" dirty="0"/>
              <a:t> </a:t>
            </a:r>
            <a:r>
              <a:rPr lang="en-US" sz="1800" dirty="0"/>
              <a:t>Transactions Event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0D3F1D2-CA04-4665-BD7B-0C59BBD84613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5637317" y="3086100"/>
            <a:ext cx="1144483" cy="44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1DEBB75-0F83-4119-86E8-4668040EB946}"/>
              </a:ext>
            </a:extLst>
          </p:cNvPr>
          <p:cNvSpPr txBox="1"/>
          <p:nvPr/>
        </p:nvSpPr>
        <p:spPr>
          <a:xfrm>
            <a:off x="5789717" y="2813586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KeyDevId</a:t>
            </a:r>
            <a:endParaRPr lang="en-US" sz="12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F63E39D-23A0-4575-B82E-3E855C734AB7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4837217" y="3505200"/>
            <a:ext cx="0" cy="7544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E00B5A3-C901-4294-92A3-20D261B27275}"/>
              </a:ext>
            </a:extLst>
          </p:cNvPr>
          <p:cNvSpPr txBox="1"/>
          <p:nvPr/>
        </p:nvSpPr>
        <p:spPr>
          <a:xfrm>
            <a:off x="4875317" y="3743934"/>
            <a:ext cx="1378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CompanyId</a:t>
            </a:r>
            <a:r>
              <a:rPr lang="en-US" sz="1200" dirty="0"/>
              <a:t>, Date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D717B0-6E60-4B18-82E2-1D2373295DF8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7581899" y="3505200"/>
            <a:ext cx="1" cy="5890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47B8DE6-F0C4-4763-AD28-8EDA35EFE0CD}"/>
              </a:ext>
            </a:extLst>
          </p:cNvPr>
          <p:cNvSpPr txBox="1"/>
          <p:nvPr/>
        </p:nvSpPr>
        <p:spPr>
          <a:xfrm>
            <a:off x="7542317" y="3692652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ProID</a:t>
            </a:r>
            <a:endParaRPr lang="en-US" sz="1200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0B880D1F-F769-464D-8B03-DA15D245CB56}"/>
              </a:ext>
            </a:extLst>
          </p:cNvPr>
          <p:cNvCxnSpPr>
            <a:stCxn id="10" idx="2"/>
            <a:endCxn id="8" idx="1"/>
          </p:cNvCxnSpPr>
          <p:nvPr/>
        </p:nvCxnSpPr>
        <p:spPr>
          <a:xfrm rot="16200000" flipH="1">
            <a:off x="5368165" y="4566920"/>
            <a:ext cx="655232" cy="171712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2A13672-D4DA-4668-AC34-E168E0296998}"/>
              </a:ext>
            </a:extLst>
          </p:cNvPr>
          <p:cNvSpPr txBox="1"/>
          <p:nvPr/>
        </p:nvSpPr>
        <p:spPr>
          <a:xfrm>
            <a:off x="5027717" y="5476101"/>
            <a:ext cx="1378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CompanyId</a:t>
            </a:r>
            <a:r>
              <a:rPr lang="en-US" sz="1200" dirty="0"/>
              <a:t>, Date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34575B4-2126-4BB1-8301-B0DF2D099099}"/>
              </a:ext>
            </a:extLst>
          </p:cNvPr>
          <p:cNvSpPr/>
          <p:nvPr/>
        </p:nvSpPr>
        <p:spPr>
          <a:xfrm>
            <a:off x="173450" y="4289898"/>
            <a:ext cx="1866218" cy="77773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/>
              <a:t>Compustat</a:t>
            </a:r>
            <a:endParaRPr lang="en-US" sz="1800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5BECE31-0B96-4333-B3D6-058884EEAFDE}"/>
              </a:ext>
            </a:extLst>
          </p:cNvPr>
          <p:cNvSpPr/>
          <p:nvPr/>
        </p:nvSpPr>
        <p:spPr>
          <a:xfrm>
            <a:off x="3626398" y="2527374"/>
            <a:ext cx="5181600" cy="3733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5548DFC-D674-45C8-A605-1117CF227F4B}"/>
              </a:ext>
            </a:extLst>
          </p:cNvPr>
          <p:cNvCxnSpPr>
            <a:cxnSpLocks/>
            <a:stCxn id="28" idx="6"/>
            <a:endCxn id="10" idx="1"/>
          </p:cNvCxnSpPr>
          <p:nvPr/>
        </p:nvCxnSpPr>
        <p:spPr>
          <a:xfrm>
            <a:off x="2039668" y="4678768"/>
            <a:ext cx="199744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439846D-9718-48D7-A5AF-0943ACA5333B}"/>
              </a:ext>
            </a:extLst>
          </p:cNvPr>
          <p:cNvSpPr txBox="1"/>
          <p:nvPr/>
        </p:nvSpPr>
        <p:spPr>
          <a:xfrm>
            <a:off x="2170900" y="4419600"/>
            <a:ext cx="1866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GVKEY-</a:t>
            </a:r>
            <a:r>
              <a:rPr lang="en-US" sz="1200" dirty="0" err="1"/>
              <a:t>CompanyId</a:t>
            </a:r>
            <a:r>
              <a:rPr lang="en-US" sz="1200" dirty="0"/>
              <a:t> Link</a:t>
            </a:r>
          </a:p>
        </p:txBody>
      </p:sp>
    </p:spTree>
    <p:extLst>
      <p:ext uri="{BB962C8B-B14F-4D97-AF65-F5344CB8AC3E}">
        <p14:creationId xmlns:p14="http://schemas.microsoft.com/office/powerpoint/2010/main" val="421110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0C112-7BD9-472A-9ECD-F3B8B677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45CA4-3E7C-4E5A-8D43-912404177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219200"/>
            <a:ext cx="7886700" cy="3128164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More detailed information will be covered in separate videos: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How to pull Capital IQ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Capital IQ identifiers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Capital IQ Transcripts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Capital IQ Key Developments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And so 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02FBA-A9BE-4331-9459-4D4EF6E9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2C673-7FF6-4C92-B401-6C2AF7C3E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6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92077" cy="242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4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770714" y="1828800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Capital IQ Overview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0714" y="2740946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Capital IQ Products on WRDS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70714" y="3654648"/>
            <a:ext cx="5696886" cy="721937"/>
            <a:chOff x="1770714" y="5026248"/>
            <a:chExt cx="5696886" cy="721937"/>
          </a:xfrm>
        </p:grpSpPr>
        <p:sp>
          <p:nvSpPr>
            <p:cNvPr id="35" name="Rechteck 50" descr="PresentationLoad.com"/>
            <p:cNvSpPr/>
            <p:nvPr/>
          </p:nvSpPr>
          <p:spPr>
            <a:xfrm>
              <a:off x="1770714" y="5026248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73936" y="5029094"/>
              <a:ext cx="944055" cy="694944"/>
              <a:chOff x="1778618" y="3228518"/>
              <a:chExt cx="944055" cy="69607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Capital IQ products Schema</a:t>
              </a:r>
            </a:p>
          </p:txBody>
        </p:sp>
        <p:sp>
          <p:nvSpPr>
            <p:cNvPr id="39" name="Textfeld 110"/>
            <p:cNvSpPr txBox="1"/>
            <p:nvPr/>
          </p:nvSpPr>
          <p:spPr>
            <a:xfrm>
              <a:off x="1963082" y="504029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29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9C21-B14C-4D3A-A276-BFD25B4B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4739B-EEAF-4725-977B-9CE78F38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7886700" cy="407541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Founded in 1999 and acquired by Standard &amp; Poor’s in 2004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Provides financial information and workflow solutions to financial institutions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Real-time market data, back-testing, portfolio management, financial modeling, quantitative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Capital IQ products on WRDS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Compustat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Capital IQ </a:t>
            </a:r>
            <a:r>
              <a:rPr lang="en-US" dirty="0" err="1"/>
              <a:t>Xpressfeed</a:t>
            </a:r>
            <a:r>
              <a:rPr lang="en-US" dirty="0"/>
              <a:t> via WRDS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73856-8F56-43E8-9ADF-8B40B8CA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0F772-BFFC-489E-85F1-4A034D692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4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E735-912D-4E74-AC9B-F3FCE2B3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on WRDS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9C9A1-47A3-497F-AB96-350458BD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ABC90-8719-42E0-8604-0EC62650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717704-67E6-4A9F-A192-5AF9C0E38B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39"/>
          <a:stretch/>
        </p:blipFill>
        <p:spPr>
          <a:xfrm>
            <a:off x="369405" y="2002191"/>
            <a:ext cx="4427324" cy="355996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0900999-7409-4A79-ACA9-B99D9F0FA0C8}"/>
              </a:ext>
            </a:extLst>
          </p:cNvPr>
          <p:cNvCxnSpPr>
            <a:cxnSpLocks/>
          </p:cNvCxnSpPr>
          <p:nvPr/>
        </p:nvCxnSpPr>
        <p:spPr>
          <a:xfrm>
            <a:off x="4724400" y="3048000"/>
            <a:ext cx="68967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849E0CA-4494-48E0-9A14-9581A5EC2700}"/>
              </a:ext>
            </a:extLst>
          </p:cNvPr>
          <p:cNvSpPr txBox="1"/>
          <p:nvPr/>
        </p:nvSpPr>
        <p:spPr>
          <a:xfrm>
            <a:off x="5638800" y="1492070"/>
            <a:ext cx="313579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Structured Datasets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Capital 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Transactions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People Intelligence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Key Developments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Transcripts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3E2C24-895C-47C9-812B-0E75932729CA}"/>
              </a:ext>
            </a:extLst>
          </p:cNvPr>
          <p:cNvSpPr txBox="1"/>
          <p:nvPr/>
        </p:nvSpPr>
        <p:spPr>
          <a:xfrm>
            <a:off x="914400" y="1492070"/>
            <a:ext cx="3155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Capital IQ Web Portal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F1C7A83-7AE7-41CC-B220-D12BF27DA3B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5334000"/>
            <a:ext cx="1676400" cy="6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3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600200"/>
            <a:ext cx="4561114" cy="441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572000" y="1600200"/>
            <a:ext cx="45720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Comparison</a:t>
            </a:r>
          </a:p>
        </p:txBody>
      </p:sp>
      <p:sp>
        <p:nvSpPr>
          <p:cNvPr id="7" name="Subtitle 4"/>
          <p:cNvSpPr>
            <a:spLocks noGrp="1"/>
          </p:cNvSpPr>
          <p:nvPr>
            <p:ph idx="1"/>
          </p:nvPr>
        </p:nvSpPr>
        <p:spPr>
          <a:xfrm>
            <a:off x="422586" y="1825625"/>
            <a:ext cx="3844614" cy="404177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C00000"/>
                </a:solidFill>
                <a:latin typeface="+mj-lt"/>
              </a:rPr>
              <a:t>Capital IQ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Web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Company-oriented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Real time &amp; dynamic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Short historical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Data fields contain most current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5</a:t>
            </a:fld>
            <a:endParaRPr lang="en-US"/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5029200" y="1825624"/>
            <a:ext cx="3810000" cy="467787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4000"/>
              </a:lnSpc>
              <a:spcBef>
                <a:spcPts val="8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/>
                </a:solidFill>
              </a:rPr>
              <a:t>Capital IQ via WRDS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Structured data (</a:t>
            </a:r>
            <a:r>
              <a:rPr lang="en-US" sz="1800" dirty="0" err="1">
                <a:solidFill>
                  <a:schemeClr val="bg1"/>
                </a:solidFill>
              </a:rPr>
              <a:t>Xpressfeed</a:t>
            </a:r>
            <a:r>
              <a:rPr lang="en-US" sz="1800" baseline="30000" dirty="0" err="1">
                <a:solidFill>
                  <a:schemeClr val="bg1"/>
                </a:solidFill>
              </a:rPr>
              <a:t>TM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Various options to access to and work with the bulk data</a:t>
            </a:r>
            <a:endParaRPr lang="en-US" sz="12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WRDS cloud (SAS, Stata, Python, R, </a:t>
            </a:r>
            <a:r>
              <a:rPr lang="en-US" sz="1200" dirty="0" err="1">
                <a:solidFill>
                  <a:schemeClr val="bg1"/>
                </a:solidFill>
              </a:rPr>
              <a:t>Matlab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Postgresql</a:t>
            </a:r>
            <a:r>
              <a:rPr lang="en-US" sz="1200" dirty="0">
                <a:solidFill>
                  <a:schemeClr val="bg1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Web query for direct download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All historical data is available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Quarterly updates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Each product has different update schedule (quarterly to annually)</a:t>
            </a:r>
          </a:p>
        </p:txBody>
      </p:sp>
    </p:spTree>
    <p:extLst>
      <p:ext uri="{BB962C8B-B14F-4D97-AF65-F5344CB8AC3E}">
        <p14:creationId xmlns:p14="http://schemas.microsoft.com/office/powerpoint/2010/main" val="315623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F364-95C1-4DBE-904E-328702B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– Capital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EB24-88F3-4D85-A516-CAEFFBFF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3235014" cy="5233484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Capital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Extensive detailed debt and equity capital structure for global public and private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Point-in-time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Debt structure goes back to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Equity structure goes back to early 1990s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Sources: press releases, company websites, global stock exchange, SEC, and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B4BF6-2DFD-4E0F-8DA2-FC791D8B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CCC8B-F1AE-43EE-A6DA-F41363BB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FD79F4-E6C9-4FB8-9F15-DE4D692A5C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684"/>
          <a:stretch/>
        </p:blipFill>
        <p:spPr>
          <a:xfrm>
            <a:off x="3962400" y="1730157"/>
            <a:ext cx="4835214" cy="337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7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F364-95C1-4DBE-904E-328702B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– People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EB24-88F3-4D85-A516-CAEFFBFF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3235014" cy="5329857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People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Professional and compensation data for executive and directors of global companies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Other descriptive information included is Biographies, Specialties, Job Functions, Coverage, and Educational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Data goes back to 1992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Sources: proxies, public records, regulatory filings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B4BF6-2DFD-4E0F-8DA2-FC791D8B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CCC8B-F1AE-43EE-A6DA-F41363BB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9EBE80-CE70-4D70-B60B-916A2B06EC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015"/>
          <a:stretch/>
        </p:blipFill>
        <p:spPr>
          <a:xfrm>
            <a:off x="3810000" y="1136958"/>
            <a:ext cx="4872941" cy="373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28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F364-95C1-4DBE-904E-328702B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– Key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EB24-88F3-4D85-A516-CAEFFBFF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3768414" cy="5645648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Key Developments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Material news and events that may affect the market value of securities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165 event types with announcement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Significant coverage starts from 2003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Sources: press releases, news wires, regulatory filings, exchanges, company web sites, web mining (significant percentage), and call transcripts (2009+)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B4BF6-2DFD-4E0F-8DA2-FC791D8B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CCC8B-F1AE-43EE-A6DA-F41363BB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4B14FE-9577-477B-BC77-A9563197F6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612"/>
          <a:stretch/>
        </p:blipFill>
        <p:spPr>
          <a:xfrm>
            <a:off x="4365936" y="1444141"/>
            <a:ext cx="4553138" cy="343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9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F364-95C1-4DBE-904E-328702B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IQ -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EB24-88F3-4D85-A516-CAEFFBFF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86" y="1329999"/>
            <a:ext cx="3006414" cy="6437340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Transactions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Detailed data and analysis of corporate entity transactions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About 2 million transactions across the globe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Deals with non-corporate entities are covered, including government institutions, educational institutions, and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Significant coverage starts from 1998 for US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B4BF6-2DFD-4E0F-8DA2-FC791D8B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CCC8B-F1AE-43EE-A6DA-F41363BB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F04C5E-09BA-4227-8BCD-B44F3353E2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11"/>
          <a:stretch/>
        </p:blipFill>
        <p:spPr>
          <a:xfrm>
            <a:off x="3623814" y="1372068"/>
            <a:ext cx="5097600" cy="213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653"/>
      </p:ext>
    </p:extLst>
  </p:cSld>
  <p:clrMapOvr>
    <a:masterClrMapping/>
  </p:clrMapOvr>
</p:sld>
</file>

<file path=ppt/theme/theme1.xml><?xml version="1.0" encoding="utf-8"?>
<a:theme xmlns:a="http://schemas.openxmlformats.org/drawingml/2006/main" name="Wharton 2016 4:3">
  <a:themeElements>
    <a:clrScheme name="Wharton 2016">
      <a:dk1>
        <a:srgbClr val="2D2C41"/>
      </a:dk1>
      <a:lt1>
        <a:srgbClr val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Wharton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knowledge_master1-3_theme</Template>
  <TotalTime>15120</TotalTime>
  <Words>598</Words>
  <Application>Microsoft Office PowerPoint</Application>
  <PresentationFormat>On-screen Show (4:3)</PresentationFormat>
  <Paragraphs>130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Garamond</vt:lpstr>
      <vt:lpstr>Wharton 2016 4:3</vt:lpstr>
      <vt:lpstr>Introduction to Capital IQ</vt:lpstr>
      <vt:lpstr>Agenda</vt:lpstr>
      <vt:lpstr>Capital IQ</vt:lpstr>
      <vt:lpstr>Capital IQ on WRDS</vt:lpstr>
      <vt:lpstr>Comparison</vt:lpstr>
      <vt:lpstr>Capital IQ – Capital Structure</vt:lpstr>
      <vt:lpstr>Capital IQ – People Intelligence</vt:lpstr>
      <vt:lpstr>Capital IQ – Key Developments</vt:lpstr>
      <vt:lpstr>Capital IQ - Transactions</vt:lpstr>
      <vt:lpstr>Capital IQ - Transcripts</vt:lpstr>
      <vt:lpstr>Use case of Capital IQ products</vt:lpstr>
      <vt:lpstr>Related videos</vt:lpstr>
      <vt:lpstr>PowerPoint Presentation</vt:lpstr>
    </vt:vector>
  </TitlesOfParts>
  <Company>The Wharton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tranac</dc:creator>
  <cp:lastModifiedBy>Oh, Eunji</cp:lastModifiedBy>
  <cp:revision>517</cp:revision>
  <cp:lastPrinted>2012-04-12T19:17:32Z</cp:lastPrinted>
  <dcterms:created xsi:type="dcterms:W3CDTF">2012-04-03T15:29:58Z</dcterms:created>
  <dcterms:modified xsi:type="dcterms:W3CDTF">2020-05-04T13:46:36Z</dcterms:modified>
</cp:coreProperties>
</file>