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2"/>
  </p:notesMasterIdLst>
  <p:handoutMasterIdLst>
    <p:handoutMasterId r:id="rId23"/>
  </p:handoutMasterIdLst>
  <p:sldIdLst>
    <p:sldId id="354" r:id="rId2"/>
    <p:sldId id="380" r:id="rId3"/>
    <p:sldId id="390" r:id="rId4"/>
    <p:sldId id="397" r:id="rId5"/>
    <p:sldId id="395" r:id="rId6"/>
    <p:sldId id="392" r:id="rId7"/>
    <p:sldId id="394" r:id="rId8"/>
    <p:sldId id="381" r:id="rId9"/>
    <p:sldId id="382" r:id="rId10"/>
    <p:sldId id="400" r:id="rId11"/>
    <p:sldId id="401" r:id="rId12"/>
    <p:sldId id="403" r:id="rId13"/>
    <p:sldId id="402" r:id="rId14"/>
    <p:sldId id="388" r:id="rId15"/>
    <p:sldId id="385" r:id="rId16"/>
    <p:sldId id="398" r:id="rId17"/>
    <p:sldId id="389" r:id="rId18"/>
    <p:sldId id="386" r:id="rId19"/>
    <p:sldId id="399" r:id="rId20"/>
    <p:sldId id="396" r:id="rId21"/>
  </p:sldIdLst>
  <p:sldSz cx="9144000" cy="6858000" type="screen4x3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AD7"/>
    <a:srgbClr val="B1B6AF"/>
    <a:srgbClr val="B1B6B9"/>
    <a:srgbClr val="D6D3CB"/>
    <a:srgbClr val="D9D7D0"/>
    <a:srgbClr val="C6093B"/>
    <a:srgbClr val="AFAFAF"/>
    <a:srgbClr val="96227D"/>
    <a:srgbClr val="000000"/>
    <a:srgbClr val="A9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3197" autoAdjust="0"/>
  </p:normalViewPr>
  <p:slideViewPr>
    <p:cSldViewPr>
      <p:cViewPr varScale="1">
        <p:scale>
          <a:sx n="101" d="100"/>
          <a:sy n="101" d="100"/>
        </p:scale>
        <p:origin x="1122" y="60"/>
      </p:cViewPr>
      <p:guideLst>
        <p:guide orient="horz" pos="2160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5" d="100"/>
        <a:sy n="30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604CD14-512E-4ED5-BC62-E538007162F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0639290-6861-4206-AFE3-4D55B234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596556E-D92C-4943-8DC9-CB9A7CAB134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068ADE0E-12BD-4DC4-8CFC-B74AF52C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4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4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62218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9" r:id="rId2"/>
    <p:sldLayoutId id="2147483720" r:id="rId3"/>
    <p:sldLayoutId id="2147483707" r:id="rId4"/>
    <p:sldLayoutId id="2147483708" r:id="rId5"/>
    <p:sldLayoutId id="2147483709" r:id="rId6"/>
    <p:sldLayoutId id="2147483710" r:id="rId7"/>
    <p:sldLayoutId id="2147483713" r:id="rId8"/>
    <p:sldLayoutId id="2147483711" r:id="rId9"/>
    <p:sldLayoutId id="2147483718" r:id="rId10"/>
    <p:sldLayoutId id="2147483714" r:id="rId11"/>
    <p:sldLayoutId id="2147483712" r:id="rId12"/>
    <p:sldLayoutId id="214748371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programming-wrds/wrds-data-postgresql/wrds-data-in-postgresq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6802"/>
            <a:ext cx="7772400" cy="646331"/>
          </a:xfrm>
        </p:spPr>
        <p:txBody>
          <a:bodyPr/>
          <a:lstStyle/>
          <a:p>
            <a:r>
              <a:rPr lang="en-US" dirty="0"/>
              <a:t>Capital IQ – How to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50202"/>
            <a:ext cx="7772400" cy="510396"/>
          </a:xfrm>
        </p:spPr>
        <p:txBody>
          <a:bodyPr/>
          <a:lstStyle/>
          <a:p>
            <a:r>
              <a:rPr lang="en-US" dirty="0"/>
              <a:t>Eunji Oh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050" y="5486400"/>
            <a:ext cx="7772400" cy="513346"/>
          </a:xfrm>
        </p:spPr>
        <p:txBody>
          <a:bodyPr/>
          <a:lstStyle/>
          <a:p>
            <a:r>
              <a:rPr lang="en-US"/>
              <a:t>April, </a:t>
            </a:r>
            <a:r>
              <a:rPr lang="en-US" dirty="0"/>
              <a:t>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1" y="1121988"/>
            <a:ext cx="4892077" cy="2422023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2286001" y="3157916"/>
            <a:ext cx="4953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chemeClr val="bg1"/>
                </a:solidFill>
                <a:cs typeface="Calibri"/>
              </a:rPr>
              <a:t>WHARTON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RESEARCH </a:t>
            </a:r>
            <a:r>
              <a:rPr sz="2000" spc="-145" dirty="0">
                <a:solidFill>
                  <a:schemeClr val="bg1"/>
                </a:solidFill>
                <a:cs typeface="Calibri"/>
              </a:rPr>
              <a:t>DATA</a:t>
            </a:r>
            <a:r>
              <a:rPr sz="2000" spc="5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SERVICES</a:t>
            </a:r>
            <a:endParaRPr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7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4A55-93AE-4740-990F-19B0315B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 – Full text 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17747-4FF6-4B7E-975F-693998F5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0CF4E-3920-40EA-B92C-357BEA08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FC776-38ED-4C38-AD21-5F1426E6F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73"/>
          <a:stretch/>
        </p:blipFill>
        <p:spPr>
          <a:xfrm>
            <a:off x="0" y="1813052"/>
            <a:ext cx="9144000" cy="3901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0D78CF-D573-48EC-9318-2AF7D119FF5A}"/>
              </a:ext>
            </a:extLst>
          </p:cNvPr>
          <p:cNvSpPr txBox="1"/>
          <p:nvPr/>
        </p:nvSpPr>
        <p:spPr>
          <a:xfrm>
            <a:off x="304800" y="1143000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Keyword: Qualcomm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Company ID: 24937 (Apple Inc.)</a:t>
            </a:r>
          </a:p>
        </p:txBody>
      </p:sp>
    </p:spTree>
    <p:extLst>
      <p:ext uri="{BB962C8B-B14F-4D97-AF65-F5344CB8AC3E}">
        <p14:creationId xmlns:p14="http://schemas.microsoft.com/office/powerpoint/2010/main" val="18353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9214-279A-43B3-8A0C-B8697EF9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 - Full text 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0E82C-384D-4368-B738-B0983F6B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A92B-DFDC-421B-A938-52660C8B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14F3D-E622-4B97-8B8F-8212789A6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44"/>
          <a:stretch/>
        </p:blipFill>
        <p:spPr>
          <a:xfrm>
            <a:off x="219807" y="1066800"/>
            <a:ext cx="8704385" cy="518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518A81-A76D-4A95-B071-C410E1808B49}"/>
              </a:ext>
            </a:extLst>
          </p:cNvPr>
          <p:cNvSpPr/>
          <p:nvPr/>
        </p:nvSpPr>
        <p:spPr>
          <a:xfrm>
            <a:off x="533400" y="2438400"/>
            <a:ext cx="914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344659-0540-461D-AE3B-F43EDA0AA63E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 flipV="1">
            <a:off x="1447800" y="2590800"/>
            <a:ext cx="1295400" cy="26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D1DED8-323E-4915-A238-D97396302D39}"/>
              </a:ext>
            </a:extLst>
          </p:cNvPr>
          <p:cNvSpPr txBox="1"/>
          <p:nvPr/>
        </p:nvSpPr>
        <p:spPr>
          <a:xfrm>
            <a:off x="2743200" y="266700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Click to download JSON file</a:t>
            </a:r>
          </a:p>
        </p:txBody>
      </p:sp>
    </p:spTree>
    <p:extLst>
      <p:ext uri="{BB962C8B-B14F-4D97-AF65-F5344CB8AC3E}">
        <p14:creationId xmlns:p14="http://schemas.microsoft.com/office/powerpoint/2010/main" val="335431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/>
              <a:t>WRDS Cloud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22586" y="1219200"/>
            <a:ext cx="4911414" cy="1375056"/>
          </a:xfrm>
        </p:spPr>
        <p:txBody>
          <a:bodyPr/>
          <a:lstStyle/>
          <a:p>
            <a:r>
              <a:rPr lang="en-US" dirty="0"/>
              <a:t>Data tables in Transcripts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wrds_transcript_detail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wrds_transcript_speaker</a:t>
            </a:r>
            <a:r>
              <a:rPr lang="en-US" sz="1800" dirty="0"/>
              <a:t>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4DE2BF-A235-4B00-AEAC-F5AA59678BBF}"/>
              </a:ext>
            </a:extLst>
          </p:cNvPr>
          <p:cNvSpPr txBox="1">
            <a:spLocks/>
          </p:cNvSpPr>
          <p:nvPr/>
        </p:nvSpPr>
        <p:spPr>
          <a:xfrm>
            <a:off x="4461186" y="1219200"/>
            <a:ext cx="4911414" cy="4927311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ciqtranscriptcomponent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ciqtranscriptdelayreasontype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ciqtranscriptcollectiontype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ciqtranscriptpresentationtype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ciqtranscriptdelayreason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ciqtranscriptspeakertype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ciqtranscriptperson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ciqtranscriptcomponenttype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ciqtranscriptcollectiontype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803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/>
              <a:t>WRDS Cloud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22586" y="1219200"/>
            <a:ext cx="4911414" cy="1375056"/>
          </a:xfrm>
        </p:spPr>
        <p:txBody>
          <a:bodyPr/>
          <a:lstStyle/>
          <a:p>
            <a:r>
              <a:rPr lang="en-US" dirty="0"/>
              <a:t>Data tables in Transcripts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highlight>
                  <a:srgbClr val="FFFF00"/>
                </a:highlight>
              </a:rPr>
              <a:t>wrds_transcript_detail</a:t>
            </a:r>
            <a:endParaRPr lang="en-US" sz="18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highlight>
                  <a:srgbClr val="FFFF00"/>
                </a:highlight>
              </a:rPr>
              <a:t>wrds_transcript_speaker</a:t>
            </a:r>
            <a:r>
              <a:rPr lang="en-US" sz="1800" dirty="0"/>
              <a:t>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4DE2BF-A235-4B00-AEAC-F5AA59678BBF}"/>
              </a:ext>
            </a:extLst>
          </p:cNvPr>
          <p:cNvSpPr txBox="1">
            <a:spLocks/>
          </p:cNvSpPr>
          <p:nvPr/>
        </p:nvSpPr>
        <p:spPr>
          <a:xfrm>
            <a:off x="4461186" y="1219200"/>
            <a:ext cx="4911414" cy="4927311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highlight>
                  <a:srgbClr val="FFFF00"/>
                </a:highlight>
              </a:rPr>
              <a:t>ciqtranscriptcomponent</a:t>
            </a:r>
            <a:endParaRPr lang="en-US" sz="18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ciqtranscriptdelayreasontype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ciqtranscriptcollectiontype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ciqtranscriptpresentationtype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ciqtranscriptdelayreason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ciqtranscriptspeakertype</a:t>
            </a:r>
            <a:r>
              <a:rPr lang="en-US" sz="18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ciqtranscriptperson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ciqtranscriptcomponenttype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ciqtranscriptcollectiontype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710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9619-BF8D-415C-9D1C-C43A05FD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330"/>
          </a:xfrm>
        </p:spPr>
        <p:txBody>
          <a:bodyPr/>
          <a:lstStyle/>
          <a:p>
            <a:r>
              <a:rPr lang="en-US" dirty="0"/>
              <a:t>Example job: Pull Apple’s 2015 Earnings call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71F07-8966-4A1B-8B2F-458E5ABB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34668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PC – SAS connect</a:t>
            </a:r>
          </a:p>
          <a:p>
            <a:pPr lvl="1"/>
            <a:r>
              <a:rPr lang="en-US" dirty="0"/>
              <a:t>- Metadata &amp; Full-text preview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Python</a:t>
            </a:r>
          </a:p>
          <a:p>
            <a:pPr lvl="1"/>
            <a:r>
              <a:rPr lang="en-US" dirty="0"/>
              <a:t>- Metadata &amp; Full-text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PostgreSql</a:t>
            </a:r>
            <a:endParaRPr lang="en-US" dirty="0"/>
          </a:p>
          <a:p>
            <a:pPr lvl="1"/>
            <a:r>
              <a:rPr lang="en-US" dirty="0"/>
              <a:t>- Metadata &amp; Full-text</a:t>
            </a:r>
          </a:p>
          <a:p>
            <a:pPr marL="914400" lvl="1" indent="-457200"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47B3B-690D-44A0-8EB1-FD0F92CD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379FC-A4EB-4C5D-83B9-4B332837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D219-CB9C-4869-A8F3-7B579C55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– SAS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28BE-106A-438F-B731-7AE51BE7A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4395049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en-US" sz="1600" dirty="0">
                <a:solidFill>
                  <a:schemeClr val="accent4"/>
                </a:solidFill>
              </a:rPr>
              <a:t>/** Connect to WRDS cloud **/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%let </a:t>
            </a:r>
            <a:r>
              <a:rPr lang="en-US" sz="1600" dirty="0" err="1"/>
              <a:t>wrds</a:t>
            </a:r>
            <a:r>
              <a:rPr lang="en-US" sz="1600" dirty="0"/>
              <a:t> = wrds.wharton.upenn.edu 4016;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options </a:t>
            </a:r>
            <a:r>
              <a:rPr lang="en-US" sz="1600" dirty="0" err="1"/>
              <a:t>comamid</a:t>
            </a:r>
            <a:r>
              <a:rPr lang="en-US" sz="1600" dirty="0"/>
              <a:t>=TCP remote=</a:t>
            </a:r>
            <a:r>
              <a:rPr lang="en-US" sz="1600" dirty="0" err="1"/>
              <a:t>wrds</a:t>
            </a:r>
            <a:r>
              <a:rPr lang="en-US" sz="1600" dirty="0"/>
              <a:t>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 err="1"/>
              <a:t>signon</a:t>
            </a:r>
            <a:r>
              <a:rPr lang="en-US" sz="1600" dirty="0"/>
              <a:t> username=_prompt_ ;</a:t>
            </a:r>
          </a:p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en-US" sz="1600" dirty="0">
                <a:solidFill>
                  <a:schemeClr val="accent4"/>
                </a:solidFill>
              </a:rPr>
              <a:t>/** </a:t>
            </a:r>
            <a:r>
              <a:rPr lang="en-US" sz="1600" dirty="0" err="1">
                <a:solidFill>
                  <a:schemeClr val="accent4"/>
                </a:solidFill>
              </a:rPr>
              <a:t>Remot</a:t>
            </a:r>
            <a:r>
              <a:rPr lang="en-US" sz="1600" dirty="0">
                <a:solidFill>
                  <a:schemeClr val="accent4"/>
                </a:solidFill>
              </a:rPr>
              <a:t> work library **/</a:t>
            </a:r>
          </a:p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en-US" sz="1600" dirty="0" err="1"/>
              <a:t>libname</a:t>
            </a:r>
            <a:r>
              <a:rPr lang="en-US" sz="1600" dirty="0"/>
              <a:t> </a:t>
            </a:r>
            <a:r>
              <a:rPr lang="en-US" sz="1600" dirty="0" err="1"/>
              <a:t>rwork</a:t>
            </a:r>
            <a:r>
              <a:rPr lang="en-US" sz="1600" dirty="0"/>
              <a:t> (work) server=</a:t>
            </a:r>
            <a:r>
              <a:rPr lang="en-US" sz="1600" dirty="0" err="1"/>
              <a:t>wrds</a:t>
            </a:r>
            <a:r>
              <a:rPr lang="en-US" sz="1600" dirty="0"/>
              <a:t>;</a:t>
            </a:r>
          </a:p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en-US" sz="1600" dirty="0">
                <a:solidFill>
                  <a:schemeClr val="accent4"/>
                </a:solidFill>
              </a:rPr>
              <a:t>/** Pull AAPL 2015 Earnings call transcripts **/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 err="1"/>
              <a:t>rsubmit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proc </a:t>
            </a:r>
            <a:r>
              <a:rPr lang="en-US" sz="1600" dirty="0" err="1"/>
              <a:t>sql</a:t>
            </a:r>
            <a:r>
              <a:rPr lang="en-US" sz="1600" dirty="0"/>
              <a:t>; CREATE TABLE AAPL2015 as SELECT a.*, b.*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FROM (SELECT * FROM </a:t>
            </a:r>
            <a:r>
              <a:rPr lang="en-US" sz="1600" dirty="0" err="1"/>
              <a:t>ciq.wrds_transcript_detail</a:t>
            </a:r>
            <a:r>
              <a:rPr lang="en-US" sz="1600" dirty="0"/>
              <a:t> WHERE </a:t>
            </a:r>
            <a:r>
              <a:rPr lang="en-US" sz="1600" dirty="0" err="1"/>
              <a:t>companyid</a:t>
            </a:r>
            <a:r>
              <a:rPr lang="en-US" sz="1600" dirty="0"/>
              <a:t>=24937 and year(</a:t>
            </a:r>
            <a:r>
              <a:rPr lang="en-US" sz="1600" dirty="0" err="1"/>
              <a:t>mostimportantdateutc</a:t>
            </a:r>
            <a:r>
              <a:rPr lang="en-US" sz="1600" dirty="0"/>
              <a:t>)=2015)  as a, </a:t>
            </a:r>
            <a:r>
              <a:rPr lang="en-US" sz="1600" dirty="0" err="1"/>
              <a:t>ciq.wrds_transcript_person</a:t>
            </a:r>
            <a:r>
              <a:rPr lang="en-US" sz="1600" dirty="0"/>
              <a:t> as b WHERE </a:t>
            </a:r>
            <a:r>
              <a:rPr lang="en-US" sz="1600" dirty="0" err="1"/>
              <a:t>a.transcriptid</a:t>
            </a:r>
            <a:r>
              <a:rPr lang="en-US" sz="1600" dirty="0"/>
              <a:t>=</a:t>
            </a:r>
            <a:r>
              <a:rPr lang="en-US" sz="1600" dirty="0" err="1"/>
              <a:t>b.transcriptid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ORDER by </a:t>
            </a:r>
            <a:r>
              <a:rPr lang="en-US" sz="1600" dirty="0" err="1"/>
              <a:t>a.transcriptid</a:t>
            </a:r>
            <a:r>
              <a:rPr lang="en-US" sz="1600" dirty="0"/>
              <a:t>, </a:t>
            </a:r>
            <a:r>
              <a:rPr lang="en-US" sz="1600" dirty="0" err="1"/>
              <a:t>b.componentorder</a:t>
            </a:r>
            <a:r>
              <a:rPr lang="en-US" sz="1600" dirty="0"/>
              <a:t>; </a:t>
            </a:r>
            <a:r>
              <a:rPr lang="en-US" sz="1600" dirty="0" err="1"/>
              <a:t>run;quit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 err="1"/>
              <a:t>endrsubmit</a:t>
            </a:r>
            <a:r>
              <a:rPr lang="en-US" sz="1600" dirty="0"/>
              <a:t>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308A4-3F12-4C56-86CF-BEB3CF6D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284E6-BA76-45BC-A8C6-F9A7656C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F1E83-6B3D-484D-AD43-4616F7D8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24" y="1203819"/>
            <a:ext cx="4133990" cy="22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E56C-2334-40F3-AFE0-8CB6E587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D032-E08B-4895-B0F9-4515B97E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6" y="1329999"/>
            <a:ext cx="8340414" cy="4359399"/>
          </a:xfrm>
        </p:spPr>
        <p:txBody>
          <a:bodyPr/>
          <a:lstStyle/>
          <a:p>
            <a: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# Connect to WRDS server</a:t>
            </a:r>
            <a:b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sz="1600" dirty="0">
                <a:solidFill>
                  <a:srgbClr val="00B050"/>
                </a:solidFill>
              </a:rPr>
              <a:t>import</a:t>
            </a:r>
            <a:r>
              <a:rPr lang="en-US" sz="1600" dirty="0"/>
              <a:t> </a:t>
            </a:r>
            <a:r>
              <a:rPr lang="en-US" sz="1600" dirty="0" err="1"/>
              <a:t>wrds</a:t>
            </a:r>
            <a:br>
              <a:rPr lang="en-US" sz="1600" dirty="0"/>
            </a:br>
            <a:r>
              <a:rPr lang="en-US" sz="1600" dirty="0" err="1"/>
              <a:t>db</a:t>
            </a:r>
            <a:r>
              <a:rPr lang="en-US" sz="1600" dirty="0"/>
              <a:t> = </a:t>
            </a:r>
            <a:r>
              <a:rPr lang="en-US" sz="1600" dirty="0" err="1"/>
              <a:t>wrds.</a:t>
            </a:r>
            <a:r>
              <a:rPr lang="en-US" sz="1600" dirty="0" err="1">
                <a:solidFill>
                  <a:schemeClr val="accent4"/>
                </a:solidFill>
              </a:rPr>
              <a:t>Connection</a:t>
            </a:r>
            <a:r>
              <a:rPr lang="en-US" sz="1600" dirty="0">
                <a:solidFill>
                  <a:schemeClr val="accent4"/>
                </a:solidFill>
              </a:rPr>
              <a:t>()</a:t>
            </a:r>
          </a:p>
          <a:p>
            <a: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# Create a </a:t>
            </a:r>
            <a:r>
              <a:rPr lang="en-US" sz="16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sql</a:t>
            </a:r>
            <a: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query string</a:t>
            </a:r>
            <a:b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sz="1600" dirty="0" err="1"/>
              <a:t>sql_query</a:t>
            </a:r>
            <a:r>
              <a:rPr lang="en-US" sz="1600" dirty="0"/>
              <a:t> =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'''SELECT a.*, b.*,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c.componenttext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FROM (SELECT * FROM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ciq.wrds_transcript_detail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WHERE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companyid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=24937 and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date_part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('year',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mostimportantdateutc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)=2015)  as a,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ciq.wrds_transcript_person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as b,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ciq.ciqtranscriptcomponent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as c WHERE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a.transcriptid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b.transcriptid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b.transcriptcomponentid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c.transcriptcomponentid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ORDER by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a.transcriptid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b.componentorder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'''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print</a:t>
            </a:r>
            <a:r>
              <a:rPr lang="en-US" sz="1600" dirty="0"/>
              <a:t>(</a:t>
            </a:r>
            <a:r>
              <a:rPr lang="en-US" sz="1600" dirty="0" err="1"/>
              <a:t>sql_query</a:t>
            </a:r>
            <a:r>
              <a:rPr lang="en-US" sz="1600" dirty="0"/>
              <a:t>)</a:t>
            </a:r>
          </a:p>
          <a:p>
            <a: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# Run query,  result in Pandas </a:t>
            </a:r>
            <a:r>
              <a:rPr lang="en-US" sz="16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dataframe</a:t>
            </a:r>
            <a: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format</a:t>
            </a:r>
            <a:b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sz="1600" dirty="0"/>
              <a:t>data = </a:t>
            </a:r>
            <a:r>
              <a:rPr lang="en-US" sz="1600" dirty="0" err="1"/>
              <a:t>db.</a:t>
            </a:r>
            <a:r>
              <a:rPr lang="en-US" sz="1600" dirty="0" err="1">
                <a:solidFill>
                  <a:schemeClr val="accent4"/>
                </a:solidFill>
              </a:rPr>
              <a:t>raw_sql</a:t>
            </a:r>
            <a:r>
              <a:rPr lang="en-US" sz="1600" dirty="0"/>
              <a:t>(</a:t>
            </a:r>
            <a:r>
              <a:rPr lang="en-US" sz="1600" dirty="0" err="1"/>
              <a:t>sql_query</a:t>
            </a:r>
            <a:r>
              <a:rPr lang="en-US" sz="16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3114F-EE08-401E-98D5-ACB7DC63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6B5AC-037E-453A-B6EF-53E34A08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E56C-2334-40F3-AFE0-8CB6E587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D032-E08B-4895-B0F9-4515B97E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6" y="1329999"/>
            <a:ext cx="1330014" cy="4781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3114F-EE08-401E-98D5-ACB7DC63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6B5AC-037E-453A-B6EF-53E34A08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B937DF-6FD1-48A6-8685-E8A08A661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0273"/>
            <a:ext cx="7356570" cy="60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D219-CB9C-4869-A8F3-7B579C55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28BE-106A-438F-B731-7AE51BE7A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4157741"/>
          </a:xfrm>
        </p:spPr>
        <p:txBody>
          <a:bodyPr/>
          <a:lstStyle/>
          <a:p>
            <a:r>
              <a:rPr lang="en-US" dirty="0"/>
              <a:t>SQL example query on SSH terminal window (</a:t>
            </a:r>
            <a:r>
              <a:rPr lang="en-US" dirty="0" err="1"/>
              <a:t>Mobaxterm</a:t>
            </a:r>
            <a:r>
              <a:rPr lang="en-US" dirty="0"/>
              <a:t>)</a:t>
            </a:r>
          </a:p>
          <a:p>
            <a:r>
              <a:rPr lang="en-US" sz="1800" dirty="0"/>
              <a:t>Step1: Access PostgreSQL from the command line</a:t>
            </a:r>
            <a:br>
              <a:rPr lang="en-US" sz="1800" dirty="0"/>
            </a:br>
            <a:r>
              <a:rPr lang="en-US" sz="1800" dirty="0"/>
              <a:t>[</a:t>
            </a:r>
            <a:r>
              <a:rPr lang="en-US" sz="1800" dirty="0" err="1"/>
              <a:t>yourusername</a:t>
            </a:r>
            <a:r>
              <a:rPr lang="en-US" sz="1800" dirty="0"/>
              <a:t>]@wrds-cloud-login2-h ~]$ </a:t>
            </a:r>
            <a:r>
              <a:rPr lang="en-US" sz="1800" dirty="0" err="1"/>
              <a:t>psql</a:t>
            </a:r>
            <a:r>
              <a:rPr lang="en-US" sz="1800" dirty="0"/>
              <a:t> -h </a:t>
            </a:r>
            <a:r>
              <a:rPr lang="en-US" sz="1800" dirty="0" err="1"/>
              <a:t>wrds-pgdata</a:t>
            </a:r>
            <a:r>
              <a:rPr lang="en-US" sz="1800" dirty="0"/>
              <a:t> -p 9737 </a:t>
            </a:r>
            <a:r>
              <a:rPr lang="en-US" sz="1800" dirty="0" err="1"/>
              <a:t>wrds</a:t>
            </a:r>
            <a:endParaRPr lang="en-US" sz="1800" dirty="0"/>
          </a:p>
          <a:p>
            <a:r>
              <a:rPr lang="en-US" sz="1800" dirty="0"/>
              <a:t>Step2: Copy processed data to home directory</a:t>
            </a:r>
            <a:br>
              <a:rPr lang="en-US" sz="1200" dirty="0"/>
            </a:br>
            <a:r>
              <a:rPr lang="en-US" sz="1200" dirty="0"/>
              <a:t>\copy (SELECT a.*, </a:t>
            </a:r>
            <a:r>
              <a:rPr lang="en-US" sz="1200" dirty="0" err="1"/>
              <a:t>b.componentorder</a:t>
            </a:r>
            <a:r>
              <a:rPr lang="en-US" sz="1200" dirty="0"/>
              <a:t>, b. </a:t>
            </a:r>
            <a:r>
              <a:rPr lang="en-US" sz="1200" dirty="0" err="1"/>
              <a:t>componenttext</a:t>
            </a:r>
            <a:r>
              <a:rPr lang="en-US" sz="1200" dirty="0"/>
              <a:t> FROM </a:t>
            </a:r>
            <a:r>
              <a:rPr lang="en-US" sz="1200" dirty="0" err="1"/>
              <a:t>ciq_transcripts.wrds_transcript_detail</a:t>
            </a:r>
            <a:r>
              <a:rPr lang="en-US" sz="1200" dirty="0"/>
              <a:t> as a, </a:t>
            </a:r>
            <a:r>
              <a:rPr lang="en-US" sz="1200" dirty="0" err="1"/>
              <a:t>ciq_transcripts.ciqtranscriptcomponent</a:t>
            </a:r>
            <a:r>
              <a:rPr lang="en-US" sz="1200" dirty="0"/>
              <a:t> as b WHERE </a:t>
            </a:r>
            <a:r>
              <a:rPr lang="en-US" sz="1200" dirty="0" err="1"/>
              <a:t>a.transcriptid</a:t>
            </a:r>
            <a:r>
              <a:rPr lang="en-US" sz="1200" dirty="0"/>
              <a:t>= 884719 and </a:t>
            </a:r>
            <a:r>
              <a:rPr lang="en-US" sz="1200" dirty="0" err="1"/>
              <a:t>b.transcriptid</a:t>
            </a:r>
            <a:r>
              <a:rPr lang="en-US" sz="1200" dirty="0"/>
              <a:t>= 884719 ORDER BY </a:t>
            </a:r>
            <a:r>
              <a:rPr lang="en-US" sz="1200" dirty="0" err="1"/>
              <a:t>b.componentorder</a:t>
            </a:r>
            <a:r>
              <a:rPr lang="en-US" sz="1200" dirty="0"/>
              <a:t>) to '/home/</a:t>
            </a:r>
            <a:r>
              <a:rPr lang="en-US" sz="1200" dirty="0" err="1"/>
              <a:t>wrds</a:t>
            </a:r>
            <a:r>
              <a:rPr lang="en-US" sz="1200" dirty="0"/>
              <a:t>/</a:t>
            </a:r>
            <a:r>
              <a:rPr lang="en-US" sz="1200" dirty="0" err="1">
                <a:highlight>
                  <a:srgbClr val="FFFF00"/>
                </a:highlight>
              </a:rPr>
              <a:t>your_wrds_username</a:t>
            </a:r>
            <a:r>
              <a:rPr lang="en-US" sz="1200" dirty="0">
                <a:highlight>
                  <a:srgbClr val="FFFF00"/>
                </a:highlight>
              </a:rPr>
              <a:t>/filename</a:t>
            </a:r>
            <a:r>
              <a:rPr lang="en-US" sz="1200" dirty="0"/>
              <a:t>.csv' with csv;</a:t>
            </a:r>
          </a:p>
          <a:p>
            <a:endParaRPr lang="en-US" sz="1200" dirty="0"/>
          </a:p>
          <a:p>
            <a:r>
              <a:rPr lang="en-US" sz="1200" dirty="0"/>
              <a:t>For more information: </a:t>
            </a:r>
            <a:r>
              <a:rPr lang="en-US" sz="1800" dirty="0">
                <a:hlinkClick r:id="rId3"/>
              </a:rPr>
              <a:t>https://wrds-www.wharton.upenn.edu/pages/support/programming-wrds/wrds-data-postgresql/wrds-data-in-postgresql/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308A4-3F12-4C56-86CF-BEB3CF6D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284E6-BA76-45BC-A8C6-F9A7656C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C01784-5192-47F7-8DEC-BBBF1544B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2" t="1409" r="12741" b="-1409"/>
          <a:stretch/>
        </p:blipFill>
        <p:spPr>
          <a:xfrm>
            <a:off x="0" y="3552650"/>
            <a:ext cx="8761314" cy="1497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2B676-6134-45FB-8235-A2E5CA86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PostgreSql</a:t>
            </a:r>
            <a:endParaRPr lang="en-US" dirty="0"/>
          </a:p>
        </p:txBody>
      </p:sp>
      <p:pic>
        <p:nvPicPr>
          <p:cNvPr id="11" name="Content Placeholder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6EC77C7-D8CA-4480-8991-5BF541553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3"/>
          <a:stretch/>
        </p:blipFill>
        <p:spPr>
          <a:xfrm>
            <a:off x="346331" y="987385"/>
            <a:ext cx="8383374" cy="175581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BB0BB-3CEC-4529-B618-0D8874E3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F158C-C0AC-4B2C-95C2-19D01C08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F47A4-9559-482E-9C51-F6AEAA0F440E}"/>
              </a:ext>
            </a:extLst>
          </p:cNvPr>
          <p:cNvSpPr txBox="1"/>
          <p:nvPr/>
        </p:nvSpPr>
        <p:spPr>
          <a:xfrm>
            <a:off x="2333041" y="2133600"/>
            <a:ext cx="2010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Type the query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12EF5A-6467-486D-B1A0-F51BE6C3F974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2246769"/>
            <a:ext cx="961441" cy="755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3951F2-BF51-4EC1-A056-C0340E9B4A4F}"/>
              </a:ext>
            </a:extLst>
          </p:cNvPr>
          <p:cNvSpPr txBox="1"/>
          <p:nvPr/>
        </p:nvSpPr>
        <p:spPr>
          <a:xfrm>
            <a:off x="2133600" y="1371600"/>
            <a:ext cx="3526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Type your password and press 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43DAC-50CD-4BDC-9378-060C8453B3DB}"/>
              </a:ext>
            </a:extLst>
          </p:cNvPr>
          <p:cNvCxnSpPr/>
          <p:nvPr/>
        </p:nvCxnSpPr>
        <p:spPr>
          <a:xfrm flipH="1" flipV="1">
            <a:off x="1447800" y="1524000"/>
            <a:ext cx="685800" cy="363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F53364-1637-4ECC-BF13-8E81993255B1}"/>
              </a:ext>
            </a:extLst>
          </p:cNvPr>
          <p:cNvCxnSpPr/>
          <p:nvPr/>
        </p:nvCxnSpPr>
        <p:spPr>
          <a:xfrm flipH="1">
            <a:off x="3276600" y="2472154"/>
            <a:ext cx="76200" cy="89118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C390B3-48DA-42C7-AF3D-9F66E052AD4B}"/>
              </a:ext>
            </a:extLst>
          </p:cNvPr>
          <p:cNvSpPr txBox="1"/>
          <p:nvPr/>
        </p:nvSpPr>
        <p:spPr>
          <a:xfrm>
            <a:off x="2286000" y="4081046"/>
            <a:ext cx="3127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The number of data rows copied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041EDA-DA32-4135-9061-0E2882F0BF43}"/>
              </a:ext>
            </a:extLst>
          </p:cNvPr>
          <p:cNvCxnSpPr/>
          <p:nvPr/>
        </p:nvCxnSpPr>
        <p:spPr>
          <a:xfrm flipH="1" flipV="1">
            <a:off x="1143000" y="4197336"/>
            <a:ext cx="1143000" cy="588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5C2BDF-667E-49A4-A67D-53B828E5B977}"/>
              </a:ext>
            </a:extLst>
          </p:cNvPr>
          <p:cNvSpPr txBox="1"/>
          <p:nvPr/>
        </p:nvSpPr>
        <p:spPr>
          <a:xfrm>
            <a:off x="3196821" y="4572000"/>
            <a:ext cx="312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The csv file successfully created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042369-6CD8-4934-B0D4-3BB8C12CAA80}"/>
              </a:ext>
            </a:extLst>
          </p:cNvPr>
          <p:cNvCxnSpPr>
            <a:cxnSpLocks/>
          </p:cNvCxnSpPr>
          <p:nvPr/>
        </p:nvCxnSpPr>
        <p:spPr>
          <a:xfrm flipH="1" flipV="1">
            <a:off x="1852320" y="4647407"/>
            <a:ext cx="1344501" cy="996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5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Agenda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422586" y="1328871"/>
            <a:ext cx="7886700" cy="736227"/>
          </a:xfrm>
        </p:spPr>
        <p:txBody>
          <a:bodyPr>
            <a:sp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en-US" sz="1500" cap="all" dirty="0">
                <a:solidFill>
                  <a:srgbClr val="06AAFC"/>
                </a:solidFill>
              </a:rPr>
              <a:t>in this video, we are going to learn</a:t>
            </a:r>
            <a:br>
              <a:rPr lang="en-US" cap="all" dirty="0">
                <a:solidFill>
                  <a:srgbClr val="06AAFC"/>
                </a:solidFill>
              </a:rPr>
            </a:br>
            <a:r>
              <a:rPr lang="en-US" sz="2400" dirty="0"/>
              <a:t>How to use Capital IQ data with WRDS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70714" y="3200400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4" y="3427199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Capital IQ Library Structure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70714" y="4112546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4" y="4191000"/>
              <a:ext cx="35537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Example: Pull Data from Capital IQ Transcripts</a:t>
              </a: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7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1"/>
            <a:ext cx="2895600" cy="71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892077" cy="24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9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F94C-499D-4712-A39A-551A63ED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/>
              <a:t>Capital IQ libraries: PC – SAS / SAS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D6C3-6E78-49FD-907A-539296A4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5293180"/>
          </a:xfrm>
        </p:spPr>
        <p:txBody>
          <a:bodyPr/>
          <a:lstStyle/>
          <a:p>
            <a:r>
              <a:rPr lang="en-US" dirty="0"/>
              <a:t>Capital IQ library (</a:t>
            </a:r>
            <a:r>
              <a:rPr lang="en-US" dirty="0" err="1"/>
              <a:t>libref</a:t>
            </a:r>
            <a:r>
              <a:rPr lang="en-US" dirty="0"/>
              <a:t>=‘</a:t>
            </a:r>
            <a:r>
              <a:rPr lang="en-US" dirty="0" err="1"/>
              <a:t>ciq</a:t>
            </a:r>
            <a:r>
              <a:rPr lang="en-US" dirty="0"/>
              <a:t>’) includes all SAS datasets under:</a:t>
            </a:r>
          </a:p>
          <a:p>
            <a:r>
              <a:rPr lang="en-US" dirty="0"/>
              <a:t>/</a:t>
            </a:r>
            <a:r>
              <a:rPr lang="en-US" dirty="0" err="1"/>
              <a:t>wrds</a:t>
            </a:r>
            <a:r>
              <a:rPr lang="en-US" dirty="0"/>
              <a:t>/</a:t>
            </a:r>
            <a:r>
              <a:rPr lang="en-US" dirty="0" err="1"/>
              <a:t>capitaliq</a:t>
            </a:r>
            <a:r>
              <a:rPr lang="en-US" dirty="0"/>
              <a:t>/</a:t>
            </a:r>
            <a:r>
              <a:rPr lang="en-US" dirty="0" err="1"/>
              <a:t>sasdata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capstructure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keydev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pplintel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/transactions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/transcripts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/helper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D74B8-03BA-4885-A99A-E97D2560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144F8-AE11-46C0-8735-5F5FFDBC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7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F94C-499D-4712-A39A-551A63ED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IQ  libraries: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D6C3-6E78-49FD-907A-539296A4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41946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ciq</a:t>
            </a:r>
            <a:r>
              <a:rPr lang="en-US" dirty="0"/>
              <a:t>: All tables of all Capital IQ products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ciq_capstrct</a:t>
            </a:r>
            <a:r>
              <a:rPr lang="en-US" dirty="0"/>
              <a:t>: Capital Structure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ciq_keydev</a:t>
            </a:r>
            <a:r>
              <a:rPr lang="en-US" dirty="0"/>
              <a:t>: Key Development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ciq_pplintel</a:t>
            </a:r>
            <a:r>
              <a:rPr lang="en-US" dirty="0"/>
              <a:t>: People Intelligence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ciq_transactions</a:t>
            </a:r>
            <a:r>
              <a:rPr lang="en-US" dirty="0"/>
              <a:t>: Transactions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ciq_transcripts</a:t>
            </a:r>
            <a:r>
              <a:rPr lang="en-US" dirty="0"/>
              <a:t>: Transcripts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ciq_common</a:t>
            </a:r>
            <a:r>
              <a:rPr lang="en-US" dirty="0"/>
              <a:t>: helper directory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D74B8-03BA-4885-A99A-E97D2560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144F8-AE11-46C0-8735-5F5FFDBC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550C-1904-4953-8F97-CD9DBA5C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Custom Tables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393577-81B3-4AF9-A383-EDD7A62C4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620790"/>
              </p:ext>
            </p:extLst>
          </p:nvPr>
        </p:nvGraphicFramePr>
        <p:xfrm>
          <a:off x="422274" y="1340484"/>
          <a:ext cx="8188326" cy="490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326">
                  <a:extLst>
                    <a:ext uri="{9D8B030D-6E8A-4147-A177-3AD203B41FA5}">
                      <a16:colId xmlns:a16="http://schemas.microsoft.com/office/drawing/2014/main" val="3842258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24382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89204805"/>
                    </a:ext>
                  </a:extLst>
                </a:gridCol>
              </a:tblGrid>
              <a:tr h="367746">
                <a:tc>
                  <a:txBody>
                    <a:bodyPr/>
                    <a:lstStyle/>
                    <a:p>
                      <a:r>
                        <a:rPr lang="en-US" sz="16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WRDS custom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82237"/>
                  </a:ext>
                </a:extLst>
              </a:tr>
              <a:tr h="906772">
                <a:tc>
                  <a:txBody>
                    <a:bodyPr/>
                    <a:lstStyle/>
                    <a:p>
                      <a:r>
                        <a:rPr lang="en-US" sz="1600" dirty="0"/>
                        <a:t>Capital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wrds_debt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wrds_equity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wrds_summary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93110"/>
                  </a:ext>
                </a:extLst>
              </a:tr>
              <a:tr h="906772">
                <a:tc>
                  <a:txBody>
                    <a:bodyPr/>
                    <a:lstStyle/>
                    <a:p>
                      <a:r>
                        <a:rPr lang="en-US" sz="1600" dirty="0"/>
                        <a:t>People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wrds_compensation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wrds_compensationdetails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wrds_professional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208406"/>
                  </a:ext>
                </a:extLst>
              </a:tr>
              <a:tr h="367746">
                <a:tc>
                  <a:txBody>
                    <a:bodyPr/>
                    <a:lstStyle/>
                    <a:p>
                      <a:r>
                        <a:rPr lang="en-US" sz="1600" dirty="0"/>
                        <a:t>Key Developments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wrds_keydev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78882"/>
                  </a:ext>
                </a:extLst>
              </a:tr>
              <a:tr h="1722867">
                <a:tc>
                  <a:txBody>
                    <a:bodyPr/>
                    <a:lstStyle/>
                    <a:p>
                      <a:r>
                        <a:rPr lang="en-US" sz="1600" dirty="0"/>
                        <a:t>Transactions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wrds_consideration_financials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wrds_offerings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wrds_offerings_advisors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wrds_offerings_proceeds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wrds_offerings_registration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wrds_offerings_rel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wrds_transactions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wrds_trans_advisors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wrds_trans_conditions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wrds_trans_considerations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wrds_trans_features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98823"/>
                  </a:ext>
                </a:extLst>
              </a:tr>
              <a:tr h="634741">
                <a:tc>
                  <a:txBody>
                    <a:bodyPr/>
                    <a:lstStyle/>
                    <a:p>
                      <a:r>
                        <a:rPr lang="en-US" sz="1600" dirty="0"/>
                        <a:t>Transcripts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wrds_transcript_detail</a:t>
                      </a:r>
                      <a:br>
                        <a:rPr lang="en-US" sz="1600" dirty="0"/>
                      </a:br>
                      <a:r>
                        <a:rPr lang="en-US" sz="1600" dirty="0" err="1"/>
                        <a:t>wrds_transcript_person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0666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B6BD5-6211-4E5D-9B27-D145D967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FE5F8-32F0-4876-BBA2-6D6F143B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4728755" cy="2938461"/>
          </a:xfrm>
        </p:spPr>
        <p:txBody>
          <a:bodyPr/>
          <a:lstStyle/>
          <a:p>
            <a:r>
              <a:rPr lang="en-US" dirty="0"/>
              <a:t>Example: Capital IQ Transcripts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7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48CD-829E-472D-AB2F-0622EDBC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IQ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4D57-FC34-49EB-B170-FF237AE20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42496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Metadata (web query &amp; WRDS cloud)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Capital IQ tables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WRDS custom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Full-text search (web search)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Full text search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Downloadable JSON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Full-text bulk data (WRDS cloud)</a:t>
            </a:r>
          </a:p>
          <a:p>
            <a:pPr marL="800100" lvl="1" indent="-342900">
              <a:buFontTx/>
              <a:buChar char="-"/>
            </a:pPr>
            <a:r>
              <a:rPr lang="en-US" dirty="0" err="1"/>
              <a:t>PostgreSql</a:t>
            </a:r>
            <a:endParaRPr lang="en-US" dirty="0"/>
          </a:p>
          <a:p>
            <a:pPr marL="800100" lvl="1" indent="-342900">
              <a:buFontTx/>
              <a:buChar char="-"/>
            </a:pPr>
            <a:r>
              <a:rPr lang="en-US" dirty="0"/>
              <a:t>Python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D5CAE-8155-430C-9BEE-1F3D78D8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B8EEB-CF81-4F0B-9CAD-A66F6F4D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8734-9CB2-4E21-A883-299D2413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 – Web Query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0A61C-2A56-4659-849B-51368B0D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5025" y="6512013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B5BB1-A0AD-49C9-8790-7FFAD68E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507C9-FDCF-44A6-B268-5A5A1F718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68"/>
          <a:stretch/>
        </p:blipFill>
        <p:spPr>
          <a:xfrm>
            <a:off x="0" y="990600"/>
            <a:ext cx="9144000" cy="52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8734-9CB2-4E21-A883-299D2413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 – Full text 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0A61C-2A56-4659-849B-51368B0D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B5BB1-A0AD-49C9-8790-7FFAD68E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A9BF4-95F7-497C-86F8-069C304C5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8"/>
          <a:stretch/>
        </p:blipFill>
        <p:spPr>
          <a:xfrm>
            <a:off x="0" y="914400"/>
            <a:ext cx="9144000" cy="55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63010"/>
      </p:ext>
    </p:extLst>
  </p:cSld>
  <p:clrMapOvr>
    <a:masterClrMapping/>
  </p:clrMapOvr>
</p:sld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knowledge_master1-3_theme</Template>
  <TotalTime>29700</TotalTime>
  <Words>924</Words>
  <Application>Microsoft Office PowerPoint</Application>
  <PresentationFormat>On-screen Show (4:3)</PresentationFormat>
  <Paragraphs>179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Wharton 2016 4:3</vt:lpstr>
      <vt:lpstr>Capital IQ – How to use</vt:lpstr>
      <vt:lpstr>Agenda</vt:lpstr>
      <vt:lpstr>Capital IQ libraries: PC – SAS / SAS Studio</vt:lpstr>
      <vt:lpstr>Capital IQ  libraries: Python</vt:lpstr>
      <vt:lpstr>WRDS Custom Tables</vt:lpstr>
      <vt:lpstr>Example: Capital IQ Transcripts</vt:lpstr>
      <vt:lpstr>Capital IQ Transcripts</vt:lpstr>
      <vt:lpstr>Web Access – Web Query</vt:lpstr>
      <vt:lpstr>Web Access – Full text search</vt:lpstr>
      <vt:lpstr>Web Access – Full text search</vt:lpstr>
      <vt:lpstr>Web Access - Full text search</vt:lpstr>
      <vt:lpstr>WRDS Cloud</vt:lpstr>
      <vt:lpstr>WRDS Cloud</vt:lpstr>
      <vt:lpstr>Example job: Pull Apple’s 2015 Earnings call transcripts</vt:lpstr>
      <vt:lpstr>PC – SAS connect</vt:lpstr>
      <vt:lpstr>Python</vt:lpstr>
      <vt:lpstr>Python</vt:lpstr>
      <vt:lpstr>PostgreSql</vt:lpstr>
      <vt:lpstr>PostgreSql</vt:lpstr>
      <vt:lpstr>PowerPoint Presentation</vt:lpstr>
    </vt:vector>
  </TitlesOfParts>
  <Company>The Wharton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tranac</dc:creator>
  <cp:lastModifiedBy>Oh, Eunji</cp:lastModifiedBy>
  <cp:revision>540</cp:revision>
  <cp:lastPrinted>2012-04-12T19:17:32Z</cp:lastPrinted>
  <dcterms:created xsi:type="dcterms:W3CDTF">2012-04-03T15:29:58Z</dcterms:created>
  <dcterms:modified xsi:type="dcterms:W3CDTF">2020-05-09T06:40:08Z</dcterms:modified>
</cp:coreProperties>
</file>