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8"/>
  </p:notesMasterIdLst>
  <p:handoutMasterIdLst>
    <p:handoutMasterId r:id="rId19"/>
  </p:handoutMasterIdLst>
  <p:sldIdLst>
    <p:sldId id="354" r:id="rId2"/>
    <p:sldId id="401" r:id="rId3"/>
    <p:sldId id="405" r:id="rId4"/>
    <p:sldId id="404" r:id="rId5"/>
    <p:sldId id="381" r:id="rId6"/>
    <p:sldId id="435" r:id="rId7"/>
    <p:sldId id="391" r:id="rId8"/>
    <p:sldId id="392" r:id="rId9"/>
    <p:sldId id="395" r:id="rId10"/>
    <p:sldId id="383" r:id="rId11"/>
    <p:sldId id="396" r:id="rId12"/>
    <p:sldId id="397" r:id="rId13"/>
    <p:sldId id="400" r:id="rId14"/>
    <p:sldId id="417" r:id="rId15"/>
    <p:sldId id="433" r:id="rId16"/>
    <p:sldId id="294" r:id="rId17"/>
  </p:sldIdLst>
  <p:sldSz cx="9144000" cy="6858000" type="screen4x3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94B8"/>
    <a:srgbClr val="5987AF"/>
    <a:srgbClr val="C5083B"/>
    <a:srgbClr val="D8DAD7"/>
    <a:srgbClr val="B1B6AF"/>
    <a:srgbClr val="B1B6B9"/>
    <a:srgbClr val="D6D3CB"/>
    <a:srgbClr val="D9D7D0"/>
    <a:srgbClr val="C6093B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2" autoAdjust="0"/>
    <p:restoredTop sz="85301" autoAdjust="0"/>
  </p:normalViewPr>
  <p:slideViewPr>
    <p:cSldViewPr>
      <p:cViewPr varScale="1">
        <p:scale>
          <a:sx n="79" d="100"/>
          <a:sy n="79" d="100"/>
        </p:scale>
        <p:origin x="1131" y="57"/>
      </p:cViewPr>
      <p:guideLst>
        <p:guide orient="horz" pos="2160"/>
        <p:guide pos="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5" d="100"/>
        <a:sy n="30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C604CD14-512E-4ED5-BC62-E538007162F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0639290-6861-4206-AFE3-4D55B234089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05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F596556E-D92C-4943-8DC9-CB9A7CAB134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068ADE0E-12BD-4DC4-8CFC-B74AF52C7F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4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8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66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9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</p:spTree>
    <p:extLst>
      <p:ext uri="{BB962C8B-B14F-4D97-AF65-F5344CB8AC3E}">
        <p14:creationId xmlns:p14="http://schemas.microsoft.com/office/powerpoint/2010/main" val="262218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86" y="304800"/>
            <a:ext cx="7886700" cy="594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143999" cy="65035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chemeClr val="accent1">
              <a:alpha val="85000"/>
            </a:schemeClr>
          </a:solidFill>
        </p:spPr>
        <p:txBody>
          <a:bodyPr lIns="274320" tIns="274320" rIns="274320" bIns="274320"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87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 rot="10800000" flipV="1">
            <a:off x="0" y="2122400"/>
            <a:ext cx="1463201" cy="4381103"/>
          </a:xfrm>
          <a:custGeom>
            <a:avLst/>
            <a:gdLst>
              <a:gd name="connsiteX0" fmla="*/ 1463201 w 1463201"/>
              <a:gd name="connsiteY0" fmla="*/ 0 h 4381103"/>
              <a:gd name="connsiteX1" fmla="*/ 0 w 1463201"/>
              <a:gd name="connsiteY1" fmla="*/ 4381103 h 4381103"/>
              <a:gd name="connsiteX2" fmla="*/ 1463201 w 1463201"/>
              <a:gd name="connsiteY2" fmla="*/ 4381103 h 438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201" h="4381103">
                <a:moveTo>
                  <a:pt x="1463201" y="0"/>
                </a:moveTo>
                <a:lnTo>
                  <a:pt x="0" y="4381103"/>
                </a:lnTo>
                <a:lnTo>
                  <a:pt x="1463201" y="4381103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5400000" flipV="1">
            <a:off x="2933151" y="292651"/>
            <a:ext cx="3277705" cy="9144003"/>
          </a:xfrm>
          <a:custGeom>
            <a:avLst/>
            <a:gdLst>
              <a:gd name="connsiteX0" fmla="*/ 0 w 3277705"/>
              <a:gd name="connsiteY0" fmla="*/ 9144003 h 9144003"/>
              <a:gd name="connsiteX1" fmla="*/ 3277705 w 3277705"/>
              <a:gd name="connsiteY1" fmla="*/ 9144003 h 9144003"/>
              <a:gd name="connsiteX2" fmla="*/ 3277704 w 3277705"/>
              <a:gd name="connsiteY2" fmla="*/ 0 h 9144003"/>
              <a:gd name="connsiteX3" fmla="*/ 3053915 w 3277705"/>
              <a:gd name="connsiteY3" fmla="*/ 0 h 914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7705" h="9144003">
                <a:moveTo>
                  <a:pt x="0" y="9144003"/>
                </a:moveTo>
                <a:lnTo>
                  <a:pt x="3277705" y="9144003"/>
                </a:lnTo>
                <a:lnTo>
                  <a:pt x="3277704" y="0"/>
                </a:lnTo>
                <a:lnTo>
                  <a:pt x="3053915" y="0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4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1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Emphasi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rgbClr val="003D7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245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245" y="472440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Freeform 9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228947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  <a:prstGeom prst="rect">
            <a:avLst/>
          </a:prstGeom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586" y="1329999"/>
            <a:ext cx="7886700" cy="2289473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15025" y="65120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AFAFAF"/>
                </a:solidFill>
              </a:defRPr>
            </a:lvl1pPr>
          </a:lstStyle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3725" y="61383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525B-90CE-4B14-91B6-1BFA233CFAA5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9" r:id="rId2"/>
    <p:sldLayoutId id="2147483720" r:id="rId3"/>
    <p:sldLayoutId id="2147483707" r:id="rId4"/>
    <p:sldLayoutId id="2147483708" r:id="rId5"/>
    <p:sldLayoutId id="2147483709" r:id="rId6"/>
    <p:sldLayoutId id="2147483710" r:id="rId7"/>
    <p:sldLayoutId id="2147483713" r:id="rId8"/>
    <p:sldLayoutId id="2147483711" r:id="rId9"/>
    <p:sldLayoutId id="2147483718" r:id="rId10"/>
    <p:sldLayoutId id="2147483714" r:id="rId11"/>
    <p:sldLayoutId id="2147483712" r:id="rId12"/>
    <p:sldLayoutId id="214748371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C5093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45169"/>
            <a:ext cx="8458200" cy="507831"/>
          </a:xfrm>
        </p:spPr>
        <p:txBody>
          <a:bodyPr/>
          <a:lstStyle/>
          <a:p>
            <a:r>
              <a:rPr lang="es-ES" sz="3000" dirty="0" err="1"/>
              <a:t>Compustat</a:t>
            </a:r>
            <a:r>
              <a:rPr lang="es-ES" sz="3000" dirty="0"/>
              <a:t> </a:t>
            </a:r>
            <a:r>
              <a:rPr lang="es-ES" sz="3000" dirty="0" err="1"/>
              <a:t>Execucomp</a:t>
            </a:r>
            <a:r>
              <a:rPr lang="en-US" sz="3000" dirty="0"/>
              <a:t>: The Basics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3050" y="5486400"/>
            <a:ext cx="7772400" cy="513346"/>
          </a:xfrm>
        </p:spPr>
        <p:txBody>
          <a:bodyPr/>
          <a:lstStyle/>
          <a:p>
            <a:r>
              <a:rPr lang="en-US" dirty="0"/>
              <a:t>May, 2020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11" y="1121988"/>
            <a:ext cx="4892077" cy="2422023"/>
          </a:xfrm>
          <a:prstGeom prst="rect">
            <a:avLst/>
          </a:prstGeom>
        </p:spPr>
      </p:pic>
      <p:sp>
        <p:nvSpPr>
          <p:cNvPr id="9" name="object 5"/>
          <p:cNvSpPr txBox="1"/>
          <p:nvPr/>
        </p:nvSpPr>
        <p:spPr>
          <a:xfrm>
            <a:off x="2286001" y="3157916"/>
            <a:ext cx="4953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chemeClr val="bg1"/>
                </a:solidFill>
                <a:cs typeface="Calibri"/>
              </a:rPr>
              <a:t>WHARTON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RESEARCH </a:t>
            </a:r>
            <a:r>
              <a:rPr sz="2000" spc="-145" dirty="0">
                <a:solidFill>
                  <a:schemeClr val="bg1"/>
                </a:solidFill>
                <a:cs typeface="Calibri"/>
              </a:rPr>
              <a:t>DATA</a:t>
            </a:r>
            <a:r>
              <a:rPr sz="2000" spc="5" dirty="0">
                <a:solidFill>
                  <a:schemeClr val="bg1"/>
                </a:solidFill>
                <a:cs typeface="Calibri"/>
              </a:rPr>
              <a:t>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SERVICES</a:t>
            </a:r>
            <a:endParaRPr sz="20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7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Compustat</a:t>
            </a:r>
            <a:r>
              <a:rPr lang="es-ES" dirty="0"/>
              <a:t> </a:t>
            </a:r>
            <a:r>
              <a:rPr lang="es-ES" dirty="0" err="1"/>
              <a:t>ExecuComp</a:t>
            </a:r>
            <a:r>
              <a:rPr lang="es-ES" dirty="0"/>
              <a:t> </a:t>
            </a:r>
            <a:r>
              <a:rPr lang="es-ES" dirty="0" err="1"/>
              <a:t>Compensation</a:t>
            </a:r>
            <a:r>
              <a:rPr lang="es-ES" dirty="0"/>
              <a:t>:</a:t>
            </a:r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396460" y="1235961"/>
            <a:ext cx="8512408" cy="67876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/>
              <a:t>Total Compensation Including Option Grant         	</a:t>
            </a:r>
            <a:r>
              <a:rPr lang="en-US" sz="1700" dirty="0"/>
              <a:t>Variable Name = TDC1</a:t>
            </a:r>
          </a:p>
          <a:p>
            <a:pPr lvl="1"/>
            <a:r>
              <a:rPr lang="en-US" sz="1100" dirty="0"/>
              <a:t>Total compensation for the individual year, comprised of the following: Salary, Bonus, Other Annual, Total Value of Restricted Stock Granted, Total Value of Stock Options Granted (using Black-Scholes), Long-Term Incentive Payouts, and All Other Total. </a:t>
            </a:r>
          </a:p>
          <a:p>
            <a:r>
              <a:rPr lang="en-US" sz="2000" dirty="0"/>
              <a:t>Cash Compensation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/>
              <a:t>Salary  	</a:t>
            </a:r>
            <a:r>
              <a:rPr lang="en-US" sz="1700" dirty="0"/>
              <a:t>Variable Name = SALARY</a:t>
            </a:r>
          </a:p>
          <a:p>
            <a:pPr lvl="1"/>
            <a:r>
              <a:rPr lang="en-US" sz="1100" dirty="0"/>
              <a:t>The dollar value of the base salary (cash and non-cash) earned by the named executive officer during the fiscal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/>
              <a:t>Bonus 	</a:t>
            </a:r>
            <a:r>
              <a:rPr lang="en-US" sz="1700" dirty="0"/>
              <a:t>Variable Name = BONUS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/>
              <a:t>Other Total 	</a:t>
            </a:r>
            <a:r>
              <a:rPr lang="en-US" sz="1700" dirty="0"/>
              <a:t>Variable Name = OTHCOMP</a:t>
            </a:r>
          </a:p>
          <a:p>
            <a:pPr lvl="1"/>
            <a:endParaRPr lang="en-US" sz="1100" dirty="0"/>
          </a:p>
          <a:p>
            <a:r>
              <a:rPr lang="en-US" sz="2000" dirty="0"/>
              <a:t>Stock &amp; Options Compensation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/>
              <a:t>Total Value of Restricted Stock Granted    </a:t>
            </a:r>
            <a:r>
              <a:rPr lang="en-US" sz="1700" dirty="0"/>
              <a:t>Variable Name = </a:t>
            </a:r>
            <a:r>
              <a:rPr lang="en-US" sz="1800" dirty="0"/>
              <a:t>STOCK_AWARDS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/>
              <a:t>Total Value of Stock Options Granted       </a:t>
            </a:r>
            <a:r>
              <a:rPr lang="en-US" sz="1700" dirty="0"/>
              <a:t>Variable Name = OPTION_AWARDS</a:t>
            </a:r>
            <a:endParaRPr lang="en-US" sz="1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Wharton Research Data Services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98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7620000" cy="507831"/>
          </a:xfrm>
        </p:spPr>
        <p:txBody>
          <a:bodyPr/>
          <a:lstStyle/>
          <a:p>
            <a:r>
              <a:rPr lang="es-ES" b="1" dirty="0"/>
              <a:t>Fiscal </a:t>
            </a:r>
            <a:r>
              <a:rPr lang="es-ES" b="1" dirty="0" err="1"/>
              <a:t>Year</a:t>
            </a:r>
            <a:r>
              <a:rPr lang="es-ES" b="1" dirty="0"/>
              <a:t> </a:t>
            </a:r>
            <a:r>
              <a:rPr lang="es-ES" dirty="0" err="1"/>
              <a:t>Information</a:t>
            </a:r>
            <a:endParaRPr lang="es-ES" dirty="0"/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533400" y="1295400"/>
            <a:ext cx="7886700" cy="461482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“</a:t>
            </a:r>
            <a:r>
              <a:rPr lang="es-ES" sz="2000" dirty="0" err="1"/>
              <a:t>Year</a:t>
            </a:r>
            <a:r>
              <a:rPr lang="es-ES" sz="2000" dirty="0"/>
              <a:t>” in </a:t>
            </a:r>
            <a:r>
              <a:rPr lang="es-ES" sz="2000" dirty="0" err="1"/>
              <a:t>Execucomp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</a:t>
            </a:r>
            <a:r>
              <a:rPr lang="es-ES" sz="2000" dirty="0" err="1"/>
              <a:t>based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. </a:t>
            </a:r>
            <a:r>
              <a:rPr lang="es-ES" sz="2000" dirty="0" err="1"/>
              <a:t>Compustat</a:t>
            </a:r>
            <a:r>
              <a:rPr lang="es-ES" sz="2000" dirty="0"/>
              <a:t> defines a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based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FYR </a:t>
            </a:r>
            <a:r>
              <a:rPr lang="es-ES" sz="2000" dirty="0" err="1"/>
              <a:t>value</a:t>
            </a:r>
            <a:r>
              <a:rPr lang="es-E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Compustat</a:t>
            </a:r>
            <a:r>
              <a:rPr lang="es-ES" sz="2000" dirty="0"/>
              <a:t> North </a:t>
            </a:r>
            <a:r>
              <a:rPr lang="es-ES" sz="2000" dirty="0" err="1"/>
              <a:t>America</a:t>
            </a:r>
            <a:r>
              <a:rPr lang="es-ES" sz="2000" dirty="0"/>
              <a:t> </a:t>
            </a:r>
            <a:r>
              <a:rPr lang="es-ES" sz="2000" dirty="0" err="1"/>
              <a:t>provides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variable FYR </a:t>
            </a:r>
            <a:r>
              <a:rPr lang="es-ES" sz="2000" dirty="0" err="1"/>
              <a:t>which</a:t>
            </a:r>
            <a:r>
              <a:rPr lang="es-ES" sz="2000" dirty="0"/>
              <a:t> </a:t>
            </a:r>
            <a:r>
              <a:rPr lang="es-ES" sz="2000" dirty="0" err="1"/>
              <a:t>represents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month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which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ends</a:t>
            </a:r>
            <a:r>
              <a:rPr lang="es-ES" sz="2000" dirty="0"/>
              <a:t> (</a:t>
            </a:r>
            <a:r>
              <a:rPr lang="es-ES" sz="2000" dirty="0" err="1"/>
              <a:t>e.g</a:t>
            </a:r>
            <a:r>
              <a:rPr lang="es-ES" sz="2000" dirty="0"/>
              <a:t>. FYR = 3 </a:t>
            </a:r>
            <a:r>
              <a:rPr lang="es-ES" sz="2000" dirty="0" err="1"/>
              <a:t>means</a:t>
            </a:r>
            <a:r>
              <a:rPr lang="es-ES" sz="2000" dirty="0"/>
              <a:t> </a:t>
            </a:r>
            <a:r>
              <a:rPr lang="es-ES" sz="2000" dirty="0" err="1"/>
              <a:t>that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ends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March</a:t>
            </a:r>
            <a:r>
              <a:rPr lang="es-ES" sz="2000" dirty="0"/>
              <a:t>).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For</a:t>
            </a:r>
            <a:r>
              <a:rPr lang="es-ES" sz="2000" dirty="0"/>
              <a:t> a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ending</a:t>
            </a:r>
            <a:r>
              <a:rPr lang="es-ES" sz="2000" dirty="0"/>
              <a:t> in </a:t>
            </a:r>
            <a:r>
              <a:rPr lang="es-ES" sz="2000" dirty="0" err="1"/>
              <a:t>January</a:t>
            </a:r>
            <a:r>
              <a:rPr lang="es-ES" sz="2000" dirty="0"/>
              <a:t> </a:t>
            </a:r>
            <a:r>
              <a:rPr lang="es-ES" sz="2000" dirty="0" err="1"/>
              <a:t>through</a:t>
            </a:r>
            <a:r>
              <a:rPr lang="es-ES" sz="2000" dirty="0"/>
              <a:t> </a:t>
            </a:r>
            <a:r>
              <a:rPr lang="es-ES" sz="2000" dirty="0" err="1"/>
              <a:t>May</a:t>
            </a:r>
            <a:r>
              <a:rPr lang="es-ES" sz="2000" dirty="0"/>
              <a:t> (</a:t>
            </a:r>
            <a:r>
              <a:rPr lang="es-ES" sz="2000" dirty="0" err="1"/>
              <a:t>e.g</a:t>
            </a:r>
            <a:r>
              <a:rPr lang="es-ES" sz="2000" dirty="0"/>
              <a:t>. FYR = 1 </a:t>
            </a:r>
            <a:r>
              <a:rPr lang="es-ES" sz="2000" dirty="0" err="1"/>
              <a:t>through</a:t>
            </a:r>
            <a:r>
              <a:rPr lang="es-ES" sz="2000" dirty="0"/>
              <a:t> 5), </a:t>
            </a:r>
            <a:r>
              <a:rPr lang="es-ES" sz="2000" dirty="0" err="1"/>
              <a:t>then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</a:t>
            </a:r>
            <a:r>
              <a:rPr lang="es-ES" sz="2000" dirty="0" err="1"/>
              <a:t>one</a:t>
            </a:r>
            <a:r>
              <a:rPr lang="es-ES" sz="2000" dirty="0"/>
              <a:t> </a:t>
            </a:r>
            <a:r>
              <a:rPr lang="es-ES" sz="2000" dirty="0" err="1"/>
              <a:t>less</a:t>
            </a:r>
            <a:r>
              <a:rPr lang="es-ES" sz="2000" dirty="0"/>
              <a:t> </a:t>
            </a:r>
            <a:r>
              <a:rPr lang="es-ES" sz="2000" dirty="0" err="1"/>
              <a:t>than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year</a:t>
            </a:r>
            <a:r>
              <a:rPr lang="es-ES" sz="2000" dirty="0"/>
              <a:t> in </a:t>
            </a:r>
            <a:r>
              <a:rPr lang="es-ES" sz="2000" dirty="0" err="1"/>
              <a:t>which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ends</a:t>
            </a:r>
            <a:r>
              <a:rPr lang="es-ES" sz="2000" dirty="0"/>
              <a:t>. </a:t>
            </a:r>
          </a:p>
          <a:p>
            <a:pPr lvl="1"/>
            <a:r>
              <a:rPr lang="es-ES" sz="2000" dirty="0" err="1"/>
              <a:t>For</a:t>
            </a:r>
            <a:r>
              <a:rPr lang="es-ES" sz="2000" dirty="0"/>
              <a:t> </a:t>
            </a:r>
            <a:r>
              <a:rPr lang="es-ES" sz="2000" dirty="0" err="1"/>
              <a:t>example</a:t>
            </a:r>
            <a:r>
              <a:rPr lang="es-ES" sz="2000" dirty="0"/>
              <a:t>, </a:t>
            </a:r>
            <a:r>
              <a:rPr lang="es-ES" sz="2000" dirty="0" err="1"/>
              <a:t>for</a:t>
            </a:r>
            <a:r>
              <a:rPr lang="es-ES" sz="2000" dirty="0"/>
              <a:t> a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ending</a:t>
            </a:r>
            <a:r>
              <a:rPr lang="es-ES" sz="2000" dirty="0"/>
              <a:t> in Feb, 2002, </a:t>
            </a:r>
            <a:r>
              <a:rPr lang="es-ES" sz="2000" dirty="0" err="1"/>
              <a:t>the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assigned</a:t>
            </a:r>
            <a:r>
              <a:rPr lang="es-ES" sz="2000" dirty="0"/>
              <a:t> </a:t>
            </a:r>
            <a:r>
              <a:rPr lang="es-ES" sz="2000" dirty="0" err="1"/>
              <a:t>would</a:t>
            </a:r>
            <a:r>
              <a:rPr lang="es-ES" sz="2000" dirty="0"/>
              <a:t> be 2001.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same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true </a:t>
            </a:r>
            <a:r>
              <a:rPr lang="es-ES" sz="2000" dirty="0" err="1"/>
              <a:t>for</a:t>
            </a:r>
            <a:r>
              <a:rPr lang="es-ES" sz="2000" dirty="0"/>
              <a:t> a fiscal </a:t>
            </a:r>
            <a:r>
              <a:rPr lang="es-ES" sz="2000" dirty="0" err="1"/>
              <a:t>year</a:t>
            </a:r>
            <a:r>
              <a:rPr lang="es-ES" sz="2000" dirty="0"/>
              <a:t> </a:t>
            </a:r>
            <a:r>
              <a:rPr lang="es-ES" sz="2000" dirty="0" err="1"/>
              <a:t>ending</a:t>
            </a:r>
            <a:r>
              <a:rPr lang="es-ES" sz="2000" dirty="0"/>
              <a:t> as late as </a:t>
            </a:r>
            <a:r>
              <a:rPr lang="es-ES" sz="2000" dirty="0" err="1"/>
              <a:t>May</a:t>
            </a:r>
            <a:r>
              <a:rPr lang="es-ES" sz="2000" dirty="0"/>
              <a:t> 31, 2002, FYR2001.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endParaRPr lang="es-E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0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7620000" cy="507831"/>
          </a:xfrm>
        </p:spPr>
        <p:txBody>
          <a:bodyPr/>
          <a:lstStyle/>
          <a:p>
            <a:r>
              <a:rPr lang="es-ES" dirty="0"/>
              <a:t>Tracking </a:t>
            </a:r>
            <a:r>
              <a:rPr lang="es-ES" b="1" dirty="0" err="1"/>
              <a:t>CEOs</a:t>
            </a:r>
            <a:endParaRPr lang="es-ES" b="1" dirty="0"/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533400" y="1541646"/>
            <a:ext cx="7886700" cy="4588223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200" dirty="0"/>
              <a:t>To </a:t>
            </a:r>
            <a:r>
              <a:rPr lang="es-ES" sz="2200" dirty="0" err="1"/>
              <a:t>identify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CEO at </a:t>
            </a:r>
            <a:r>
              <a:rPr lang="es-ES" sz="2200" dirty="0" err="1"/>
              <a:t>year</a:t>
            </a:r>
            <a:r>
              <a:rPr lang="es-ES" sz="2200" dirty="0"/>
              <a:t> </a:t>
            </a:r>
            <a:r>
              <a:rPr lang="es-ES" sz="2200" i="1" dirty="0"/>
              <a:t>t</a:t>
            </a:r>
            <a:r>
              <a:rPr lang="es-ES" sz="2200" dirty="0"/>
              <a:t>,  use CEOANN -- </a:t>
            </a:r>
            <a:r>
              <a:rPr lang="es-ES" sz="2200" dirty="0" err="1"/>
              <a:t>which</a:t>
            </a:r>
            <a:r>
              <a:rPr lang="es-ES" sz="2200" dirty="0"/>
              <a:t> </a:t>
            </a:r>
            <a:r>
              <a:rPr lang="es-ES" sz="2200" dirty="0" err="1"/>
              <a:t>is</a:t>
            </a:r>
            <a:r>
              <a:rPr lang="es-ES" sz="2200" dirty="0"/>
              <a:t> a </a:t>
            </a:r>
            <a:r>
              <a:rPr lang="es-ES" sz="2200" dirty="0" err="1"/>
              <a:t>historic</a:t>
            </a:r>
            <a:r>
              <a:rPr lang="es-ES" sz="2200" dirty="0"/>
              <a:t> variable.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900" dirty="0" err="1"/>
              <a:t>Some</a:t>
            </a:r>
            <a:r>
              <a:rPr lang="es-ES" sz="1900" dirty="0"/>
              <a:t> </a:t>
            </a:r>
            <a:r>
              <a:rPr lang="es-ES" sz="1900" dirty="0" err="1"/>
              <a:t>discrepancies</a:t>
            </a:r>
            <a:r>
              <a:rPr lang="es-ES" sz="1900" dirty="0"/>
              <a:t> </a:t>
            </a:r>
            <a:r>
              <a:rPr lang="es-ES" sz="1900" dirty="0" err="1"/>
              <a:t>with</a:t>
            </a:r>
            <a:r>
              <a:rPr lang="es-ES" sz="1900" dirty="0"/>
              <a:t> </a:t>
            </a:r>
            <a:r>
              <a:rPr lang="es-ES" sz="1900" dirty="0" err="1"/>
              <a:t>the</a:t>
            </a:r>
            <a:r>
              <a:rPr lang="es-ES" sz="1900" dirty="0"/>
              <a:t> variable BECAMECEO -- </a:t>
            </a:r>
            <a:r>
              <a:rPr lang="es-ES" sz="1900" dirty="0" err="1"/>
              <a:t>when</a:t>
            </a:r>
            <a:r>
              <a:rPr lang="es-ES" sz="1900" dirty="0"/>
              <a:t> </a:t>
            </a:r>
            <a:r>
              <a:rPr lang="es-ES" sz="1900" dirty="0" err="1"/>
              <a:t>the</a:t>
            </a:r>
            <a:r>
              <a:rPr lang="es-ES" sz="1900" dirty="0"/>
              <a:t> </a:t>
            </a:r>
            <a:r>
              <a:rPr lang="es-ES" sz="1900" dirty="0" err="1"/>
              <a:t>executive</a:t>
            </a:r>
            <a:r>
              <a:rPr lang="es-ES" sz="1900" dirty="0"/>
              <a:t> </a:t>
            </a:r>
            <a:r>
              <a:rPr lang="es-ES" sz="1900" dirty="0" err="1"/>
              <a:t>became</a:t>
            </a:r>
            <a:r>
              <a:rPr lang="es-ES" sz="1900" dirty="0"/>
              <a:t> </a:t>
            </a:r>
            <a:r>
              <a:rPr lang="es-ES" sz="1900" dirty="0" err="1"/>
              <a:t>the</a:t>
            </a:r>
            <a:r>
              <a:rPr lang="es-ES" sz="1900" dirty="0"/>
              <a:t> CEO –. In </a:t>
            </a:r>
            <a:r>
              <a:rPr lang="es-ES" sz="1900" dirty="0" err="1"/>
              <a:t>these</a:t>
            </a:r>
            <a:r>
              <a:rPr lang="es-ES" sz="1900" dirty="0"/>
              <a:t> cases, </a:t>
            </a:r>
            <a:r>
              <a:rPr lang="es-ES" sz="1900" dirty="0" err="1"/>
              <a:t>there</a:t>
            </a:r>
            <a:r>
              <a:rPr lang="es-ES" sz="1900" dirty="0"/>
              <a:t> </a:t>
            </a:r>
            <a:r>
              <a:rPr lang="es-ES" sz="1900" dirty="0" err="1"/>
              <a:t>is</a:t>
            </a:r>
            <a:r>
              <a:rPr lang="es-ES" sz="1900" dirty="0"/>
              <a:t> </a:t>
            </a:r>
            <a:r>
              <a:rPr lang="es-ES" sz="1900" dirty="0" err="1"/>
              <a:t>valuable</a:t>
            </a:r>
            <a:r>
              <a:rPr lang="es-ES" sz="1900" dirty="0"/>
              <a:t> </a:t>
            </a:r>
            <a:r>
              <a:rPr lang="es-ES" sz="1900" dirty="0" err="1"/>
              <a:t>information</a:t>
            </a:r>
            <a:r>
              <a:rPr lang="es-ES" sz="1900" dirty="0"/>
              <a:t> in </a:t>
            </a:r>
            <a:r>
              <a:rPr lang="es-ES" sz="1900" dirty="0" err="1"/>
              <a:t>the</a:t>
            </a:r>
            <a:r>
              <a:rPr lang="es-ES" sz="1900" dirty="0"/>
              <a:t> variable COMMENT.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900" dirty="0" err="1"/>
              <a:t>If</a:t>
            </a:r>
            <a:r>
              <a:rPr lang="es-ES" sz="1900" dirty="0"/>
              <a:t> </a:t>
            </a:r>
            <a:r>
              <a:rPr lang="es-ES" sz="1900" dirty="0" err="1"/>
              <a:t>executives</a:t>
            </a:r>
            <a:r>
              <a:rPr lang="es-ES" sz="1900" dirty="0"/>
              <a:t> </a:t>
            </a:r>
            <a:r>
              <a:rPr lang="es-ES" sz="1900" dirty="0" err="1"/>
              <a:t>have</a:t>
            </a:r>
            <a:r>
              <a:rPr lang="es-ES" sz="1900" dirty="0"/>
              <a:t> positions in </a:t>
            </a:r>
            <a:r>
              <a:rPr lang="es-ES" sz="1900" dirty="0" err="1"/>
              <a:t>parent</a:t>
            </a:r>
            <a:r>
              <a:rPr lang="es-ES" sz="1900" dirty="0"/>
              <a:t> and </a:t>
            </a:r>
            <a:r>
              <a:rPr lang="es-ES" sz="1900" dirty="0" err="1"/>
              <a:t>subsidiary</a:t>
            </a:r>
            <a:r>
              <a:rPr lang="es-ES" sz="1900" dirty="0"/>
              <a:t>, total </a:t>
            </a:r>
            <a:r>
              <a:rPr lang="es-ES" sz="1900" dirty="0" err="1"/>
              <a:t>compensation</a:t>
            </a:r>
            <a:r>
              <a:rPr lang="es-ES" sz="1900" dirty="0"/>
              <a:t> </a:t>
            </a:r>
            <a:r>
              <a:rPr lang="es-ES" sz="1900" dirty="0" err="1"/>
              <a:t>reflects</a:t>
            </a:r>
            <a:r>
              <a:rPr lang="es-ES" sz="1900" dirty="0"/>
              <a:t> </a:t>
            </a:r>
            <a:r>
              <a:rPr lang="es-ES" sz="1900" dirty="0" err="1"/>
              <a:t>the</a:t>
            </a:r>
            <a:r>
              <a:rPr lang="es-ES" sz="1900" dirty="0"/>
              <a:t> </a:t>
            </a:r>
            <a:r>
              <a:rPr lang="es-ES" sz="1900" dirty="0" err="1"/>
              <a:t>combined</a:t>
            </a:r>
            <a:r>
              <a:rPr lang="es-ES" sz="1900" dirty="0"/>
              <a:t> total </a:t>
            </a:r>
            <a:r>
              <a:rPr lang="es-ES" sz="1900" dirty="0" err="1"/>
              <a:t>for</a:t>
            </a:r>
            <a:r>
              <a:rPr lang="es-ES" sz="1900" dirty="0"/>
              <a:t> </a:t>
            </a:r>
            <a:r>
              <a:rPr lang="es-ES" sz="1900" dirty="0" err="1"/>
              <a:t>all</a:t>
            </a:r>
            <a:r>
              <a:rPr lang="es-ES" sz="1900" dirty="0"/>
              <a:t> </a:t>
            </a:r>
            <a:r>
              <a:rPr lang="es-ES" sz="1900" dirty="0" err="1"/>
              <a:t>services</a:t>
            </a:r>
            <a:r>
              <a:rPr lang="es-ES" sz="19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12</a:t>
            </a:fld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FEC14F2-A113-F541-AD8C-4C9B0E9AF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2438400"/>
            <a:ext cx="85725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5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61753" y="726987"/>
            <a:ext cx="8305800" cy="507831"/>
          </a:xfrm>
        </p:spPr>
        <p:txBody>
          <a:bodyPr/>
          <a:lstStyle/>
          <a:p>
            <a:r>
              <a:rPr lang="es-ES" dirty="0" err="1"/>
              <a:t>Identifying</a:t>
            </a:r>
            <a:r>
              <a:rPr lang="es-ES" dirty="0"/>
              <a:t> </a:t>
            </a:r>
            <a:r>
              <a:rPr lang="es-ES" dirty="0" err="1"/>
              <a:t>Board</a:t>
            </a:r>
            <a:r>
              <a:rPr lang="es-ES" dirty="0"/>
              <a:t> </a:t>
            </a:r>
            <a:r>
              <a:rPr lang="es-ES" dirty="0" err="1"/>
              <a:t>Members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are </a:t>
            </a:r>
            <a:r>
              <a:rPr lang="es-ES" dirty="0" err="1"/>
              <a:t>CEOs</a:t>
            </a:r>
            <a:endParaRPr lang="es-ES" dirty="0"/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559981" y="1919821"/>
            <a:ext cx="7886700" cy="35052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/>
              <a:t>EXECDIR = "TRUE" </a:t>
            </a:r>
            <a:r>
              <a:rPr lang="es-ES" sz="2000" dirty="0" err="1"/>
              <a:t>indicates</a:t>
            </a:r>
            <a:r>
              <a:rPr lang="es-ES" sz="2000" dirty="0"/>
              <a:t> </a:t>
            </a:r>
            <a:r>
              <a:rPr lang="es-ES" sz="2000" dirty="0" err="1"/>
              <a:t>that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named</a:t>
            </a:r>
            <a:r>
              <a:rPr lang="es-ES" sz="2000" dirty="0"/>
              <a:t> </a:t>
            </a:r>
            <a:r>
              <a:rPr lang="es-ES" sz="2000" dirty="0" err="1"/>
              <a:t>executive</a:t>
            </a:r>
            <a:r>
              <a:rPr lang="es-ES" sz="2000" dirty="0"/>
              <a:t> </a:t>
            </a:r>
            <a:r>
              <a:rPr lang="es-ES" sz="2000" dirty="0" err="1"/>
              <a:t>officer</a:t>
            </a:r>
            <a:r>
              <a:rPr lang="es-ES" sz="2000" dirty="0"/>
              <a:t> </a:t>
            </a:r>
            <a:r>
              <a:rPr lang="es-ES" sz="2000" dirty="0" err="1"/>
              <a:t>served</a:t>
            </a:r>
            <a:r>
              <a:rPr lang="es-ES" sz="2000" dirty="0"/>
              <a:t> as director </a:t>
            </a:r>
            <a:r>
              <a:rPr lang="es-ES" sz="2000" dirty="0" err="1"/>
              <a:t>during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indicated</a:t>
            </a:r>
            <a:r>
              <a:rPr lang="es-ES" sz="2000" dirty="0"/>
              <a:t> fiscal </a:t>
            </a:r>
            <a:r>
              <a:rPr lang="es-ES" sz="2000" dirty="0" err="1"/>
              <a:t>year</a:t>
            </a:r>
            <a:r>
              <a:rPr lang="es-ES" sz="20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does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necessarily</a:t>
            </a:r>
            <a:r>
              <a:rPr lang="es-ES" dirty="0"/>
              <a:t> </a:t>
            </a:r>
            <a:r>
              <a:rPr lang="es-ES" dirty="0" err="1"/>
              <a:t>indicate</a:t>
            </a:r>
            <a:r>
              <a:rPr lang="es-ES" dirty="0"/>
              <a:t> </a:t>
            </a:r>
            <a:r>
              <a:rPr lang="es-ES" dirty="0" err="1"/>
              <a:t>Chairmanship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Board</a:t>
            </a:r>
            <a:r>
              <a:rPr lang="es-ES" dirty="0"/>
              <a:t> of </a:t>
            </a:r>
            <a:r>
              <a:rPr lang="es-ES" dirty="0" err="1"/>
              <a:t>Directors</a:t>
            </a:r>
            <a:r>
              <a:rPr lang="es-ES" dirty="0"/>
              <a:t>, and </a:t>
            </a:r>
            <a:r>
              <a:rPr lang="es-ES" dirty="0" err="1"/>
              <a:t>there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no </a:t>
            </a:r>
            <a:r>
              <a:rPr lang="es-ES" dirty="0" err="1"/>
              <a:t>ExecuComp</a:t>
            </a:r>
            <a:r>
              <a:rPr lang="es-ES" dirty="0"/>
              <a:t> variable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indicates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directly</a:t>
            </a:r>
            <a:r>
              <a:rPr lang="es-ES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best</a:t>
            </a:r>
            <a:r>
              <a:rPr lang="es-ES" sz="2000" dirty="0"/>
              <a:t> </a:t>
            </a:r>
            <a:r>
              <a:rPr lang="es-ES" sz="2000" dirty="0" err="1"/>
              <a:t>way</a:t>
            </a:r>
            <a:r>
              <a:rPr lang="es-ES" sz="2000" dirty="0"/>
              <a:t> to </a:t>
            </a:r>
            <a:r>
              <a:rPr lang="es-ES" sz="2000" dirty="0" err="1"/>
              <a:t>get</a:t>
            </a:r>
            <a:r>
              <a:rPr lang="es-ES" sz="2000" dirty="0"/>
              <a:t> </a:t>
            </a:r>
            <a:r>
              <a:rPr lang="es-ES" sz="2000" dirty="0" err="1"/>
              <a:t>this</a:t>
            </a:r>
            <a:r>
              <a:rPr lang="es-ES" sz="2000" dirty="0"/>
              <a:t> </a:t>
            </a:r>
            <a:r>
              <a:rPr lang="es-ES" sz="2000" dirty="0" err="1"/>
              <a:t>information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to use </a:t>
            </a:r>
            <a:r>
              <a:rPr lang="es-ES" sz="2000" dirty="0" err="1"/>
              <a:t>either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TITLE </a:t>
            </a:r>
            <a:r>
              <a:rPr lang="es-ES" sz="2000" dirty="0" err="1"/>
              <a:t>or</a:t>
            </a:r>
            <a:r>
              <a:rPr lang="es-ES" sz="2000" dirty="0"/>
              <a:t> TITLEANN variable and </a:t>
            </a:r>
            <a:r>
              <a:rPr lang="es-ES" sz="2000" dirty="0" err="1"/>
              <a:t>search</a:t>
            </a:r>
            <a:r>
              <a:rPr lang="es-ES" sz="2000" dirty="0"/>
              <a:t>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character</a:t>
            </a:r>
            <a:r>
              <a:rPr lang="es-ES" sz="2000" dirty="0"/>
              <a:t> </a:t>
            </a:r>
            <a:r>
              <a:rPr lang="es-ES" sz="2000" dirty="0" err="1"/>
              <a:t>strings</a:t>
            </a:r>
            <a:r>
              <a:rPr lang="es-ES" sz="2000" dirty="0"/>
              <a:t> "</a:t>
            </a:r>
            <a:r>
              <a:rPr lang="es-ES" sz="2000" dirty="0" err="1"/>
              <a:t>chairman</a:t>
            </a:r>
            <a:r>
              <a:rPr lang="es-ES" sz="2000" dirty="0"/>
              <a:t>" </a:t>
            </a:r>
            <a:r>
              <a:rPr lang="es-ES" sz="2000" dirty="0" err="1"/>
              <a:t>or</a:t>
            </a:r>
            <a:r>
              <a:rPr lang="es-ES" sz="2000" dirty="0"/>
              <a:t> "</a:t>
            </a:r>
            <a:r>
              <a:rPr lang="es-ES" sz="2000" dirty="0" err="1"/>
              <a:t>chmn</a:t>
            </a:r>
            <a:r>
              <a:rPr lang="es-ES" sz="2000" dirty="0"/>
              <a:t>."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3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914400" y="1828800"/>
            <a:ext cx="7852955" cy="2938461"/>
          </a:xfrm>
        </p:spPr>
        <p:txBody>
          <a:bodyPr/>
          <a:lstStyle/>
          <a:p>
            <a:r>
              <a:rPr lang="en-US" dirty="0"/>
              <a:t>Reaching </a:t>
            </a:r>
            <a:r>
              <a:rPr lang="en-US" dirty="0" err="1"/>
              <a:t>ExecuComp</a:t>
            </a:r>
            <a:r>
              <a:rPr lang="en-US" dirty="0"/>
              <a:t> </a:t>
            </a:r>
            <a:r>
              <a:rPr lang="en-US" dirty="0" err="1"/>
              <a:t>Wrds</a:t>
            </a:r>
            <a:r>
              <a:rPr lang="en-US" dirty="0"/>
              <a:t> Support Materials</a:t>
            </a:r>
          </a:p>
        </p:txBody>
      </p:sp>
    </p:spTree>
    <p:extLst>
      <p:ext uri="{BB962C8B-B14F-4D97-AF65-F5344CB8AC3E}">
        <p14:creationId xmlns:p14="http://schemas.microsoft.com/office/powerpoint/2010/main" val="2996513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61753" y="726987"/>
            <a:ext cx="8305800" cy="507831"/>
          </a:xfrm>
        </p:spPr>
        <p:txBody>
          <a:bodyPr/>
          <a:lstStyle/>
          <a:p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Execucomp</a:t>
            </a:r>
            <a:r>
              <a:rPr lang="es-ES" dirty="0"/>
              <a:t> Support looks </a:t>
            </a:r>
            <a:r>
              <a:rPr lang="es-ES" dirty="0" err="1"/>
              <a:t>like</a:t>
            </a:r>
            <a:r>
              <a:rPr lang="es-ES" dirty="0"/>
              <a:t>: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15</a:t>
            </a:fld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F522CFC-65E8-DF41-A9B1-E6D0FD865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8940799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11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28601"/>
            <a:ext cx="2895600" cy="711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429000"/>
            <a:ext cx="4892077" cy="242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87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Agenda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620491" y="1503680"/>
            <a:ext cx="5696886" cy="724190"/>
            <a:chOff x="1770714" y="3200400"/>
            <a:chExt cx="5696886" cy="724190"/>
          </a:xfrm>
        </p:grpSpPr>
        <p:sp>
          <p:nvSpPr>
            <p:cNvPr id="10" name="Rechteck 50" descr="PresentationLoad.com"/>
            <p:cNvSpPr/>
            <p:nvPr/>
          </p:nvSpPr>
          <p:spPr>
            <a:xfrm>
              <a:off x="1770714" y="3230772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78618" y="3228518"/>
              <a:ext cx="944055" cy="696072"/>
              <a:chOff x="1778618" y="3228518"/>
              <a:chExt cx="944055" cy="6960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feld 110"/>
            <p:cNvSpPr txBox="1"/>
            <p:nvPr/>
          </p:nvSpPr>
          <p:spPr>
            <a:xfrm>
              <a:off x="1975947" y="3200400"/>
              <a:ext cx="5386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"/>
            <p:cNvSpPr/>
            <p:nvPr/>
          </p:nvSpPr>
          <p:spPr>
            <a:xfrm>
              <a:off x="2847054" y="3427199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Data Universe 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18314" y="2480194"/>
            <a:ext cx="5696886" cy="724190"/>
            <a:chOff x="1770714" y="4112546"/>
            <a:chExt cx="5696886" cy="724190"/>
          </a:xfrm>
        </p:grpSpPr>
        <p:sp>
          <p:nvSpPr>
            <p:cNvPr id="30" name="Rechteck 50" descr="PresentationLoad.com"/>
            <p:cNvSpPr/>
            <p:nvPr/>
          </p:nvSpPr>
          <p:spPr>
            <a:xfrm>
              <a:off x="1770714" y="4114800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778618" y="4112546"/>
              <a:ext cx="944055" cy="696072"/>
              <a:chOff x="1778618" y="3228518"/>
              <a:chExt cx="944055" cy="6960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98"/>
              <p:cNvSpPr/>
              <p:nvPr/>
            </p:nvSpPr>
            <p:spPr>
              <a:xfrm>
                <a:off x="2441448" y="3228518"/>
                <a:ext cx="281225" cy="696072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hteck 1"/>
            <p:cNvSpPr/>
            <p:nvPr/>
          </p:nvSpPr>
          <p:spPr>
            <a:xfrm>
              <a:off x="2847054" y="4311227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Compensation Items</a:t>
              </a:r>
            </a:p>
          </p:txBody>
        </p:sp>
        <p:sp>
          <p:nvSpPr>
            <p:cNvPr id="34" name="Textfeld 110"/>
            <p:cNvSpPr txBox="1"/>
            <p:nvPr/>
          </p:nvSpPr>
          <p:spPr>
            <a:xfrm>
              <a:off x="1963082" y="4128850"/>
              <a:ext cx="485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47989" y="3474101"/>
            <a:ext cx="5696886" cy="721937"/>
            <a:chOff x="1770714" y="5026248"/>
            <a:chExt cx="5696886" cy="721937"/>
          </a:xfrm>
        </p:grpSpPr>
        <p:sp>
          <p:nvSpPr>
            <p:cNvPr id="35" name="Rechteck 50" descr="PresentationLoad.com"/>
            <p:cNvSpPr/>
            <p:nvPr/>
          </p:nvSpPr>
          <p:spPr>
            <a:xfrm>
              <a:off x="1770714" y="5026248"/>
              <a:ext cx="5696886" cy="696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773936" y="5029094"/>
              <a:ext cx="944055" cy="694944"/>
              <a:chOff x="1778618" y="3228518"/>
              <a:chExt cx="944055" cy="69607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hteck 1"/>
            <p:cNvSpPr/>
            <p:nvPr/>
          </p:nvSpPr>
          <p:spPr>
            <a:xfrm>
              <a:off x="2847054" y="5222676"/>
              <a:ext cx="44681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How to track Executives</a:t>
              </a:r>
            </a:p>
          </p:txBody>
        </p:sp>
        <p:sp>
          <p:nvSpPr>
            <p:cNvPr id="39" name="Textfeld 110"/>
            <p:cNvSpPr txBox="1"/>
            <p:nvPr/>
          </p:nvSpPr>
          <p:spPr>
            <a:xfrm>
              <a:off x="1963082" y="5040299"/>
              <a:ext cx="4767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647989" y="4502935"/>
            <a:ext cx="5696886" cy="714005"/>
            <a:chOff x="1684928" y="4992690"/>
            <a:chExt cx="5696886" cy="714005"/>
          </a:xfrm>
        </p:grpSpPr>
        <p:sp>
          <p:nvSpPr>
            <p:cNvPr id="32" name="Rechteck 50" descr="PresentationLoad.com"/>
            <p:cNvSpPr/>
            <p:nvPr/>
          </p:nvSpPr>
          <p:spPr>
            <a:xfrm>
              <a:off x="1684928" y="4994937"/>
              <a:ext cx="5696886" cy="696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696879" y="4992690"/>
              <a:ext cx="942288" cy="694728"/>
              <a:chOff x="1701561" y="3192052"/>
              <a:chExt cx="942288" cy="695855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701561" y="319205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Isosceles Triangle 98"/>
              <p:cNvSpPr/>
              <p:nvPr/>
            </p:nvSpPr>
            <p:spPr>
              <a:xfrm>
                <a:off x="2362624" y="3194089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Rechteck 1"/>
            <p:cNvSpPr/>
            <p:nvPr/>
          </p:nvSpPr>
          <p:spPr>
            <a:xfrm>
              <a:off x="2847054" y="5222676"/>
              <a:ext cx="44681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err="1">
                  <a:solidFill>
                    <a:schemeClr val="tx2"/>
                  </a:solidFill>
                </a:rPr>
                <a:t>ExecuComp</a:t>
              </a:r>
              <a:r>
                <a:rPr lang="en-US" sz="1400" dirty="0">
                  <a:solidFill>
                    <a:schemeClr val="tx2"/>
                  </a:solidFill>
                </a:rPr>
                <a:t> documentation and Support</a:t>
              </a:r>
            </a:p>
          </p:txBody>
        </p:sp>
        <p:sp>
          <p:nvSpPr>
            <p:cNvPr id="41" name="Textfeld 110"/>
            <p:cNvSpPr txBox="1"/>
            <p:nvPr/>
          </p:nvSpPr>
          <p:spPr>
            <a:xfrm>
              <a:off x="1857783" y="4998809"/>
              <a:ext cx="4767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47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5715000" cy="507831"/>
          </a:xfrm>
        </p:spPr>
        <p:txBody>
          <a:bodyPr/>
          <a:lstStyle/>
          <a:p>
            <a:r>
              <a:rPr lang="es-ES" dirty="0"/>
              <a:t>Data </a:t>
            </a:r>
            <a:r>
              <a:rPr lang="es-ES" dirty="0" err="1"/>
              <a:t>Overview</a:t>
            </a:r>
            <a:r>
              <a:rPr lang="es-ES" dirty="0"/>
              <a:t> </a:t>
            </a:r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569259" y="1244734"/>
            <a:ext cx="7886700" cy="469886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i="1" dirty="0" err="1"/>
              <a:t>Executive</a:t>
            </a:r>
            <a:r>
              <a:rPr lang="es-ES" sz="2000" i="1" dirty="0"/>
              <a:t> </a:t>
            </a:r>
            <a:r>
              <a:rPr lang="es-ES" sz="2000" i="1" dirty="0" err="1"/>
              <a:t>compensation</a:t>
            </a:r>
            <a:r>
              <a:rPr lang="es-ES" sz="2000" i="1" dirty="0"/>
              <a:t> data </a:t>
            </a:r>
            <a:r>
              <a:rPr lang="es-ES" sz="2000" i="1" dirty="0" err="1"/>
              <a:t>for</a:t>
            </a:r>
            <a:r>
              <a:rPr lang="es-ES" sz="2000" i="1" dirty="0"/>
              <a:t> US </a:t>
            </a:r>
            <a:r>
              <a:rPr lang="es-ES" sz="2000" i="1" dirty="0" err="1"/>
              <a:t>companies</a:t>
            </a:r>
            <a:r>
              <a:rPr lang="es-ES" sz="2000" i="1" dirty="0"/>
              <a:t> </a:t>
            </a:r>
            <a:r>
              <a:rPr lang="es-ES" sz="2000" dirty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salary, bonus, options and stock awards, non-equity incentive plans, pensions and other compensation items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detailed</a:t>
            </a:r>
            <a:r>
              <a:rPr lang="es-ES" sz="2000" dirty="0"/>
              <a:t> </a:t>
            </a:r>
            <a:r>
              <a:rPr lang="es-ES" sz="2000" dirty="0" err="1"/>
              <a:t>compensation</a:t>
            </a:r>
            <a:r>
              <a:rPr lang="es-ES" sz="2000" dirty="0"/>
              <a:t> data </a:t>
            </a:r>
            <a:r>
              <a:rPr lang="es-ES" sz="2000" dirty="0" err="1"/>
              <a:t>under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old</a:t>
            </a:r>
            <a:r>
              <a:rPr lang="es-ES" sz="2000" dirty="0"/>
              <a:t> </a:t>
            </a:r>
            <a:r>
              <a:rPr lang="es-ES" sz="2000" dirty="0" err="1"/>
              <a:t>reporting</a:t>
            </a:r>
            <a:r>
              <a:rPr lang="es-ES" sz="2000" dirty="0"/>
              <a:t> rules (pre 2006)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  <a:r>
              <a:rPr lang="es-ES" sz="2000" dirty="0" err="1"/>
              <a:t>those</a:t>
            </a:r>
            <a:r>
              <a:rPr lang="es-ES" sz="2000" dirty="0"/>
              <a:t> </a:t>
            </a:r>
            <a:r>
              <a:rPr lang="es-ES" sz="2000" dirty="0" err="1"/>
              <a:t>researching</a:t>
            </a:r>
            <a:r>
              <a:rPr lang="es-ES" sz="2000" dirty="0"/>
              <a:t> </a:t>
            </a:r>
            <a:r>
              <a:rPr lang="es-ES" sz="2000" i="1" dirty="0" err="1"/>
              <a:t>historical</a:t>
            </a:r>
            <a:r>
              <a:rPr lang="es-ES" sz="2000" i="1" dirty="0"/>
              <a:t> </a:t>
            </a:r>
            <a:r>
              <a:rPr lang="es-ES" sz="2000" i="1" dirty="0" err="1"/>
              <a:t>compensation</a:t>
            </a:r>
            <a:r>
              <a:rPr lang="es-ES" sz="2000" i="1" dirty="0"/>
              <a:t> </a:t>
            </a:r>
            <a:r>
              <a:rPr lang="es-ES" sz="2000" i="1" dirty="0" err="1"/>
              <a:t>trends</a:t>
            </a:r>
            <a:r>
              <a:rPr lang="es-ES" sz="2000" i="1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" sz="2000" i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Firms</a:t>
            </a:r>
            <a:r>
              <a:rPr lang="es-ES" sz="2000" dirty="0"/>
              <a:t> are </a:t>
            </a:r>
            <a:r>
              <a:rPr lang="es-ES" sz="2000" dirty="0" err="1"/>
              <a:t>identified</a:t>
            </a:r>
            <a:r>
              <a:rPr lang="es-ES" sz="2000" dirty="0"/>
              <a:t> </a:t>
            </a:r>
            <a:r>
              <a:rPr lang="es-ES" sz="2000" dirty="0" err="1"/>
              <a:t>with</a:t>
            </a:r>
            <a:r>
              <a:rPr lang="es-ES" sz="2000" dirty="0"/>
              <a:t> GVKEY -- Link to </a:t>
            </a:r>
            <a:r>
              <a:rPr lang="es-ES" sz="2000" dirty="0" err="1"/>
              <a:t>Compustat</a:t>
            </a:r>
            <a:r>
              <a:rPr lang="es-ES" sz="2000" dirty="0"/>
              <a:t> </a:t>
            </a:r>
            <a:r>
              <a:rPr lang="es-ES" sz="2000" dirty="0" err="1"/>
              <a:t>accounting</a:t>
            </a:r>
            <a:r>
              <a:rPr lang="es-ES" sz="2000" dirty="0"/>
              <a:t>  and </a:t>
            </a:r>
            <a:r>
              <a:rPr lang="es-ES" sz="2000" dirty="0" err="1"/>
              <a:t>pricing</a:t>
            </a:r>
            <a:r>
              <a:rPr lang="es-ES" sz="2000" dirty="0"/>
              <a:t> data.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Connect</a:t>
            </a:r>
            <a:r>
              <a:rPr lang="es-ES" sz="2000" dirty="0"/>
              <a:t> </a:t>
            </a:r>
            <a:r>
              <a:rPr lang="es-ES" sz="2000" dirty="0" err="1"/>
              <a:t>compensation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firm</a:t>
            </a:r>
            <a:r>
              <a:rPr lang="es-ES" sz="2000" dirty="0"/>
              <a:t> </a:t>
            </a:r>
            <a:r>
              <a:rPr lang="es-ES" sz="2000" dirty="0" err="1"/>
              <a:t>characteristics</a:t>
            </a:r>
            <a:r>
              <a:rPr lang="es-ES" sz="2000" dirty="0"/>
              <a:t>: </a:t>
            </a:r>
            <a:r>
              <a:rPr lang="es-ES" sz="2000" dirty="0" err="1"/>
              <a:t>profitability</a:t>
            </a:r>
            <a:r>
              <a:rPr lang="es-ES" sz="2000" dirty="0"/>
              <a:t>, </a:t>
            </a:r>
            <a:r>
              <a:rPr lang="es-ES" sz="2000" dirty="0" err="1"/>
              <a:t>accruals</a:t>
            </a:r>
            <a:r>
              <a:rPr lang="es-ES" sz="2000" dirty="0"/>
              <a:t>, </a:t>
            </a:r>
            <a:r>
              <a:rPr lang="es-ES" sz="2000" dirty="0" err="1"/>
              <a:t>leverage</a:t>
            </a:r>
            <a:r>
              <a:rPr lang="es-ES" sz="2000" dirty="0"/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CUSIP – </a:t>
            </a:r>
            <a:r>
              <a:rPr lang="es-ES" sz="2000" dirty="0" err="1"/>
              <a:t>allows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connect</a:t>
            </a:r>
            <a:r>
              <a:rPr lang="es-ES" sz="2000" dirty="0"/>
              <a:t> </a:t>
            </a:r>
            <a:r>
              <a:rPr lang="es-ES" sz="2000" dirty="0" err="1"/>
              <a:t>to</a:t>
            </a:r>
            <a:r>
              <a:rPr lang="es-ES" sz="2000" dirty="0"/>
              <a:t> </a:t>
            </a:r>
            <a:r>
              <a:rPr lang="es-ES" sz="2000" dirty="0" err="1"/>
              <a:t>other</a:t>
            </a:r>
            <a:r>
              <a:rPr lang="es-ES" sz="2000" dirty="0"/>
              <a:t> </a:t>
            </a:r>
            <a:r>
              <a:rPr lang="es-ES" sz="2000" dirty="0" err="1"/>
              <a:t>database</a:t>
            </a:r>
            <a:r>
              <a:rPr lang="es-ES" sz="2000" dirty="0"/>
              <a:t> </a:t>
            </a:r>
            <a:r>
              <a:rPr lang="es-ES" sz="2000" dirty="0" err="1"/>
              <a:t>such</a:t>
            </a:r>
            <a:r>
              <a:rPr lang="es-ES" sz="2000" dirty="0"/>
              <a:t> as 13F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  <a:r>
              <a:rPr lang="es-ES" sz="2000" dirty="0" err="1"/>
              <a:t>ownership</a:t>
            </a:r>
            <a:endParaRPr lang="es-ES" sz="2000" dirty="0"/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7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9"/>
            <a:ext cx="7886700" cy="507831"/>
          </a:xfrm>
        </p:spPr>
        <p:txBody>
          <a:bodyPr/>
          <a:lstStyle/>
          <a:p>
            <a:r>
              <a:rPr lang="es-ES" dirty="0" err="1"/>
              <a:t>ExecuComp</a:t>
            </a:r>
            <a:r>
              <a:rPr lang="es-ES" dirty="0"/>
              <a:t> </a:t>
            </a:r>
            <a:r>
              <a:rPr lang="es-ES" dirty="0" err="1"/>
              <a:t>Datasets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4</a:t>
            </a:fld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B97835F-9660-C14F-9528-0C4A10FF7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586" y="1905000"/>
            <a:ext cx="8669351" cy="30715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51054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>
                <a:solidFill>
                  <a:srgbClr val="C00000"/>
                </a:solidFill>
              </a:rPr>
              <a:t>Aggregate</a:t>
            </a:r>
            <a:r>
              <a:rPr lang="es-ES" sz="1800" dirty="0">
                <a:solidFill>
                  <a:srgbClr val="C00000"/>
                </a:solidFill>
              </a:rPr>
              <a:t> </a:t>
            </a:r>
            <a:r>
              <a:rPr lang="es-ES" sz="1800" dirty="0" err="1">
                <a:solidFill>
                  <a:srgbClr val="C00000"/>
                </a:solidFill>
              </a:rPr>
              <a:t>information</a:t>
            </a:r>
            <a:r>
              <a:rPr lang="es-ES" sz="1800" dirty="0">
                <a:solidFill>
                  <a:srgbClr val="C00000"/>
                </a:solidFill>
              </a:rPr>
              <a:t> </a:t>
            </a:r>
            <a:r>
              <a:rPr lang="es-ES" sz="1800" dirty="0" err="1">
                <a:solidFill>
                  <a:srgbClr val="C00000"/>
                </a:solidFill>
              </a:rPr>
              <a:t>on</a:t>
            </a:r>
            <a:r>
              <a:rPr lang="es-ES" sz="1800" dirty="0">
                <a:solidFill>
                  <a:srgbClr val="C00000"/>
                </a:solidFill>
              </a:rPr>
              <a:t> total </a:t>
            </a:r>
            <a:r>
              <a:rPr lang="es-ES" sz="1800" dirty="0" err="1">
                <a:solidFill>
                  <a:srgbClr val="C00000"/>
                </a:solidFill>
              </a:rPr>
              <a:t>value</a:t>
            </a:r>
            <a:r>
              <a:rPr lang="es-ES" sz="1800" dirty="0">
                <a:solidFill>
                  <a:srgbClr val="C00000"/>
                </a:solidFill>
              </a:rPr>
              <a:t> </a:t>
            </a:r>
            <a:r>
              <a:rPr lang="es-ES" sz="1800" dirty="0" err="1">
                <a:solidFill>
                  <a:srgbClr val="C00000"/>
                </a:solidFill>
              </a:rPr>
              <a:t>of</a:t>
            </a:r>
            <a:r>
              <a:rPr lang="es-ES" sz="1800" dirty="0">
                <a:solidFill>
                  <a:srgbClr val="C00000"/>
                </a:solidFill>
              </a:rPr>
              <a:t> </a:t>
            </a:r>
            <a:r>
              <a:rPr lang="es-ES" sz="1800" dirty="0" err="1">
                <a:solidFill>
                  <a:srgbClr val="C00000"/>
                </a:solidFill>
              </a:rPr>
              <a:t>options</a:t>
            </a:r>
            <a:r>
              <a:rPr lang="es-ES" sz="1800" dirty="0">
                <a:solidFill>
                  <a:srgbClr val="C00000"/>
                </a:solidFill>
              </a:rPr>
              <a:t> </a:t>
            </a:r>
            <a:r>
              <a:rPr lang="es-ES" sz="1800" dirty="0" err="1">
                <a:solidFill>
                  <a:srgbClr val="C00000"/>
                </a:solidFill>
              </a:rPr>
              <a:t>granted</a:t>
            </a:r>
            <a:endParaRPr lang="es-ES" sz="1800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288540" y="3733800"/>
            <a:ext cx="723900" cy="13716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3BC2AB50-C6FD-4B03-BACE-0A43E477535D}"/>
              </a:ext>
            </a:extLst>
          </p:cNvPr>
          <p:cNvSpPr txBox="1"/>
          <p:nvPr/>
        </p:nvSpPr>
        <p:spPr>
          <a:xfrm>
            <a:off x="5105400" y="5257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>
                <a:solidFill>
                  <a:srgbClr val="C00000"/>
                </a:solidFill>
              </a:rPr>
              <a:t>Info</a:t>
            </a:r>
            <a:r>
              <a:rPr lang="es-ES" sz="1800" dirty="0">
                <a:solidFill>
                  <a:srgbClr val="C00000"/>
                </a:solidFill>
              </a:rPr>
              <a:t> at grant </a:t>
            </a:r>
            <a:r>
              <a:rPr lang="es-ES" sz="1800" dirty="0" err="1">
                <a:solidFill>
                  <a:srgbClr val="C00000"/>
                </a:solidFill>
              </a:rPr>
              <a:t>level</a:t>
            </a:r>
            <a:r>
              <a:rPr lang="es-ES" sz="1800" dirty="0">
                <a:solidFill>
                  <a:srgbClr val="C00000"/>
                </a:solidFill>
              </a:rPr>
              <a:t>: grant </a:t>
            </a:r>
            <a:r>
              <a:rPr lang="es-ES" sz="1800" dirty="0" err="1">
                <a:solidFill>
                  <a:srgbClr val="C00000"/>
                </a:solidFill>
              </a:rPr>
              <a:t>number</a:t>
            </a:r>
            <a:r>
              <a:rPr lang="es-ES" sz="1800" dirty="0">
                <a:solidFill>
                  <a:srgbClr val="C00000"/>
                </a:solidFill>
              </a:rPr>
              <a:t>, date, </a:t>
            </a:r>
            <a:r>
              <a:rPr lang="es-ES" sz="1800" dirty="0" err="1">
                <a:solidFill>
                  <a:srgbClr val="C00000"/>
                </a:solidFill>
              </a:rPr>
              <a:t>exercise</a:t>
            </a:r>
            <a:r>
              <a:rPr lang="es-ES" sz="1800" dirty="0">
                <a:solidFill>
                  <a:srgbClr val="C00000"/>
                </a:solidFill>
              </a:rPr>
              <a:t> </a:t>
            </a:r>
            <a:r>
              <a:rPr lang="es-ES" sz="1800" dirty="0" err="1">
                <a:solidFill>
                  <a:srgbClr val="C00000"/>
                </a:solidFill>
              </a:rPr>
              <a:t>price</a:t>
            </a:r>
            <a:r>
              <a:rPr lang="es-ES" sz="1800" dirty="0">
                <a:solidFill>
                  <a:srgbClr val="C00000"/>
                </a:solidFill>
              </a:rPr>
              <a:t>…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E55127A-61B9-4B2E-9EAB-02F858619C4F}"/>
              </a:ext>
            </a:extLst>
          </p:cNvPr>
          <p:cNvCxnSpPr>
            <a:cxnSpLocks/>
          </p:cNvCxnSpPr>
          <p:nvPr/>
        </p:nvCxnSpPr>
        <p:spPr>
          <a:xfrm flipV="1">
            <a:off x="5867400" y="4114800"/>
            <a:ext cx="762000" cy="114300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58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986245" y="1633539"/>
            <a:ext cx="4728755" cy="2938461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01113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3746"/>
            <a:ext cx="9144000" cy="6415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" y="221450"/>
            <a:ext cx="8317230" cy="507831"/>
          </a:xfrm>
        </p:spPr>
        <p:txBody>
          <a:bodyPr/>
          <a:lstStyle/>
          <a:p>
            <a:r>
              <a:rPr lang="en-US" dirty="0"/>
              <a:t>What Companies are in ExecuComp?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7202"/>
            <a:ext cx="7886700" cy="3984625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385" y="909565"/>
            <a:ext cx="85191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In 1992-1993, the data was primarily comprised of the S&amp;P 500.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1994 onward, began including the full S&amp;P 1500. 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</a:t>
            </a:r>
            <a:r>
              <a:rPr lang="es-ES" sz="2000" dirty="0" err="1">
                <a:solidFill>
                  <a:schemeClr val="tx2"/>
                </a:solidFill>
              </a:rPr>
              <a:t>lus</a:t>
            </a:r>
            <a:r>
              <a:rPr lang="es-ES" sz="2000" dirty="0">
                <a:solidFill>
                  <a:schemeClr val="tx2"/>
                </a:solidFill>
              </a:rPr>
              <a:t> </a:t>
            </a:r>
            <a:r>
              <a:rPr lang="es-ES" sz="2000" dirty="0" err="1">
                <a:solidFill>
                  <a:schemeClr val="tx2"/>
                </a:solidFill>
              </a:rPr>
              <a:t>companies</a:t>
            </a:r>
            <a:r>
              <a:rPr lang="es-ES" sz="2000" dirty="0">
                <a:solidFill>
                  <a:schemeClr val="tx2"/>
                </a:solidFill>
              </a:rPr>
              <a:t> </a:t>
            </a:r>
            <a:r>
              <a:rPr lang="es-ES" sz="2000" dirty="0" err="1">
                <a:solidFill>
                  <a:schemeClr val="tx2"/>
                </a:solidFill>
              </a:rPr>
              <a:t>that</a:t>
            </a:r>
            <a:r>
              <a:rPr lang="es-ES" sz="2000" dirty="0">
                <a:solidFill>
                  <a:schemeClr val="tx2"/>
                </a:solidFill>
              </a:rPr>
              <a:t> </a:t>
            </a:r>
            <a:r>
              <a:rPr lang="es-ES" sz="2000" dirty="0" err="1">
                <a:solidFill>
                  <a:schemeClr val="tx2"/>
                </a:solidFill>
              </a:rPr>
              <a:t>were</a:t>
            </a:r>
            <a:r>
              <a:rPr lang="es-ES" sz="2000" dirty="0">
                <a:solidFill>
                  <a:schemeClr val="tx2"/>
                </a:solidFill>
              </a:rPr>
              <a:t> once </a:t>
            </a:r>
            <a:r>
              <a:rPr lang="es-ES" sz="2000" dirty="0" err="1">
                <a:solidFill>
                  <a:schemeClr val="tx2"/>
                </a:solidFill>
              </a:rPr>
              <a:t>part</a:t>
            </a:r>
            <a:r>
              <a:rPr lang="es-ES" sz="2000" dirty="0">
                <a:solidFill>
                  <a:schemeClr val="tx2"/>
                </a:solidFill>
              </a:rPr>
              <a:t> of </a:t>
            </a:r>
            <a:r>
              <a:rPr lang="es-ES" sz="2000" dirty="0" err="1">
                <a:solidFill>
                  <a:schemeClr val="tx2"/>
                </a:solidFill>
              </a:rPr>
              <a:t>the</a:t>
            </a:r>
            <a:r>
              <a:rPr lang="es-ES" sz="2000" dirty="0">
                <a:solidFill>
                  <a:schemeClr val="tx2"/>
                </a:solidFill>
              </a:rPr>
              <a:t> 1500 </a:t>
            </a:r>
            <a:r>
              <a:rPr lang="es-ES" sz="2000" dirty="0" err="1">
                <a:solidFill>
                  <a:schemeClr val="tx2"/>
                </a:solidFill>
              </a:rPr>
              <a:t>index</a:t>
            </a:r>
            <a:r>
              <a:rPr lang="es-ES" sz="2000" dirty="0">
                <a:solidFill>
                  <a:schemeClr val="tx2"/>
                </a:solidFill>
              </a:rPr>
              <a:t> are </a:t>
            </a:r>
            <a:r>
              <a:rPr lang="es-ES" sz="2000" dirty="0" err="1">
                <a:solidFill>
                  <a:schemeClr val="tx2"/>
                </a:solidFill>
              </a:rPr>
              <a:t>still</a:t>
            </a:r>
            <a:r>
              <a:rPr lang="es-ES" sz="2000" dirty="0">
                <a:solidFill>
                  <a:schemeClr val="tx2"/>
                </a:solidFill>
              </a:rPr>
              <a:t> trading, and </a:t>
            </a:r>
            <a:r>
              <a:rPr lang="es-ES" sz="2000" dirty="0" err="1">
                <a:solidFill>
                  <a:schemeClr val="tx2"/>
                </a:solidFill>
              </a:rPr>
              <a:t>some</a:t>
            </a:r>
            <a:r>
              <a:rPr lang="es-ES" sz="2000" dirty="0">
                <a:solidFill>
                  <a:schemeClr val="tx2"/>
                </a:solidFill>
              </a:rPr>
              <a:t> of </a:t>
            </a:r>
            <a:r>
              <a:rPr lang="es-ES" sz="2000" dirty="0" err="1">
                <a:solidFill>
                  <a:schemeClr val="tx2"/>
                </a:solidFill>
              </a:rPr>
              <a:t>the</a:t>
            </a:r>
            <a:r>
              <a:rPr lang="es-ES" sz="2000" dirty="0">
                <a:solidFill>
                  <a:schemeClr val="tx2"/>
                </a:solidFill>
              </a:rPr>
              <a:t> </a:t>
            </a:r>
            <a:r>
              <a:rPr lang="es-ES" sz="2000" dirty="0" err="1">
                <a:solidFill>
                  <a:schemeClr val="tx2"/>
                </a:solidFill>
              </a:rPr>
              <a:t>largest</a:t>
            </a:r>
            <a:r>
              <a:rPr lang="es-ES" sz="2000" dirty="0">
                <a:solidFill>
                  <a:schemeClr val="tx2"/>
                </a:solidFill>
              </a:rPr>
              <a:t>.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2,500 firms per year.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A74C701-73CD-4984-AA6F-5180F456B2E4}"/>
              </a:ext>
            </a:extLst>
          </p:cNvPr>
          <p:cNvCxnSpPr>
            <a:cxnSpLocks/>
          </p:cNvCxnSpPr>
          <p:nvPr/>
        </p:nvCxnSpPr>
        <p:spPr>
          <a:xfrm>
            <a:off x="1248251" y="5193791"/>
            <a:ext cx="7267099" cy="343"/>
          </a:xfrm>
          <a:prstGeom prst="straightConnector1">
            <a:avLst/>
          </a:prstGeom>
          <a:ln w="50800">
            <a:solidFill>
              <a:srgbClr val="00206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68AFB6F-331F-475F-89E8-3ECAD8B906A9}"/>
              </a:ext>
            </a:extLst>
          </p:cNvPr>
          <p:cNvSpPr txBox="1"/>
          <p:nvPr/>
        </p:nvSpPr>
        <p:spPr>
          <a:xfrm>
            <a:off x="749141" y="5209887"/>
            <a:ext cx="99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1992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70B727-2140-49E0-B56B-FF87C9F4D201}"/>
              </a:ext>
            </a:extLst>
          </p:cNvPr>
          <p:cNvSpPr txBox="1"/>
          <p:nvPr/>
        </p:nvSpPr>
        <p:spPr>
          <a:xfrm>
            <a:off x="2725103" y="523161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1993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8E9E19-8588-43A1-89CE-EA464196BD16}"/>
              </a:ext>
            </a:extLst>
          </p:cNvPr>
          <p:cNvSpPr txBox="1"/>
          <p:nvPr/>
        </p:nvSpPr>
        <p:spPr>
          <a:xfrm>
            <a:off x="4427220" y="523161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1994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00AEE7D-B9D3-4105-BA61-AB18E0598311}"/>
              </a:ext>
            </a:extLst>
          </p:cNvPr>
          <p:cNvSpPr/>
          <p:nvPr/>
        </p:nvSpPr>
        <p:spPr>
          <a:xfrm>
            <a:off x="1202526" y="3918464"/>
            <a:ext cx="3636169" cy="1130902"/>
          </a:xfrm>
          <a:prstGeom prst="rightArrow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EAE7EB-C255-412C-88CB-8D67E893006D}"/>
              </a:ext>
            </a:extLst>
          </p:cNvPr>
          <p:cNvSpPr txBox="1"/>
          <p:nvPr/>
        </p:nvSpPr>
        <p:spPr>
          <a:xfrm>
            <a:off x="2275524" y="4207530"/>
            <a:ext cx="1799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S&amp;P 500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86524B-E823-4113-A51B-BD21297BEE4D}"/>
              </a:ext>
            </a:extLst>
          </p:cNvPr>
          <p:cNvCxnSpPr/>
          <p:nvPr/>
        </p:nvCxnSpPr>
        <p:spPr>
          <a:xfrm>
            <a:off x="1248251" y="4922520"/>
            <a:ext cx="0" cy="271614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68AC9A1-415F-4976-968F-316C58D59C1C}"/>
              </a:ext>
            </a:extLst>
          </p:cNvPr>
          <p:cNvCxnSpPr/>
          <p:nvPr/>
        </p:nvCxnSpPr>
        <p:spPr>
          <a:xfrm>
            <a:off x="3175160" y="4938273"/>
            <a:ext cx="0" cy="271614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158BB3-C34E-4FF2-B044-62FFABCBB48C}"/>
              </a:ext>
            </a:extLst>
          </p:cNvPr>
          <p:cNvCxnSpPr/>
          <p:nvPr/>
        </p:nvCxnSpPr>
        <p:spPr>
          <a:xfrm>
            <a:off x="4884420" y="4914301"/>
            <a:ext cx="0" cy="271614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43CF2E57-AE0E-428F-9F8C-65C587E63494}"/>
              </a:ext>
            </a:extLst>
          </p:cNvPr>
          <p:cNvSpPr/>
          <p:nvPr/>
        </p:nvSpPr>
        <p:spPr>
          <a:xfrm>
            <a:off x="4830142" y="2631306"/>
            <a:ext cx="3895705" cy="251998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2C5140-F32C-4BED-9FE0-1F48A5685B28}"/>
              </a:ext>
            </a:extLst>
          </p:cNvPr>
          <p:cNvSpPr txBox="1"/>
          <p:nvPr/>
        </p:nvSpPr>
        <p:spPr>
          <a:xfrm>
            <a:off x="5736452" y="3684310"/>
            <a:ext cx="1965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S&amp;P 1500</a:t>
            </a:r>
          </a:p>
        </p:txBody>
      </p:sp>
    </p:spTree>
    <p:extLst>
      <p:ext uri="{BB962C8B-B14F-4D97-AF65-F5344CB8AC3E}">
        <p14:creationId xmlns:p14="http://schemas.microsoft.com/office/powerpoint/2010/main" val="29524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5140014" cy="507831"/>
          </a:xfrm>
        </p:spPr>
        <p:txBody>
          <a:bodyPr/>
          <a:lstStyle/>
          <a:p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many</a:t>
            </a:r>
            <a:r>
              <a:rPr lang="es-ES" dirty="0"/>
              <a:t> </a:t>
            </a:r>
            <a:r>
              <a:rPr lang="es-ES" dirty="0" err="1"/>
              <a:t>Executives</a:t>
            </a:r>
            <a:r>
              <a:rPr lang="es-ES" dirty="0"/>
              <a:t>? </a:t>
            </a:r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381000" y="1371600"/>
            <a:ext cx="8467725" cy="46482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Top </a:t>
            </a:r>
            <a:r>
              <a:rPr lang="es-ES" sz="2000" dirty="0" err="1"/>
              <a:t>five</a:t>
            </a:r>
            <a:r>
              <a:rPr lang="es-ES" sz="2000" dirty="0"/>
              <a:t> </a:t>
            </a:r>
            <a:r>
              <a:rPr lang="es-ES" sz="2000" dirty="0" err="1"/>
              <a:t>executive</a:t>
            </a:r>
            <a:r>
              <a:rPr lang="es-ES" sz="2000" dirty="0"/>
              <a:t> </a:t>
            </a:r>
            <a:r>
              <a:rPr lang="es-ES" sz="2000" dirty="0" err="1"/>
              <a:t>officers</a:t>
            </a:r>
            <a:r>
              <a:rPr lang="es-ES" sz="2000" dirty="0"/>
              <a:t> </a:t>
            </a:r>
            <a:r>
              <a:rPr lang="es-ES" sz="2000" dirty="0" err="1"/>
              <a:t>within</a:t>
            </a:r>
            <a:r>
              <a:rPr lang="es-ES" sz="2000" dirty="0"/>
              <a:t> a Company (</a:t>
            </a:r>
            <a:r>
              <a:rPr lang="es-ES" sz="2000" dirty="0" err="1"/>
              <a:t>some</a:t>
            </a:r>
            <a:r>
              <a:rPr lang="es-ES" sz="2000" dirty="0"/>
              <a:t> up to 9)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Collected directly from each company’s annual proxy (DEF14A SEC form www.sec.gov). </a:t>
            </a:r>
            <a:r>
              <a:rPr lang="es-ES" sz="2000" dirty="0"/>
              <a:t>More </a:t>
            </a:r>
            <a:r>
              <a:rPr lang="es-ES" sz="2000" dirty="0" err="1"/>
              <a:t>than</a:t>
            </a:r>
            <a:r>
              <a:rPr lang="es-ES" sz="2000" dirty="0"/>
              <a:t> 29,600 </a:t>
            </a:r>
            <a:r>
              <a:rPr lang="es-ES" sz="2000" dirty="0" err="1"/>
              <a:t>executives</a:t>
            </a: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Executive</a:t>
            </a:r>
            <a:r>
              <a:rPr lang="es-ES" sz="2000" dirty="0"/>
              <a:t> </a:t>
            </a:r>
            <a:r>
              <a:rPr lang="es-ES" sz="2000" dirty="0" err="1"/>
              <a:t>Indentifier</a:t>
            </a:r>
            <a:r>
              <a:rPr lang="es-ES" sz="2000" dirty="0"/>
              <a:t>: EXECID – </a:t>
            </a:r>
            <a:r>
              <a:rPr lang="es-ES" sz="2000" dirty="0" err="1"/>
              <a:t>permanent</a:t>
            </a:r>
            <a:r>
              <a:rPr lang="es-ES" sz="2000" dirty="0"/>
              <a:t> id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  <a:r>
              <a:rPr lang="es-ES" sz="2000" dirty="0" err="1"/>
              <a:t>each</a:t>
            </a:r>
            <a:r>
              <a:rPr lang="es-ES" sz="2000" dirty="0"/>
              <a:t> </a:t>
            </a:r>
            <a:r>
              <a:rPr lang="es-ES" sz="2000" dirty="0" err="1"/>
              <a:t>executive</a:t>
            </a:r>
            <a:r>
              <a:rPr lang="es-ES" sz="2000" dirty="0"/>
              <a:t>, </a:t>
            </a:r>
            <a:r>
              <a:rPr lang="es-ES" sz="2000" dirty="0" err="1"/>
              <a:t>it</a:t>
            </a:r>
            <a:r>
              <a:rPr lang="es-ES" sz="2000" dirty="0"/>
              <a:t> </a:t>
            </a:r>
            <a:r>
              <a:rPr lang="es-ES" sz="2000" dirty="0" err="1"/>
              <a:t>stays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same</a:t>
            </a:r>
            <a:r>
              <a:rPr lang="es-ES" sz="2000" dirty="0"/>
              <a:t> </a:t>
            </a:r>
            <a:r>
              <a:rPr lang="es-ES" sz="2000" dirty="0" err="1"/>
              <a:t>throughout</a:t>
            </a:r>
            <a:r>
              <a:rPr lang="es-ES" sz="2000" dirty="0"/>
              <a:t> </a:t>
            </a:r>
            <a:r>
              <a:rPr lang="es-ES" sz="2000" dirty="0" err="1"/>
              <a:t>her</a:t>
            </a:r>
            <a:r>
              <a:rPr lang="es-ES" sz="2000" dirty="0"/>
              <a:t> </a:t>
            </a:r>
            <a:r>
              <a:rPr lang="es-ES" sz="2000" dirty="0" err="1"/>
              <a:t>career</a:t>
            </a:r>
            <a:r>
              <a:rPr lang="es-ES" sz="20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CO_PER_ROL </a:t>
            </a:r>
            <a:r>
              <a:rPr lang="es-ES" sz="2000" dirty="0" err="1"/>
              <a:t>is</a:t>
            </a:r>
            <a:r>
              <a:rPr lang="es-ES" sz="2000" dirty="0"/>
              <a:t> </a:t>
            </a:r>
            <a:r>
              <a:rPr lang="es-ES" sz="2000" dirty="0" err="1"/>
              <a:t>different</a:t>
            </a:r>
            <a:r>
              <a:rPr lang="es-ES" sz="2000" dirty="0"/>
              <a:t> id: </a:t>
            </a:r>
            <a:r>
              <a:rPr lang="es-ES" sz="2000" dirty="0" err="1"/>
              <a:t>for</a:t>
            </a:r>
            <a:r>
              <a:rPr lang="es-ES" sz="2000" dirty="0"/>
              <a:t>  </a:t>
            </a:r>
            <a:r>
              <a:rPr lang="es-ES" sz="2000" dirty="0" err="1"/>
              <a:t>executive</a:t>
            </a:r>
            <a:r>
              <a:rPr lang="es-ES" sz="2000" dirty="0"/>
              <a:t>/</a:t>
            </a:r>
            <a:r>
              <a:rPr lang="es-ES" sz="2000" dirty="0" err="1"/>
              <a:t>company</a:t>
            </a:r>
            <a:r>
              <a:rPr lang="es-ES" sz="2000" dirty="0"/>
              <a:t> </a:t>
            </a:r>
            <a:r>
              <a:rPr lang="es-ES" sz="2000" dirty="0" err="1"/>
              <a:t>combination</a:t>
            </a:r>
            <a:r>
              <a:rPr lang="es-E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endParaRPr lang="en-US" sz="1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/>
          </a:p>
          <a:p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7</a:t>
            </a:fld>
            <a:endParaRPr lang="en-US"/>
          </a:p>
        </p:txBody>
      </p:sp>
      <p:pic>
        <p:nvPicPr>
          <p:cNvPr id="6" name="Imagen 1">
            <a:extLst>
              <a:ext uri="{FF2B5EF4-FFF2-40B4-BE49-F238E27FC236}">
                <a16:creationId xmlns:a16="http://schemas.microsoft.com/office/drawing/2014/main" id="{4AA74C68-1030-4B48-A200-11666684F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973532"/>
            <a:ext cx="5738864" cy="217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7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6858000" cy="507831"/>
          </a:xfrm>
        </p:spPr>
        <p:txBody>
          <a:bodyPr/>
          <a:lstStyle/>
          <a:p>
            <a:r>
              <a:rPr lang="es-ES" b="1" dirty="0" err="1"/>
              <a:t>Compenstation</a:t>
            </a:r>
            <a:r>
              <a:rPr lang="es-ES" b="1" dirty="0"/>
              <a:t> </a:t>
            </a:r>
            <a:r>
              <a:rPr lang="es-ES" dirty="0"/>
              <a:t>pre- and post-2006</a:t>
            </a:r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533400" y="1352648"/>
            <a:ext cx="7886700" cy="489575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 2006 accounting standard changed to FAS 123R, causing some variables to be discontinued and others to appear.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Main compensation item </a:t>
            </a:r>
            <a:r>
              <a:rPr lang="en-US" sz="2000" b="1" dirty="0"/>
              <a:t>TDC1 TOTAL compensation </a:t>
            </a:r>
            <a:r>
              <a:rPr lang="en-US" sz="2000" dirty="0"/>
              <a:t>has continuity. </a:t>
            </a:r>
            <a:endParaRPr lang="es-ES" sz="2000" dirty="0"/>
          </a:p>
          <a:p>
            <a:endParaRPr lang="es-ES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Under</a:t>
            </a:r>
            <a:r>
              <a:rPr lang="es-ES" sz="2000" dirty="0"/>
              <a:t> </a:t>
            </a:r>
            <a:r>
              <a:rPr lang="es-ES" sz="2000" dirty="0" err="1"/>
              <a:t>this</a:t>
            </a:r>
            <a:r>
              <a:rPr lang="es-ES" sz="2000" dirty="0"/>
              <a:t> new </a:t>
            </a:r>
            <a:r>
              <a:rPr lang="es-ES" sz="2000" dirty="0" err="1"/>
              <a:t>reporting</a:t>
            </a:r>
            <a:r>
              <a:rPr lang="es-ES" sz="2000" dirty="0"/>
              <a:t> </a:t>
            </a:r>
            <a:r>
              <a:rPr lang="es-ES" sz="2000" dirty="0" err="1"/>
              <a:t>regime</a:t>
            </a:r>
            <a:r>
              <a:rPr lang="es-ES" sz="20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Cost</a:t>
            </a:r>
            <a:r>
              <a:rPr lang="es-ES" sz="2000" dirty="0"/>
              <a:t> of </a:t>
            </a:r>
            <a:r>
              <a:rPr lang="es-ES" sz="2000" dirty="0" err="1"/>
              <a:t>all</a:t>
            </a:r>
            <a:r>
              <a:rPr lang="es-ES" sz="2000" dirty="0"/>
              <a:t> </a:t>
            </a:r>
            <a:r>
              <a:rPr lang="es-ES" sz="2000" dirty="0" err="1"/>
              <a:t>employee</a:t>
            </a:r>
            <a:r>
              <a:rPr lang="es-ES" sz="2000" dirty="0"/>
              <a:t> stock </a:t>
            </a:r>
            <a:r>
              <a:rPr lang="es-ES" sz="2000" dirty="0" err="1"/>
              <a:t>options</a:t>
            </a:r>
            <a:r>
              <a:rPr lang="es-ES" sz="2000" dirty="0"/>
              <a:t> and </a:t>
            </a:r>
            <a:r>
              <a:rPr lang="es-ES" sz="2000" dirty="0" err="1"/>
              <a:t>other</a:t>
            </a:r>
            <a:r>
              <a:rPr lang="es-ES" sz="2000" dirty="0"/>
              <a:t> </a:t>
            </a:r>
            <a:r>
              <a:rPr lang="es-ES" sz="2000" dirty="0" err="1"/>
              <a:t>equity-based</a:t>
            </a:r>
            <a:r>
              <a:rPr lang="es-ES" sz="2000" dirty="0"/>
              <a:t> </a:t>
            </a:r>
            <a:r>
              <a:rPr lang="es-ES" sz="2000" dirty="0" err="1"/>
              <a:t>comp.</a:t>
            </a:r>
            <a:r>
              <a:rPr lang="es-ES" sz="2000" dirty="0"/>
              <a:t> </a:t>
            </a:r>
            <a:r>
              <a:rPr lang="es-ES" sz="2000" dirty="0" err="1"/>
              <a:t>based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estimated</a:t>
            </a:r>
            <a:r>
              <a:rPr lang="es-ES" sz="2000" dirty="0"/>
              <a:t> </a:t>
            </a:r>
            <a:r>
              <a:rPr lang="es-ES" sz="2000" b="1" dirty="0" err="1"/>
              <a:t>fair</a:t>
            </a:r>
            <a:r>
              <a:rPr lang="es-ES" sz="2000" b="1" dirty="0"/>
              <a:t> </a:t>
            </a:r>
            <a:r>
              <a:rPr lang="es-ES" sz="2000" b="1" dirty="0" err="1"/>
              <a:t>value</a:t>
            </a:r>
            <a:r>
              <a:rPr lang="es-ES" sz="2000" dirty="0"/>
              <a:t> of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awards</a:t>
            </a:r>
            <a:r>
              <a:rPr lang="es-ES" sz="20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/>
              <a:t>Prior to </a:t>
            </a:r>
            <a:r>
              <a:rPr lang="es-ES" sz="2000" dirty="0" err="1"/>
              <a:t>this</a:t>
            </a:r>
            <a:r>
              <a:rPr lang="es-ES" sz="2000" dirty="0"/>
              <a:t> time,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burden</a:t>
            </a:r>
            <a:r>
              <a:rPr lang="es-ES" sz="2000" dirty="0"/>
              <a:t> </a:t>
            </a:r>
            <a:r>
              <a:rPr lang="es-ES" sz="2000" dirty="0" err="1"/>
              <a:t>was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researcher</a:t>
            </a:r>
            <a:r>
              <a:rPr lang="es-ES" sz="2000" dirty="0"/>
              <a:t> to determine a </a:t>
            </a:r>
            <a:r>
              <a:rPr lang="es-ES" sz="2000" dirty="0" err="1"/>
              <a:t>fair</a:t>
            </a:r>
            <a:r>
              <a:rPr lang="es-ES" sz="2000" dirty="0"/>
              <a:t> </a:t>
            </a:r>
            <a:r>
              <a:rPr lang="es-ES" sz="2000" dirty="0" err="1"/>
              <a:t>value</a:t>
            </a:r>
            <a:r>
              <a:rPr lang="es-E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document</a:t>
            </a:r>
            <a:r>
              <a:rPr lang="es-ES" sz="2000" dirty="0"/>
              <a:t> </a:t>
            </a:r>
            <a:r>
              <a:rPr lang="es-ES" sz="2000" dirty="0" err="1"/>
              <a:t>Execucomp</a:t>
            </a:r>
            <a:r>
              <a:rPr lang="es-ES" sz="2000" dirty="0"/>
              <a:t> Data </a:t>
            </a:r>
            <a:r>
              <a:rPr lang="es-ES" sz="2000" dirty="0" err="1"/>
              <a:t>Definitions</a:t>
            </a:r>
            <a:r>
              <a:rPr lang="es-ES" sz="2000" dirty="0"/>
              <a:t> </a:t>
            </a:r>
            <a:r>
              <a:rPr lang="es-ES" sz="2000" dirty="0" err="1"/>
              <a:t>explains</a:t>
            </a:r>
            <a:r>
              <a:rPr lang="es-ES" sz="2000" dirty="0"/>
              <a:t> </a:t>
            </a:r>
            <a:r>
              <a:rPr lang="es-ES" sz="2000" dirty="0" err="1"/>
              <a:t>these</a:t>
            </a:r>
            <a:r>
              <a:rPr lang="es-ES" sz="2000" dirty="0"/>
              <a:t> and </a:t>
            </a:r>
            <a:r>
              <a:rPr lang="es-ES" sz="2000" dirty="0" err="1"/>
              <a:t>other</a:t>
            </a:r>
            <a:r>
              <a:rPr lang="es-ES" sz="2000" dirty="0"/>
              <a:t> variables in </a:t>
            </a:r>
            <a:r>
              <a:rPr lang="es-ES" sz="2000" dirty="0" err="1"/>
              <a:t>detail</a:t>
            </a:r>
            <a:r>
              <a:rPr lang="es-E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700" dirty="0"/>
          </a:p>
          <a:p>
            <a:endParaRPr lang="en-US" sz="1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/>
          </a:p>
          <a:p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1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7620000" cy="507831"/>
          </a:xfrm>
        </p:spPr>
        <p:txBody>
          <a:bodyPr/>
          <a:lstStyle/>
          <a:p>
            <a:r>
              <a:rPr lang="es-ES" b="1" dirty="0" err="1"/>
              <a:t>Compenstation</a:t>
            </a:r>
            <a:r>
              <a:rPr lang="es-ES" b="1" dirty="0"/>
              <a:t> </a:t>
            </a:r>
            <a:r>
              <a:rPr lang="es-ES" dirty="0"/>
              <a:t>pre- and post-2006</a:t>
            </a:r>
          </a:p>
        </p:txBody>
      </p:sp>
      <p:sp>
        <p:nvSpPr>
          <p:cNvPr id="9" name="Content Placeholder 26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700" dirty="0" err="1"/>
              <a:t>Since</a:t>
            </a:r>
            <a:r>
              <a:rPr lang="es-ES" sz="1700" dirty="0"/>
              <a:t> 2006, </a:t>
            </a:r>
            <a:r>
              <a:rPr lang="es-ES" sz="1700" dirty="0" err="1"/>
              <a:t>Execucomp</a:t>
            </a:r>
            <a:r>
              <a:rPr lang="es-ES" sz="1700" dirty="0"/>
              <a:t> data </a:t>
            </a:r>
            <a:r>
              <a:rPr lang="es-ES" sz="1700" dirty="0" err="1"/>
              <a:t>is</a:t>
            </a:r>
            <a:r>
              <a:rPr lang="es-ES" sz="1700" dirty="0"/>
              <a:t> </a:t>
            </a:r>
            <a:r>
              <a:rPr lang="es-ES" sz="1700" dirty="0" err="1"/>
              <a:t>delivered</a:t>
            </a:r>
            <a:r>
              <a:rPr lang="es-ES" sz="1700" dirty="0"/>
              <a:t> in </a:t>
            </a:r>
            <a:r>
              <a:rPr lang="es-ES" sz="1700" b="1" dirty="0"/>
              <a:t>6 </a:t>
            </a:r>
            <a:r>
              <a:rPr lang="es-ES" sz="1700" b="1" dirty="0" err="1"/>
              <a:t>main</a:t>
            </a:r>
            <a:r>
              <a:rPr lang="es-ES" sz="1700" b="1" dirty="0"/>
              <a:t> </a:t>
            </a:r>
            <a:r>
              <a:rPr lang="es-ES" sz="1700" b="1" dirty="0" err="1"/>
              <a:t>tables</a:t>
            </a:r>
            <a:r>
              <a:rPr lang="es-ES" sz="1700" dirty="0"/>
              <a:t>, </a:t>
            </a:r>
            <a:r>
              <a:rPr lang="es-ES" sz="1700" dirty="0" err="1"/>
              <a:t>mapping</a:t>
            </a:r>
            <a:r>
              <a:rPr lang="es-ES" sz="1700" dirty="0"/>
              <a:t> </a:t>
            </a:r>
            <a:r>
              <a:rPr lang="es-ES" sz="1700" dirty="0" err="1"/>
              <a:t>the</a:t>
            </a:r>
            <a:r>
              <a:rPr lang="es-ES" sz="1700" dirty="0"/>
              <a:t> “original” </a:t>
            </a:r>
            <a:r>
              <a:rPr lang="es-ES" sz="1700" dirty="0" err="1"/>
              <a:t>tables</a:t>
            </a:r>
            <a:r>
              <a:rPr lang="es-ES" sz="1700" dirty="0"/>
              <a:t> in </a:t>
            </a:r>
            <a:r>
              <a:rPr lang="es-ES" sz="1700" dirty="0" err="1"/>
              <a:t>the</a:t>
            </a:r>
            <a:r>
              <a:rPr lang="es-ES" sz="1700" dirty="0"/>
              <a:t> </a:t>
            </a:r>
            <a:r>
              <a:rPr lang="es-ES" sz="1700" dirty="0" err="1"/>
              <a:t>annual</a:t>
            </a:r>
            <a:r>
              <a:rPr lang="es-ES" sz="1700" dirty="0"/>
              <a:t> proxy.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b="1" dirty="0" err="1"/>
              <a:t>AnnComp</a:t>
            </a:r>
            <a:r>
              <a:rPr lang="es-ES" sz="1500" b="1" dirty="0"/>
              <a:t> – </a:t>
            </a:r>
            <a:r>
              <a:rPr lang="es-ES" sz="1500" b="1" dirty="0" err="1"/>
              <a:t>Summary</a:t>
            </a:r>
            <a:r>
              <a:rPr lang="es-ES" sz="1500" b="1" dirty="0"/>
              <a:t> </a:t>
            </a:r>
            <a:r>
              <a:rPr lang="es-ES" sz="1500" b="1" dirty="0" err="1"/>
              <a:t>compensation</a:t>
            </a:r>
            <a:r>
              <a:rPr lang="es-ES" sz="1500" b="1" dirty="0"/>
              <a:t> data + </a:t>
            </a:r>
            <a:r>
              <a:rPr lang="es-ES" sz="1500" b="1" dirty="0" err="1"/>
              <a:t>other</a:t>
            </a:r>
            <a:r>
              <a:rPr lang="es-ES" sz="1500" b="1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dirty="0" err="1"/>
              <a:t>PlanBasedAwards</a:t>
            </a:r>
            <a:r>
              <a:rPr lang="es-ES" sz="1500" dirty="0"/>
              <a:t> – </a:t>
            </a:r>
            <a:r>
              <a:rPr lang="es-ES" sz="1500" dirty="0" err="1"/>
              <a:t>Contains</a:t>
            </a:r>
            <a:r>
              <a:rPr lang="es-ES" sz="1500" dirty="0"/>
              <a:t> data </a:t>
            </a:r>
            <a:r>
              <a:rPr lang="es-ES" sz="1500" dirty="0" err="1"/>
              <a:t>on</a:t>
            </a:r>
            <a:r>
              <a:rPr lang="es-ES" sz="1500" dirty="0"/>
              <a:t> </a:t>
            </a:r>
            <a:r>
              <a:rPr lang="es-ES" sz="1500" dirty="0" err="1"/>
              <a:t>awarded</a:t>
            </a:r>
            <a:r>
              <a:rPr lang="es-ES" sz="1500" dirty="0"/>
              <a:t> </a:t>
            </a:r>
            <a:r>
              <a:rPr lang="es-ES" sz="1500" dirty="0" err="1"/>
              <a:t>options</a:t>
            </a:r>
            <a:r>
              <a:rPr lang="es-ES" sz="1500" dirty="0"/>
              <a:t> and stock </a:t>
            </a:r>
            <a:r>
              <a:rPr lang="es-ES" sz="1500" dirty="0" err="1"/>
              <a:t>grants</a:t>
            </a:r>
            <a:r>
              <a:rPr lang="es-ES" sz="1500" dirty="0"/>
              <a:t> </a:t>
            </a:r>
            <a:r>
              <a:rPr lang="es-ES" sz="1500" dirty="0" err="1"/>
              <a:t>during</a:t>
            </a:r>
            <a:r>
              <a:rPr lang="es-ES" sz="1500" dirty="0"/>
              <a:t> </a:t>
            </a:r>
            <a:r>
              <a:rPr lang="es-ES" sz="1500" dirty="0" err="1"/>
              <a:t>the</a:t>
            </a:r>
            <a:r>
              <a:rPr lang="es-ES" sz="1500" dirty="0"/>
              <a:t> </a:t>
            </a:r>
            <a:r>
              <a:rPr lang="es-ES" sz="1500" dirty="0" err="1"/>
              <a:t>filled</a:t>
            </a:r>
            <a:r>
              <a:rPr lang="es-ES" sz="1500" dirty="0"/>
              <a:t> fiscal </a:t>
            </a:r>
            <a:r>
              <a:rPr lang="es-ES" sz="1500" dirty="0" err="1"/>
              <a:t>year</a:t>
            </a:r>
            <a:r>
              <a:rPr lang="es-ES" sz="15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dirty="0" err="1"/>
              <a:t>OutstandingAwards</a:t>
            </a:r>
            <a:r>
              <a:rPr lang="es-ES" sz="1500" dirty="0"/>
              <a:t> – Describes </a:t>
            </a:r>
            <a:r>
              <a:rPr lang="es-ES" sz="1500" dirty="0" err="1"/>
              <a:t>the</a:t>
            </a:r>
            <a:r>
              <a:rPr lang="es-ES" sz="1500" dirty="0"/>
              <a:t> </a:t>
            </a:r>
            <a:r>
              <a:rPr lang="es-ES" sz="1500" dirty="0" err="1"/>
              <a:t>outstanding</a:t>
            </a:r>
            <a:r>
              <a:rPr lang="es-ES" sz="1500" dirty="0"/>
              <a:t> stock </a:t>
            </a:r>
            <a:r>
              <a:rPr lang="es-ES" sz="1500" dirty="0" err="1"/>
              <a:t>options</a:t>
            </a:r>
            <a:r>
              <a:rPr lang="es-ES" sz="1500" dirty="0"/>
              <a:t> and </a:t>
            </a:r>
            <a:r>
              <a:rPr lang="es-ES" sz="1500" dirty="0" err="1"/>
              <a:t>unvested</a:t>
            </a:r>
            <a:r>
              <a:rPr lang="es-ES" sz="1500" dirty="0"/>
              <a:t> stock </a:t>
            </a:r>
            <a:r>
              <a:rPr lang="es-ES" sz="1500" dirty="0" err="1"/>
              <a:t>awards</a:t>
            </a:r>
            <a:r>
              <a:rPr lang="es-ES" sz="1500" dirty="0"/>
              <a:t> </a:t>
            </a:r>
            <a:r>
              <a:rPr lang="es-ES" sz="1500" dirty="0" err="1"/>
              <a:t>held</a:t>
            </a:r>
            <a:r>
              <a:rPr lang="es-ES" sz="1500" dirty="0"/>
              <a:t> </a:t>
            </a:r>
            <a:r>
              <a:rPr lang="es-ES" sz="1500" dirty="0" err="1"/>
              <a:t>by</a:t>
            </a:r>
            <a:r>
              <a:rPr lang="es-ES" sz="1500" dirty="0"/>
              <a:t> </a:t>
            </a:r>
            <a:r>
              <a:rPr lang="es-ES" sz="1500" dirty="0" err="1"/>
              <a:t>officers</a:t>
            </a:r>
            <a:r>
              <a:rPr lang="es-ES" sz="1500" dirty="0"/>
              <a:t> as of </a:t>
            </a:r>
            <a:r>
              <a:rPr lang="es-ES" sz="1500" dirty="0" err="1"/>
              <a:t>the</a:t>
            </a:r>
            <a:r>
              <a:rPr lang="es-ES" sz="1500" dirty="0"/>
              <a:t> </a:t>
            </a:r>
            <a:r>
              <a:rPr lang="es-ES" sz="1500" dirty="0" err="1"/>
              <a:t>end</a:t>
            </a:r>
            <a:r>
              <a:rPr lang="es-ES" sz="1500" dirty="0"/>
              <a:t> of fiscal </a:t>
            </a:r>
            <a:r>
              <a:rPr lang="es-ES" sz="1500" dirty="0" err="1"/>
              <a:t>year</a:t>
            </a:r>
            <a:r>
              <a:rPr lang="es-ES" sz="15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dirty="0" err="1"/>
              <a:t>DeferredComp</a:t>
            </a:r>
            <a:r>
              <a:rPr lang="es-ES" sz="1500" dirty="0"/>
              <a:t> – </a:t>
            </a:r>
            <a:r>
              <a:rPr lang="es-ES" sz="1500" dirty="0" err="1"/>
              <a:t>Contains</a:t>
            </a:r>
            <a:r>
              <a:rPr lang="es-ES" sz="1500" dirty="0"/>
              <a:t> </a:t>
            </a:r>
            <a:r>
              <a:rPr lang="es-ES" sz="1500" dirty="0" err="1"/>
              <a:t>deferred</a:t>
            </a:r>
            <a:r>
              <a:rPr lang="es-ES" sz="1500" dirty="0"/>
              <a:t> </a:t>
            </a:r>
            <a:r>
              <a:rPr lang="es-ES" sz="1500" dirty="0" err="1"/>
              <a:t>compensation</a:t>
            </a:r>
            <a:r>
              <a:rPr lang="es-ES" sz="1500" dirty="0"/>
              <a:t>.</a:t>
            </a:r>
            <a:br>
              <a:rPr lang="es-ES" sz="1500" dirty="0"/>
            </a:br>
            <a:r>
              <a:rPr lang="es-ES" sz="1500" dirty="0" err="1"/>
              <a:t>Pension</a:t>
            </a:r>
            <a:r>
              <a:rPr lang="es-ES" sz="1500" dirty="0"/>
              <a:t> – </a:t>
            </a:r>
            <a:r>
              <a:rPr lang="es-ES" sz="1500" dirty="0" err="1"/>
              <a:t>Contains</a:t>
            </a:r>
            <a:r>
              <a:rPr lang="es-ES" sz="1500" dirty="0"/>
              <a:t> </a:t>
            </a:r>
            <a:r>
              <a:rPr lang="es-ES" sz="1500" dirty="0" err="1"/>
              <a:t>all</a:t>
            </a:r>
            <a:r>
              <a:rPr lang="es-ES" sz="1500" dirty="0"/>
              <a:t> </a:t>
            </a:r>
            <a:r>
              <a:rPr lang="es-ES" sz="1500" dirty="0" err="1"/>
              <a:t>details</a:t>
            </a:r>
            <a:r>
              <a:rPr lang="es-ES" sz="1500" dirty="0"/>
              <a:t> </a:t>
            </a:r>
            <a:r>
              <a:rPr lang="es-ES" sz="1500" dirty="0" err="1"/>
              <a:t>on</a:t>
            </a:r>
            <a:r>
              <a:rPr lang="es-ES" sz="1500" dirty="0"/>
              <a:t> </a:t>
            </a:r>
            <a:r>
              <a:rPr lang="es-ES" sz="1500" dirty="0" err="1"/>
              <a:t>pension</a:t>
            </a:r>
            <a:r>
              <a:rPr lang="es-ES" sz="1500" dirty="0"/>
              <a:t> </a:t>
            </a:r>
            <a:r>
              <a:rPr lang="es-ES" sz="1500" dirty="0" err="1"/>
              <a:t>benefits</a:t>
            </a:r>
            <a:r>
              <a:rPr lang="es-ES" sz="15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dirty="0" err="1"/>
              <a:t>DirectorComp</a:t>
            </a:r>
            <a:r>
              <a:rPr lang="es-ES" sz="1500" dirty="0"/>
              <a:t> – </a:t>
            </a:r>
            <a:r>
              <a:rPr lang="es-ES" sz="1500" dirty="0" err="1"/>
              <a:t>Contains</a:t>
            </a:r>
            <a:r>
              <a:rPr lang="es-ES" sz="1500" dirty="0"/>
              <a:t> new </a:t>
            </a:r>
            <a:r>
              <a:rPr lang="es-ES" sz="1500" dirty="0" err="1"/>
              <a:t>details</a:t>
            </a:r>
            <a:r>
              <a:rPr lang="es-ES" sz="1500" dirty="0"/>
              <a:t> </a:t>
            </a:r>
            <a:r>
              <a:rPr lang="es-ES" sz="1500" dirty="0" err="1"/>
              <a:t>on</a:t>
            </a:r>
            <a:r>
              <a:rPr lang="es-ES" sz="1500" dirty="0"/>
              <a:t> </a:t>
            </a:r>
            <a:r>
              <a:rPr lang="es-ES" sz="1500" dirty="0" err="1"/>
              <a:t>the</a:t>
            </a:r>
            <a:r>
              <a:rPr lang="es-ES" sz="1500" dirty="0"/>
              <a:t> director </a:t>
            </a:r>
            <a:r>
              <a:rPr lang="es-ES" sz="1500" dirty="0" err="1"/>
              <a:t>compensation</a:t>
            </a:r>
            <a:r>
              <a:rPr lang="es-ES" sz="1500" dirty="0"/>
              <a:t>.</a:t>
            </a:r>
          </a:p>
          <a:p>
            <a:pPr lvl="1"/>
            <a:endParaRPr lang="es-E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700" dirty="0" err="1"/>
              <a:t>Two</a:t>
            </a:r>
            <a:r>
              <a:rPr lang="es-ES" sz="1700" dirty="0"/>
              <a:t> </a:t>
            </a:r>
            <a:r>
              <a:rPr lang="es-ES" sz="1700" dirty="0" err="1"/>
              <a:t>additional</a:t>
            </a:r>
            <a:r>
              <a:rPr lang="es-ES" sz="1700" dirty="0"/>
              <a:t> </a:t>
            </a:r>
            <a:r>
              <a:rPr lang="es-ES" sz="1700" dirty="0" err="1"/>
              <a:t>tables</a:t>
            </a:r>
            <a:r>
              <a:rPr lang="es-ES" sz="1700" dirty="0"/>
              <a:t> </a:t>
            </a:r>
            <a:r>
              <a:rPr lang="es-ES" sz="1700" dirty="0" err="1"/>
              <a:t>from</a:t>
            </a:r>
            <a:r>
              <a:rPr lang="es-ES" sz="1700" dirty="0"/>
              <a:t> pre-FAS123 are </a:t>
            </a:r>
            <a:r>
              <a:rPr lang="es-ES" sz="1700" dirty="0" err="1"/>
              <a:t>provided</a:t>
            </a:r>
            <a:r>
              <a:rPr lang="es-ES" sz="17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dirty="0" err="1"/>
              <a:t>Stgrttab</a:t>
            </a:r>
            <a:r>
              <a:rPr lang="es-ES" sz="1500" dirty="0"/>
              <a:t> – </a:t>
            </a:r>
            <a:r>
              <a:rPr lang="es-ES" sz="1500" dirty="0" err="1"/>
              <a:t>Contains</a:t>
            </a:r>
            <a:r>
              <a:rPr lang="es-ES" sz="1500" dirty="0"/>
              <a:t> </a:t>
            </a:r>
            <a:r>
              <a:rPr lang="es-ES" sz="1500" dirty="0" err="1"/>
              <a:t>details</a:t>
            </a:r>
            <a:r>
              <a:rPr lang="es-ES" sz="1500" dirty="0"/>
              <a:t> </a:t>
            </a:r>
            <a:r>
              <a:rPr lang="es-ES" sz="1500" dirty="0" err="1"/>
              <a:t>on</a:t>
            </a:r>
            <a:r>
              <a:rPr lang="es-ES" sz="1500" dirty="0"/>
              <a:t> Stock </a:t>
            </a:r>
            <a:r>
              <a:rPr lang="es-ES" sz="1500" dirty="0" err="1"/>
              <a:t>Options</a:t>
            </a:r>
            <a:r>
              <a:rPr lang="es-ES" sz="1500" dirty="0"/>
              <a:t> </a:t>
            </a:r>
            <a:r>
              <a:rPr lang="es-ES" sz="1500" dirty="0" err="1"/>
              <a:t>Grants</a:t>
            </a:r>
            <a:r>
              <a:rPr lang="es-ES" sz="1500" dirty="0"/>
              <a:t> Pre-FAS123.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500" dirty="0" err="1"/>
              <a:t>Ltawdtab</a:t>
            </a:r>
            <a:r>
              <a:rPr lang="es-ES" sz="1500" dirty="0"/>
              <a:t> – </a:t>
            </a:r>
            <a:r>
              <a:rPr lang="es-ES" sz="1500" dirty="0" err="1"/>
              <a:t>Contains</a:t>
            </a:r>
            <a:r>
              <a:rPr lang="es-ES" sz="1500" dirty="0"/>
              <a:t> Long </a:t>
            </a:r>
            <a:r>
              <a:rPr lang="es-ES" sz="1500" dirty="0" err="1"/>
              <a:t>Term</a:t>
            </a:r>
            <a:r>
              <a:rPr lang="es-ES" sz="1500" dirty="0"/>
              <a:t> Incentive Plan </a:t>
            </a:r>
            <a:r>
              <a:rPr lang="es-ES" sz="1500" dirty="0" err="1"/>
              <a:t>Awards</a:t>
            </a:r>
            <a:r>
              <a:rPr lang="es-ES" sz="1500" dirty="0"/>
              <a:t> Pre-FAS123.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0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arton 2016 4:3">
  <a:themeElements>
    <a:clrScheme name="Wharton 2016">
      <a:dk1>
        <a:srgbClr val="2D2C41"/>
      </a:dk1>
      <a:lt1>
        <a:srgbClr val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Wharton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knowledge_master1-3_theme</Template>
  <TotalTime>9860</TotalTime>
  <Words>976</Words>
  <Application>Microsoft Office PowerPoint</Application>
  <PresentationFormat>Presentación en pantalla (4:3)</PresentationFormat>
  <Paragraphs>135</Paragraphs>
  <Slides>16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Garamond</vt:lpstr>
      <vt:lpstr>Wharton 2016 4:3</vt:lpstr>
      <vt:lpstr>Compustat Execucomp: The Basics</vt:lpstr>
      <vt:lpstr>Agenda</vt:lpstr>
      <vt:lpstr>Data Overview </vt:lpstr>
      <vt:lpstr>ExecuComp Datasets</vt:lpstr>
      <vt:lpstr>Introduction</vt:lpstr>
      <vt:lpstr>What Companies are in ExecuComp? </vt:lpstr>
      <vt:lpstr>How many Executives? </vt:lpstr>
      <vt:lpstr>Compenstation pre- and post-2006</vt:lpstr>
      <vt:lpstr>Compenstation pre- and post-2006</vt:lpstr>
      <vt:lpstr>Compustat ExecuComp Compensation:</vt:lpstr>
      <vt:lpstr>Fiscal Year Information</vt:lpstr>
      <vt:lpstr>Tracking CEOs</vt:lpstr>
      <vt:lpstr>Identifying Board Members that are CEOs</vt:lpstr>
      <vt:lpstr>Reaching ExecuComp Wrds Support Materials</vt:lpstr>
      <vt:lpstr>how Execucomp Support looks like:  </vt:lpstr>
      <vt:lpstr>Presentación de PowerPoint</vt:lpstr>
    </vt:vector>
  </TitlesOfParts>
  <Company>The Wharton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tranac</dc:creator>
  <cp:lastModifiedBy>Giné, Mireia</cp:lastModifiedBy>
  <cp:revision>556</cp:revision>
  <cp:lastPrinted>2012-04-12T19:17:32Z</cp:lastPrinted>
  <dcterms:created xsi:type="dcterms:W3CDTF">2012-04-03T15:29:58Z</dcterms:created>
  <dcterms:modified xsi:type="dcterms:W3CDTF">2020-05-12T09:49:36Z</dcterms:modified>
</cp:coreProperties>
</file>