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91" r:id="rId3"/>
    <p:sldId id="398" r:id="rId4"/>
    <p:sldId id="397" r:id="rId5"/>
    <p:sldId id="393" r:id="rId6"/>
    <p:sldId id="395" r:id="rId7"/>
    <p:sldId id="396" r:id="rId8"/>
    <p:sldId id="399" r:id="rId9"/>
    <p:sldId id="400" r:id="rId10"/>
    <p:sldId id="401" r:id="rId11"/>
    <p:sldId id="402" r:id="rId12"/>
    <p:sldId id="403" r:id="rId13"/>
    <p:sldId id="404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F33541-5E58-43C3-A2D8-8288F878A3DB}">
          <p14:sldIdLst>
            <p14:sldId id="256"/>
            <p14:sldId id="391"/>
            <p14:sldId id="398"/>
            <p14:sldId id="397"/>
            <p14:sldId id="393"/>
            <p14:sldId id="395"/>
            <p14:sldId id="396"/>
            <p14:sldId id="399"/>
            <p14:sldId id="400"/>
            <p14:sldId id="401"/>
            <p14:sldId id="402"/>
            <p14:sldId id="403"/>
            <p14:sldId id="404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B6AF"/>
    <a:srgbClr val="D9D7D0"/>
    <a:srgbClr val="FF9ED3"/>
    <a:srgbClr val="AFAFAF"/>
    <a:srgbClr val="04ABFD"/>
    <a:srgbClr val="C50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45" autoAdjust="0"/>
    <p:restoredTop sz="67279"/>
  </p:normalViewPr>
  <p:slideViewPr>
    <p:cSldViewPr snapToGrid="0">
      <p:cViewPr varScale="1">
        <p:scale>
          <a:sx n="84" d="100"/>
          <a:sy n="84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AB296-C70E-40F1-B507-D2D143AD6EBF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078BF-40EC-41E1-9B62-3081DB120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15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2892C-D9C7-4A81-A07C-60131499A005}" type="datetimeFigureOut">
              <a:rPr lang="en-US" smtClean="0"/>
              <a:t>5/1/20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A37F7-1A90-4E51-A507-1AEFE7B69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14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72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13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86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241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A37F7-1A90-4E51-A507-1AEFE7B69E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41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3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3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71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70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48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52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95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ADE0E-12BD-4DC4-8CFC-B74AF52C7F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8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672" y="3896000"/>
            <a:ext cx="9144000" cy="646331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72" y="4550000"/>
            <a:ext cx="9144000" cy="544444"/>
          </a:xfrm>
        </p:spPr>
        <p:txBody>
          <a:bodyPr lIns="0" rIns="0">
            <a:sp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Freeform 8"/>
          <p:cNvSpPr/>
          <p:nvPr userDrawn="1"/>
        </p:nvSpPr>
        <p:spPr>
          <a:xfrm rot="5400000" flipV="1">
            <a:off x="5669239" y="334235"/>
            <a:ext cx="3262179" cy="9783338"/>
          </a:xfrm>
          <a:custGeom>
            <a:avLst/>
            <a:gdLst>
              <a:gd name="connsiteX0" fmla="*/ 4713115 w 4713115"/>
              <a:gd name="connsiteY0" fmla="*/ 9144002 h 9144002"/>
              <a:gd name="connsiteX1" fmla="*/ 4713115 w 4713115"/>
              <a:gd name="connsiteY1" fmla="*/ 0 h 9144002"/>
              <a:gd name="connsiteX2" fmla="*/ 3053915 w 4713115"/>
              <a:gd name="connsiteY2" fmla="*/ 0 h 9144002"/>
              <a:gd name="connsiteX3" fmla="*/ 0 w 4713115"/>
              <a:gd name="connsiteY3" fmla="*/ 9144002 h 9144002"/>
              <a:gd name="connsiteX0" fmla="*/ 2914983 w 4713115"/>
              <a:gd name="connsiteY0" fmla="*/ 9127277 h 9144002"/>
              <a:gd name="connsiteX1" fmla="*/ 4713115 w 4713115"/>
              <a:gd name="connsiteY1" fmla="*/ 0 h 9144002"/>
              <a:gd name="connsiteX2" fmla="*/ 3053915 w 4713115"/>
              <a:gd name="connsiteY2" fmla="*/ 0 h 9144002"/>
              <a:gd name="connsiteX3" fmla="*/ 0 w 4713115"/>
              <a:gd name="connsiteY3" fmla="*/ 9144002 h 9144002"/>
              <a:gd name="connsiteX4" fmla="*/ 2914983 w 4713115"/>
              <a:gd name="connsiteY4" fmla="*/ 9127277 h 9144002"/>
              <a:gd name="connsiteX0" fmla="*/ 2914983 w 3065524"/>
              <a:gd name="connsiteY0" fmla="*/ 9144004 h 9160729"/>
              <a:gd name="connsiteX1" fmla="*/ 3065524 w 3065524"/>
              <a:gd name="connsiteY1" fmla="*/ 0 h 9160729"/>
              <a:gd name="connsiteX2" fmla="*/ 3053915 w 3065524"/>
              <a:gd name="connsiteY2" fmla="*/ 16727 h 9160729"/>
              <a:gd name="connsiteX3" fmla="*/ 0 w 3065524"/>
              <a:gd name="connsiteY3" fmla="*/ 9160729 h 9160729"/>
              <a:gd name="connsiteX4" fmla="*/ 2914983 w 3065524"/>
              <a:gd name="connsiteY4" fmla="*/ 9144004 h 9160729"/>
              <a:gd name="connsiteX0" fmla="*/ 2914983 w 3065524"/>
              <a:gd name="connsiteY0" fmla="*/ 9144004 h 9160729"/>
              <a:gd name="connsiteX1" fmla="*/ 3065524 w 3065524"/>
              <a:gd name="connsiteY1" fmla="*/ 0 h 9160729"/>
              <a:gd name="connsiteX2" fmla="*/ 2142302 w 3065524"/>
              <a:gd name="connsiteY2" fmla="*/ 2726474 h 9160729"/>
              <a:gd name="connsiteX3" fmla="*/ 0 w 3065524"/>
              <a:gd name="connsiteY3" fmla="*/ 9160729 h 9160729"/>
              <a:gd name="connsiteX4" fmla="*/ 2914983 w 3065524"/>
              <a:gd name="connsiteY4" fmla="*/ 9144004 h 9160729"/>
              <a:gd name="connsiteX0" fmla="*/ 2914983 w 2914983"/>
              <a:gd name="connsiteY0" fmla="*/ 7320779 h 7337504"/>
              <a:gd name="connsiteX1" fmla="*/ 2446631 w 2914983"/>
              <a:gd name="connsiteY1" fmla="*/ 0 h 7337504"/>
              <a:gd name="connsiteX2" fmla="*/ 2142302 w 2914983"/>
              <a:gd name="connsiteY2" fmla="*/ 903249 h 7337504"/>
              <a:gd name="connsiteX3" fmla="*/ 0 w 2914983"/>
              <a:gd name="connsiteY3" fmla="*/ 7337504 h 7337504"/>
              <a:gd name="connsiteX4" fmla="*/ 2914983 w 2914983"/>
              <a:gd name="connsiteY4" fmla="*/ 7320779 h 7337504"/>
              <a:gd name="connsiteX0" fmla="*/ 2505176 w 2505176"/>
              <a:gd name="connsiteY0" fmla="*/ 7320779 h 7337504"/>
              <a:gd name="connsiteX1" fmla="*/ 2446631 w 2505176"/>
              <a:gd name="connsiteY1" fmla="*/ 0 h 7337504"/>
              <a:gd name="connsiteX2" fmla="*/ 2142302 w 2505176"/>
              <a:gd name="connsiteY2" fmla="*/ 903249 h 7337504"/>
              <a:gd name="connsiteX3" fmla="*/ 0 w 2505176"/>
              <a:gd name="connsiteY3" fmla="*/ 7337504 h 7337504"/>
              <a:gd name="connsiteX4" fmla="*/ 2505176 w 2505176"/>
              <a:gd name="connsiteY4" fmla="*/ 7320779 h 7337504"/>
              <a:gd name="connsiteX0" fmla="*/ 2446634 w 2446634"/>
              <a:gd name="connsiteY0" fmla="*/ 7304054 h 7337504"/>
              <a:gd name="connsiteX1" fmla="*/ 2446631 w 2446634"/>
              <a:gd name="connsiteY1" fmla="*/ 0 h 7337504"/>
              <a:gd name="connsiteX2" fmla="*/ 2142302 w 2446634"/>
              <a:gd name="connsiteY2" fmla="*/ 903249 h 7337504"/>
              <a:gd name="connsiteX3" fmla="*/ 0 w 2446634"/>
              <a:gd name="connsiteY3" fmla="*/ 7337504 h 7337504"/>
              <a:gd name="connsiteX4" fmla="*/ 2446634 w 2446634"/>
              <a:gd name="connsiteY4" fmla="*/ 7304054 h 7337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634" h="7337504">
                <a:moveTo>
                  <a:pt x="2446634" y="7304054"/>
                </a:moveTo>
                <a:cubicBezTo>
                  <a:pt x="2446633" y="4869369"/>
                  <a:pt x="2446632" y="2434685"/>
                  <a:pt x="2446631" y="0"/>
                </a:cubicBezTo>
                <a:lnTo>
                  <a:pt x="2142302" y="903249"/>
                </a:lnTo>
                <a:lnTo>
                  <a:pt x="0" y="7337504"/>
                </a:lnTo>
                <a:lnTo>
                  <a:pt x="2446634" y="7304054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75672" y="5337129"/>
            <a:ext cx="9144000" cy="509691"/>
          </a:xfrm>
        </p:spPr>
        <p:txBody>
          <a:bodyPr lIns="0" rIns="0">
            <a:spAutoFit/>
          </a:bodyPr>
          <a:lstStyle>
            <a:lvl1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1pPr>
            <a:lvl2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2pPr>
            <a:lvl3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3pPr>
            <a:lvl4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4pPr>
            <a:lvl5pPr>
              <a:defRPr>
                <a:solidFill>
                  <a:schemeClr val="accent4"/>
                </a:solidFill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reeform 7"/>
          <p:cNvSpPr/>
          <p:nvPr userDrawn="1"/>
        </p:nvSpPr>
        <p:spPr>
          <a:xfrm flipV="1">
            <a:off x="10409503" y="-1"/>
            <a:ext cx="1782495" cy="5337130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12" y="554100"/>
            <a:ext cx="2641600" cy="6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2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Wharton Research Data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7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an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Wharton Research Data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 rot="10800000" flipV="1">
            <a:off x="0" y="2122400"/>
            <a:ext cx="1463201" cy="4381103"/>
          </a:xfrm>
          <a:custGeom>
            <a:avLst/>
            <a:gdLst>
              <a:gd name="connsiteX0" fmla="*/ 1463201 w 1463201"/>
              <a:gd name="connsiteY0" fmla="*/ 0 h 4381103"/>
              <a:gd name="connsiteX1" fmla="*/ 0 w 1463201"/>
              <a:gd name="connsiteY1" fmla="*/ 4381103 h 4381103"/>
              <a:gd name="connsiteX2" fmla="*/ 1463201 w 1463201"/>
              <a:gd name="connsiteY2" fmla="*/ 4381103 h 43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63201" h="4381103">
                <a:moveTo>
                  <a:pt x="1463201" y="0"/>
                </a:moveTo>
                <a:lnTo>
                  <a:pt x="0" y="4381103"/>
                </a:lnTo>
                <a:lnTo>
                  <a:pt x="1463201" y="4381103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rot="5400000" flipV="1">
            <a:off x="3910865" y="-1777629"/>
            <a:ext cx="4370271" cy="12191998"/>
          </a:xfrm>
          <a:custGeom>
            <a:avLst/>
            <a:gdLst>
              <a:gd name="connsiteX0" fmla="*/ 0 w 3277705"/>
              <a:gd name="connsiteY0" fmla="*/ 9144003 h 9144003"/>
              <a:gd name="connsiteX1" fmla="*/ 3277705 w 3277705"/>
              <a:gd name="connsiteY1" fmla="*/ 9144003 h 9144003"/>
              <a:gd name="connsiteX2" fmla="*/ 3277704 w 3277705"/>
              <a:gd name="connsiteY2" fmla="*/ 0 h 9144003"/>
              <a:gd name="connsiteX3" fmla="*/ 3053915 w 3277705"/>
              <a:gd name="connsiteY3" fmla="*/ 0 h 9144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7705" h="9144003">
                <a:moveTo>
                  <a:pt x="0" y="9144003"/>
                </a:moveTo>
                <a:lnTo>
                  <a:pt x="3277705" y="9144003"/>
                </a:lnTo>
                <a:lnTo>
                  <a:pt x="3277704" y="0"/>
                </a:lnTo>
                <a:lnTo>
                  <a:pt x="3053915" y="0"/>
                </a:lnTo>
                <a:close/>
              </a:path>
            </a:pathLst>
          </a:custGeom>
          <a:solidFill>
            <a:srgbClr val="0000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2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ground Only: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 rot="16200000" flipV="1">
            <a:off x="3766429" y="-3766429"/>
            <a:ext cx="4659141" cy="12191999"/>
          </a:xfrm>
          <a:custGeom>
            <a:avLst/>
            <a:gdLst>
              <a:gd name="connsiteX0" fmla="*/ 0 w 4659141"/>
              <a:gd name="connsiteY0" fmla="*/ 12191999 h 12191999"/>
              <a:gd name="connsiteX1" fmla="*/ 4659141 w 4659141"/>
              <a:gd name="connsiteY1" fmla="*/ 12191999 h 12191999"/>
              <a:gd name="connsiteX2" fmla="*/ 4659141 w 4659141"/>
              <a:gd name="connsiteY2" fmla="*/ 0 h 12191999"/>
              <a:gd name="connsiteX3" fmla="*/ 4071885 w 4659141"/>
              <a:gd name="connsiteY3" fmla="*/ 0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59141" h="12191999">
                <a:moveTo>
                  <a:pt x="0" y="12191999"/>
                </a:moveTo>
                <a:lnTo>
                  <a:pt x="4659141" y="12191999"/>
                </a:lnTo>
                <a:lnTo>
                  <a:pt x="4659141" y="0"/>
                </a:lnTo>
                <a:lnTo>
                  <a:pt x="4071885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Freeform 4"/>
          <p:cNvSpPr/>
          <p:nvPr userDrawn="1"/>
        </p:nvSpPr>
        <p:spPr>
          <a:xfrm flipV="1">
            <a:off x="10618986" y="0"/>
            <a:ext cx="1573014" cy="4709905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4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Wharton Research Data Services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60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: Emphasi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503504"/>
            <a:ext cx="12192000" cy="384735"/>
          </a:xfrm>
          <a:prstGeom prst="rect">
            <a:avLst/>
          </a:prstGeom>
          <a:solidFill>
            <a:srgbClr val="003D7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9" name="Freeform 8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Wharton Research Data Services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7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026944"/>
            <a:ext cx="10515600" cy="535531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Freeform 9"/>
          <p:cNvSpPr/>
          <p:nvPr userDrawn="1"/>
        </p:nvSpPr>
        <p:spPr>
          <a:xfrm rot="10800000" flipH="1">
            <a:off x="9377707" y="0"/>
            <a:ext cx="2814298" cy="6858000"/>
          </a:xfrm>
          <a:custGeom>
            <a:avLst/>
            <a:gdLst>
              <a:gd name="connsiteX0" fmla="*/ 0 w 2814298"/>
              <a:gd name="connsiteY0" fmla="*/ 6858000 h 6858000"/>
              <a:gd name="connsiteX1" fmla="*/ 2814298 w 2814298"/>
              <a:gd name="connsiteY1" fmla="*/ 6858000 h 6858000"/>
              <a:gd name="connsiteX2" fmla="*/ 2814298 w 2814298"/>
              <a:gd name="connsiteY2" fmla="*/ 0 h 6858000"/>
              <a:gd name="connsiteX3" fmla="*/ 2290436 w 2814298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4298" h="6858000">
                <a:moveTo>
                  <a:pt x="0" y="6858000"/>
                </a:moveTo>
                <a:lnTo>
                  <a:pt x="2814298" y="6858000"/>
                </a:lnTo>
                <a:lnTo>
                  <a:pt x="2814298" y="0"/>
                </a:lnTo>
                <a:lnTo>
                  <a:pt x="2290436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 rot="5400000" flipV="1">
            <a:off x="7922680" y="2588676"/>
            <a:ext cx="2137767" cy="6400882"/>
          </a:xfrm>
          <a:custGeom>
            <a:avLst/>
            <a:gdLst>
              <a:gd name="connsiteX0" fmla="*/ 0 w 1573014"/>
              <a:gd name="connsiteY0" fmla="*/ 4709905 h 4709905"/>
              <a:gd name="connsiteX1" fmla="*/ 1573014 w 1573014"/>
              <a:gd name="connsiteY1" fmla="*/ 4709905 h 4709905"/>
              <a:gd name="connsiteX2" fmla="*/ 1573014 w 1573014"/>
              <a:gd name="connsiteY2" fmla="*/ 0 h 4709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73014" h="4709905">
                <a:moveTo>
                  <a:pt x="0" y="4709905"/>
                </a:moveTo>
                <a:lnTo>
                  <a:pt x="1573014" y="4709905"/>
                </a:lnTo>
                <a:lnTo>
                  <a:pt x="1573014" y="0"/>
                </a:lnTo>
                <a:close/>
              </a:path>
            </a:pathLst>
          </a:custGeom>
          <a:solidFill>
            <a:srgbClr val="00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31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Wharton Research Data Services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2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89470"/>
            <a:ext cx="3932237" cy="86793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Wharton Research Data Services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2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Wharton Research Data Services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17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Wharton Research Data Services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Wharton Research Data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solidFill>
            <a:schemeClr val="accent1">
              <a:alpha val="85000"/>
            </a:schemeClr>
          </a:solidFill>
        </p:spPr>
        <p:txBody>
          <a:bodyPr lIns="274320" tIns="274320" rIns="274320" bIns="27432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31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03504"/>
            <a:ext cx="12192000" cy="38473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002C77"/>
              </a:solidFill>
            </a:endParaRPr>
          </a:p>
        </p:txBody>
      </p:sp>
      <p:sp>
        <p:nvSpPr>
          <p:cNvPr id="10" name="Freeform 9"/>
          <p:cNvSpPr/>
          <p:nvPr userDrawn="1"/>
        </p:nvSpPr>
        <p:spPr>
          <a:xfrm>
            <a:off x="0" y="6503504"/>
            <a:ext cx="1600200" cy="384735"/>
          </a:xfrm>
          <a:custGeom>
            <a:avLst/>
            <a:gdLst>
              <a:gd name="connsiteX0" fmla="*/ 0 w 1600200"/>
              <a:gd name="connsiteY0" fmla="*/ 0 h 384735"/>
              <a:gd name="connsiteX1" fmla="*/ 1472137 w 1600200"/>
              <a:gd name="connsiteY1" fmla="*/ 0 h 384735"/>
              <a:gd name="connsiteX2" fmla="*/ 1600200 w 1600200"/>
              <a:gd name="connsiteY2" fmla="*/ 384735 h 384735"/>
              <a:gd name="connsiteX3" fmla="*/ 0 w 1600200"/>
              <a:gd name="connsiteY3" fmla="*/ 384735 h 38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84735">
                <a:moveTo>
                  <a:pt x="0" y="0"/>
                </a:moveTo>
                <a:lnTo>
                  <a:pt x="1472137" y="0"/>
                </a:lnTo>
                <a:lnTo>
                  <a:pt x="1600200" y="384735"/>
                </a:lnTo>
                <a:lnTo>
                  <a:pt x="0" y="384735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2402" y="6595711"/>
            <a:ext cx="914444" cy="1730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0131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10108"/>
            <a:ext cx="105156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8904" y="65133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AFAFAF"/>
                </a:solidFill>
              </a:defRPr>
            </a:lvl1pPr>
          </a:lstStyle>
          <a:p>
            <a:r>
              <a:rPr lang="en-US"/>
              <a:t>Wharton Research Data Services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0504" y="61262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AFAFAF"/>
                </a:solidFill>
              </a:defRPr>
            </a:lvl1pPr>
          </a:lstStyle>
          <a:p>
            <a:fld id="{DD253308-F9C5-4FCB-8415-6DEE77C16A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3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3" r:id="rId5"/>
    <p:sldLayoutId id="2147483656" r:id="rId6"/>
    <p:sldLayoutId id="2147483654" r:id="rId7"/>
    <p:sldLayoutId id="2147483662" r:id="rId8"/>
    <p:sldLayoutId id="2147483663" r:id="rId9"/>
    <p:sldLayoutId id="2147483655" r:id="rId10"/>
    <p:sldLayoutId id="2147483659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C5093B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13000"/>
        </a:lnSpc>
        <a:spcBef>
          <a:spcPts val="800"/>
        </a:spcBef>
        <a:spcAft>
          <a:spcPts val="200"/>
        </a:spcAft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rds-www.wharton.upenn.edu/pages/support/manuals-and-overviews/crsp/crspcompustat-merged-ccm/wrds-overview-crspcompustat-merged-cc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Compustat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72" y="4550000"/>
            <a:ext cx="9144000" cy="507383"/>
          </a:xfrm>
        </p:spPr>
        <p:txBody>
          <a:bodyPr/>
          <a:lstStyle/>
          <a:p>
            <a:r>
              <a:rPr lang="en-US" dirty="0"/>
              <a:t>North America - 2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75672" y="5337129"/>
            <a:ext cx="9144000" cy="969240"/>
          </a:xfrm>
        </p:spPr>
        <p:txBody>
          <a:bodyPr/>
          <a:lstStyle/>
          <a:p>
            <a:r>
              <a:rPr lang="en-US" dirty="0"/>
              <a:t>April 2020</a:t>
            </a:r>
          </a:p>
          <a:p>
            <a:r>
              <a:rPr lang="en-US" dirty="0"/>
              <a:t>Qingyi (Freda) Song Drechsler</a:t>
            </a:r>
          </a:p>
        </p:txBody>
      </p:sp>
    </p:spTree>
    <p:extLst>
      <p:ext uri="{BB962C8B-B14F-4D97-AF65-F5344CB8AC3E}">
        <p14:creationId xmlns:p14="http://schemas.microsoft.com/office/powerpoint/2010/main" val="154637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420CE-0473-0849-885F-4F78CC11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Compustat 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BE971-AEB8-B441-BEFA-43EAD06DA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identifier: </a:t>
            </a:r>
            <a:r>
              <a:rPr lang="en-US" b="1" dirty="0"/>
              <a:t>GVKEY</a:t>
            </a:r>
          </a:p>
          <a:p>
            <a:r>
              <a:rPr lang="en-US" b="1" dirty="0"/>
              <a:t>	</a:t>
            </a:r>
            <a:r>
              <a:rPr lang="en-US" dirty="0"/>
              <a:t>- Permanent identifier for a given company </a:t>
            </a:r>
          </a:p>
          <a:p>
            <a:r>
              <a:rPr lang="en-US" dirty="0"/>
              <a:t>	- At issue level, use GVKEY+IID</a:t>
            </a:r>
          </a:p>
          <a:p>
            <a:endParaRPr lang="en-US" dirty="0"/>
          </a:p>
          <a:p>
            <a:r>
              <a:rPr lang="en-US" dirty="0"/>
              <a:t>Other identifiers: CUSIP, CIK, TICKER</a:t>
            </a:r>
          </a:p>
          <a:p>
            <a:r>
              <a:rPr lang="en-US" dirty="0"/>
              <a:t>	- “Header” information, changes over time</a:t>
            </a:r>
          </a:p>
          <a:p>
            <a:r>
              <a:rPr lang="en-US" dirty="0"/>
              <a:t>	- Use with caution as a linking key.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B76EEE-AF05-5F4F-84CA-55D3C80AFC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Wharton Research Data Services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E0C14-840C-CF42-9D2D-816E0C1B4D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28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00F3-AF61-B748-A06A-C12F779C9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to CRSP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BD78F-CF6F-0948-9466-DBBF6A7A0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CRSP-CCM: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Linking table to combine CRSP’s PERMCO/PERMNO with COMP’s GVKEY IID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232EE-4EEB-B445-A7A0-B02E7F3F5C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Wharton Research Data Services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05A9F-9CD0-0440-87AB-57CA80C44C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14D8A4-4C32-4C4D-8FF0-F7B2D983E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480253"/>
              </p:ext>
            </p:extLst>
          </p:nvPr>
        </p:nvGraphicFramePr>
        <p:xfrm>
          <a:off x="556260" y="2346778"/>
          <a:ext cx="1107948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935">
                  <a:extLst>
                    <a:ext uri="{9D8B030D-6E8A-4147-A177-3AD203B41FA5}">
                      <a16:colId xmlns:a16="http://schemas.microsoft.com/office/drawing/2014/main" val="796482700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1559272897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887932585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1138325230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2920049656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1026834546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851452115"/>
                    </a:ext>
                  </a:extLst>
                </a:gridCol>
                <a:gridCol w="1384935">
                  <a:extLst>
                    <a:ext uri="{9D8B030D-6E8A-4147-A177-3AD203B41FA5}">
                      <a16:colId xmlns:a16="http://schemas.microsoft.com/office/drawing/2014/main" val="3423805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GVKEY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LINKPRIM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LPERMNO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LPERMCO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LINKENDDT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576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Primary Link Marker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Security-Level Identifier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 Type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Linked CRSP PERMNO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Linked CRSP PERMCO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First Eff Date of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Last Eff Date of 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18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010411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63773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5230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19811215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.E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544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010411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19741129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19811214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73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010411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LC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90655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5230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20050516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20120131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0146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010411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20050429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20060131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585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010411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19940331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.E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764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010411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20020131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68763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A1B7F42-38FF-B442-ABD8-EC17E22B929F}"/>
              </a:ext>
            </a:extLst>
          </p:cNvPr>
          <p:cNvSpPr/>
          <p:nvPr/>
        </p:nvSpPr>
        <p:spPr>
          <a:xfrm>
            <a:off x="148296" y="6126298"/>
            <a:ext cx="11895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https://wrds-www.wharton.upenn.edu/pages/support/manuals-and-overviews/crsp/crspcompustat-merged-ccm/wrds-overview-crspcompustat-merged-ccm/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5665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DC58-1578-0B4B-B471-69F8E0C53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to IBES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8C7C0-CBBE-3744-9AC5-D774E128F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IBES – estimates and earnings database by TR</a:t>
            </a:r>
          </a:p>
          <a:p>
            <a:r>
              <a:rPr lang="en-US" dirty="0" err="1"/>
              <a:t>Comp.Security</a:t>
            </a:r>
            <a:r>
              <a:rPr lang="en-US" dirty="0"/>
              <a:t> dataset contains IBES native identifier: IBTIC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8B688-8A74-5445-8597-7F2144CCAF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Wharton Research Data Services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8FEA3-7E8B-0F45-8753-71ACA5C03B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0E6A8A-D856-1943-A8FC-BB992380F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20916"/>
            <a:ext cx="9588500" cy="26543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BE71B0-2B95-084F-AAD1-75C22A196582}"/>
              </a:ext>
            </a:extLst>
          </p:cNvPr>
          <p:cNvSpPr/>
          <p:nvPr/>
        </p:nvSpPr>
        <p:spPr>
          <a:xfrm>
            <a:off x="8549640" y="2621280"/>
            <a:ext cx="609600" cy="44196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9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2C1D-0631-AB41-81C7-499FB900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to Other DB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B8F34-0E47-A145-BE10-2FA088AF8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74" y="1492670"/>
            <a:ext cx="4365966" cy="4633628"/>
          </a:xfrm>
        </p:spPr>
        <p:txBody>
          <a:bodyPr/>
          <a:lstStyle/>
          <a:p>
            <a:r>
              <a:rPr lang="en-US" dirty="0"/>
              <a:t>The basic linking key is CUSIP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Be aware of the “header” nature of CUSIP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other measures as additional quality check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Fuzzy Company Name Matching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Price comparison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CE426-326D-494A-84D7-75EF265C98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Wharton Research Data Services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74E93E-E1A6-604F-8313-61B13A287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49CD1D-94D5-B04E-A655-BB87FA2DB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38008"/>
            <a:ext cx="40767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6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79" y="4465885"/>
            <a:ext cx="4030185" cy="9906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914400"/>
            <a:ext cx="2743200" cy="3043608"/>
          </a:xfrm>
          <a:prstGeom prst="rect">
            <a:avLst/>
          </a:prstGeom>
          <a:blipFill dpi="0" rotWithShape="1">
            <a:blip r:embed="rId4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6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33290"/>
            <a:ext cx="10515600" cy="507831"/>
          </a:xfrm>
        </p:spPr>
        <p:txBody>
          <a:bodyPr/>
          <a:lstStyle/>
          <a:p>
            <a:r>
              <a:rPr lang="en-US" sz="3000" dirty="0"/>
              <a:t>Compustat – North America</a:t>
            </a:r>
          </a:p>
        </p:txBody>
      </p:sp>
      <p:sp>
        <p:nvSpPr>
          <p:cNvPr id="7" name="Subtitle 4"/>
          <p:cNvSpPr>
            <a:spLocks noGrp="1"/>
          </p:cNvSpPr>
          <p:nvPr>
            <p:ph idx="1"/>
          </p:nvPr>
        </p:nvSpPr>
        <p:spPr>
          <a:xfrm>
            <a:off x="1946586" y="1328872"/>
            <a:ext cx="7886700" cy="379719"/>
          </a:xfrm>
        </p:spPr>
        <p:txBody>
          <a:bodyPr>
            <a:spAutoFit/>
          </a:bodyPr>
          <a:lstStyle/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47557" y="1685232"/>
            <a:ext cx="5696886" cy="724190"/>
            <a:chOff x="1770714" y="3200400"/>
            <a:chExt cx="5696886" cy="724190"/>
          </a:xfrm>
        </p:grpSpPr>
        <p:sp>
          <p:nvSpPr>
            <p:cNvPr id="10" name="Rechteck 50" descr="PresentationLoad.com"/>
            <p:cNvSpPr/>
            <p:nvPr/>
          </p:nvSpPr>
          <p:spPr>
            <a:xfrm>
              <a:off x="1770714" y="3230772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78618" y="3228518"/>
              <a:ext cx="944055" cy="696072"/>
              <a:chOff x="1778618" y="3228518"/>
              <a:chExt cx="944055" cy="69607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98"/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feld 110"/>
            <p:cNvSpPr txBox="1"/>
            <p:nvPr/>
          </p:nvSpPr>
          <p:spPr>
            <a:xfrm>
              <a:off x="1975947" y="3200400"/>
              <a:ext cx="5386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hteck 1"/>
            <p:cNvSpPr/>
            <p:nvPr/>
          </p:nvSpPr>
          <p:spPr>
            <a:xfrm>
              <a:off x="2847054" y="3427199"/>
              <a:ext cx="35537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accent1"/>
                  </a:solidFill>
                </a:rPr>
                <a:t>Compustat Data Structure on WRDS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47557" y="2597378"/>
            <a:ext cx="5696886" cy="724190"/>
            <a:chOff x="1770714" y="4112546"/>
            <a:chExt cx="5696886" cy="724190"/>
          </a:xfrm>
        </p:grpSpPr>
        <p:sp>
          <p:nvSpPr>
            <p:cNvPr id="30" name="Rechteck 50" descr="PresentationLoad.com"/>
            <p:cNvSpPr/>
            <p:nvPr/>
          </p:nvSpPr>
          <p:spPr>
            <a:xfrm>
              <a:off x="1770714" y="4114800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778618" y="4112546"/>
              <a:ext cx="944055" cy="696072"/>
              <a:chOff x="1778618" y="3228518"/>
              <a:chExt cx="944055" cy="69607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98"/>
              <p:cNvSpPr/>
              <p:nvPr/>
            </p:nvSpPr>
            <p:spPr>
              <a:xfrm>
                <a:off x="2441448" y="3228518"/>
                <a:ext cx="281225" cy="696072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hteck 1"/>
            <p:cNvSpPr/>
            <p:nvPr/>
          </p:nvSpPr>
          <p:spPr>
            <a:xfrm>
              <a:off x="2847054" y="4311227"/>
              <a:ext cx="35537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How to Access the Data</a:t>
              </a:r>
            </a:p>
          </p:txBody>
        </p:sp>
        <p:sp>
          <p:nvSpPr>
            <p:cNvPr id="34" name="Textfeld 110"/>
            <p:cNvSpPr txBox="1"/>
            <p:nvPr/>
          </p:nvSpPr>
          <p:spPr>
            <a:xfrm>
              <a:off x="1963082" y="4128850"/>
              <a:ext cx="4855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47557" y="3511081"/>
            <a:ext cx="5696886" cy="721937"/>
            <a:chOff x="1770714" y="5026248"/>
            <a:chExt cx="5696886" cy="721937"/>
          </a:xfrm>
        </p:grpSpPr>
        <p:sp>
          <p:nvSpPr>
            <p:cNvPr id="35" name="Rechteck 50" descr="PresentationLoad.com"/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98"/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hteck 1"/>
            <p:cNvSpPr/>
            <p:nvPr/>
          </p:nvSpPr>
          <p:spPr>
            <a:xfrm>
              <a:off x="2847054" y="5222676"/>
              <a:ext cx="44681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How to Link with Other Databases</a:t>
              </a:r>
            </a:p>
          </p:txBody>
        </p:sp>
        <p:sp>
          <p:nvSpPr>
            <p:cNvPr id="39" name="Textfeld 110"/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D83BDC-2EBB-FB4B-A5EB-F51D7BC89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D342-9BE6-4A53-B3D8-BD322ECC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 on WRDS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3DADC7A-DD51-4149-A05E-5A14111EF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586" y="3429001"/>
            <a:ext cx="7886700" cy="19976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datasets are Compustat Native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WRDS also created datasets for easy access (e.g. FUNDA/FUNDQ)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Default SAS </a:t>
            </a:r>
            <a:r>
              <a:rPr lang="en-US" dirty="0" err="1"/>
              <a:t>Libname</a:t>
            </a:r>
            <a:r>
              <a:rPr lang="en-US" dirty="0"/>
              <a:t> / SQL DB name: COMP</a:t>
            </a:r>
          </a:p>
        </p:txBody>
      </p:sp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48BD7703-5C2D-410D-93A5-D9D2C452B47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946274" y="1330325"/>
          <a:ext cx="7886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34043415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588491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Unix 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751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 – monthly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wrds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/comp/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sasdata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032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 – annual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wrds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/comp/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sasdata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255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 – monthly update (non-historical)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wrds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/comp/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sasdata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nam_current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074455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324442-61C2-0F4D-8BED-AE364232F8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Wharton Research Data Services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97BC7-CA9B-FC40-B739-D570CF3B9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0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6577"/>
            <a:ext cx="10515600" cy="507831"/>
          </a:xfrm>
        </p:spPr>
        <p:txBody>
          <a:bodyPr/>
          <a:lstStyle/>
          <a:p>
            <a:r>
              <a:rPr lang="en-US" sz="3000" dirty="0"/>
              <a:t>Compustat – North America</a:t>
            </a:r>
          </a:p>
        </p:txBody>
      </p:sp>
      <p:sp>
        <p:nvSpPr>
          <p:cNvPr id="7" name="Subtitle 4"/>
          <p:cNvSpPr>
            <a:spLocks noGrp="1"/>
          </p:cNvSpPr>
          <p:nvPr>
            <p:ph idx="1"/>
          </p:nvPr>
        </p:nvSpPr>
        <p:spPr>
          <a:xfrm>
            <a:off x="1946586" y="1328872"/>
            <a:ext cx="7886700" cy="379719"/>
          </a:xfrm>
        </p:spPr>
        <p:txBody>
          <a:bodyPr>
            <a:spAutoFit/>
          </a:bodyPr>
          <a:lstStyle/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47557" y="1685232"/>
            <a:ext cx="5696886" cy="724190"/>
            <a:chOff x="1770714" y="3200400"/>
            <a:chExt cx="5696886" cy="724190"/>
          </a:xfrm>
        </p:grpSpPr>
        <p:sp>
          <p:nvSpPr>
            <p:cNvPr id="10" name="Rechteck 50" descr="PresentationLoad.com"/>
            <p:cNvSpPr/>
            <p:nvPr/>
          </p:nvSpPr>
          <p:spPr>
            <a:xfrm>
              <a:off x="1770714" y="3230772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78618" y="3228518"/>
              <a:ext cx="944055" cy="696072"/>
              <a:chOff x="1778618" y="3228518"/>
              <a:chExt cx="944055" cy="69607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98"/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feld 110"/>
            <p:cNvSpPr txBox="1"/>
            <p:nvPr/>
          </p:nvSpPr>
          <p:spPr>
            <a:xfrm>
              <a:off x="1975947" y="3200400"/>
              <a:ext cx="5386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hteck 1"/>
            <p:cNvSpPr/>
            <p:nvPr/>
          </p:nvSpPr>
          <p:spPr>
            <a:xfrm>
              <a:off x="2847054" y="3427199"/>
              <a:ext cx="35537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Compustat Data Structure on WRDS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47557" y="2597378"/>
            <a:ext cx="5696886" cy="724190"/>
            <a:chOff x="1770714" y="4112546"/>
            <a:chExt cx="5696886" cy="724190"/>
          </a:xfrm>
        </p:grpSpPr>
        <p:sp>
          <p:nvSpPr>
            <p:cNvPr id="30" name="Rechteck 50" descr="PresentationLoad.com"/>
            <p:cNvSpPr/>
            <p:nvPr/>
          </p:nvSpPr>
          <p:spPr>
            <a:xfrm>
              <a:off x="1770714" y="4114800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778618" y="4112546"/>
              <a:ext cx="944055" cy="696072"/>
              <a:chOff x="1778618" y="3228518"/>
              <a:chExt cx="944055" cy="69607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98"/>
              <p:cNvSpPr/>
              <p:nvPr/>
            </p:nvSpPr>
            <p:spPr>
              <a:xfrm>
                <a:off x="2441448" y="3228518"/>
                <a:ext cx="281225" cy="696072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hteck 1"/>
            <p:cNvSpPr/>
            <p:nvPr/>
          </p:nvSpPr>
          <p:spPr>
            <a:xfrm>
              <a:off x="2847054" y="4311227"/>
              <a:ext cx="35537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How to Access the Data</a:t>
              </a:r>
            </a:p>
          </p:txBody>
        </p:sp>
        <p:sp>
          <p:nvSpPr>
            <p:cNvPr id="34" name="Textfeld 110"/>
            <p:cNvSpPr txBox="1"/>
            <p:nvPr/>
          </p:nvSpPr>
          <p:spPr>
            <a:xfrm>
              <a:off x="1963082" y="4128850"/>
              <a:ext cx="4855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47557" y="3511081"/>
            <a:ext cx="5696886" cy="721937"/>
            <a:chOff x="1770714" y="5026248"/>
            <a:chExt cx="5696886" cy="721937"/>
          </a:xfrm>
        </p:grpSpPr>
        <p:sp>
          <p:nvSpPr>
            <p:cNvPr id="35" name="Rechteck 50" descr="PresentationLoad.com"/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98"/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hteck 1"/>
            <p:cNvSpPr/>
            <p:nvPr/>
          </p:nvSpPr>
          <p:spPr>
            <a:xfrm>
              <a:off x="2847054" y="5222676"/>
              <a:ext cx="44681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How to Link with Other Databases</a:t>
              </a:r>
            </a:p>
          </p:txBody>
        </p:sp>
        <p:sp>
          <p:nvSpPr>
            <p:cNvPr id="39" name="Textfeld 110"/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79419-0922-7043-9FF2-36CA5FC702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03586" y="362661"/>
            <a:ext cx="7886700" cy="480131"/>
          </a:xfrm>
        </p:spPr>
        <p:txBody>
          <a:bodyPr/>
          <a:lstStyle/>
          <a:p>
            <a:r>
              <a:rPr lang="en-US" dirty="0"/>
              <a:t>Accessing Through Web Query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26303" y="1355435"/>
            <a:ext cx="3997014" cy="42496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straightforward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Only requires a browser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Flexible output format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txt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csv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xlsx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sas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dta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66587A-34A3-4D96-9749-0CE67E606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936" y="1163800"/>
            <a:ext cx="5440206" cy="480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F99B17-5E83-4653-992D-3AC60EE5F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690" y="2100628"/>
            <a:ext cx="4788697" cy="442375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DCD820-4F65-4F90-9D01-875BDE70724E}"/>
              </a:ext>
            </a:extLst>
          </p:cNvPr>
          <p:cNvSpPr/>
          <p:nvPr/>
        </p:nvSpPr>
        <p:spPr>
          <a:xfrm>
            <a:off x="5334000" y="1666153"/>
            <a:ext cx="3356286" cy="2286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23F497-16A5-4E5A-9504-FAB8D2D7AC2C}"/>
              </a:ext>
            </a:extLst>
          </p:cNvPr>
          <p:cNvSpPr/>
          <p:nvPr/>
        </p:nvSpPr>
        <p:spPr>
          <a:xfrm>
            <a:off x="5222695" y="3618408"/>
            <a:ext cx="2590800" cy="2667000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423D30-D4A1-3E40-AFF0-0FFF8B6DA2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Wharton Research Data Services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D218889-9498-534F-BD03-03128847B0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40635" y="410157"/>
            <a:ext cx="7886700" cy="480131"/>
          </a:xfrm>
        </p:spPr>
        <p:txBody>
          <a:bodyPr/>
          <a:lstStyle/>
          <a:p>
            <a:r>
              <a:rPr lang="en-US" dirty="0"/>
              <a:t>Accessing Through SAS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240635" y="1402080"/>
            <a:ext cx="3109812" cy="33297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more advanced researchers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Accommodates: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PC-SAS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SAS Studio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Unix </a:t>
            </a:r>
          </a:p>
          <a:p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7543801" y="5011843"/>
            <a:ext cx="2953019" cy="4525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04784" indent="-304784" algn="l" defTabSz="121914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67"/>
              </a:spcAft>
              <a:buFont typeface="Arial" pitchFamily="34" charset="0"/>
              <a:buChar char="•"/>
              <a:defRPr sz="2000" b="0" kern="1200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70" indent="-304784" algn="l" defTabSz="1219140" rtl="0" eaLnBrk="1" latinLnBrk="0" hangingPunct="1">
              <a:lnSpc>
                <a:spcPct val="105000"/>
              </a:lnSpc>
              <a:spcBef>
                <a:spcPts val="267"/>
              </a:spcBef>
              <a:spcAft>
                <a:spcPts val="0"/>
              </a:spcAft>
              <a:buFont typeface="Arial" pitchFamily="34" charset="0"/>
              <a:buChar char="–"/>
              <a:defRPr sz="2000" b="0" kern="1200" baseline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3397" indent="-304784" algn="l" defTabSz="1219140" rtl="0" eaLnBrk="1" latinLnBrk="0" hangingPunct="1">
              <a:lnSpc>
                <a:spcPct val="105000"/>
              </a:lnSpc>
              <a:spcBef>
                <a:spcPts val="267"/>
              </a:spcBef>
              <a:spcAft>
                <a:spcPts val="0"/>
              </a:spcAft>
              <a:buFont typeface="Arial" pitchFamily="34" charset="0"/>
              <a:buChar char="•"/>
              <a:defRPr sz="2000" b="0" kern="12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40" indent="-304784" algn="l" defTabSz="1219140" rtl="0" eaLnBrk="1" latinLnBrk="0" hangingPunct="1">
              <a:lnSpc>
                <a:spcPct val="105000"/>
              </a:lnSpc>
              <a:spcBef>
                <a:spcPts val="267"/>
              </a:spcBef>
              <a:spcAft>
                <a:spcPts val="0"/>
              </a:spcAft>
              <a:buFont typeface="Arial" pitchFamily="34" charset="0"/>
              <a:buChar char="–"/>
              <a:defRPr sz="2000" b="0" kern="12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23925" indent="-304784" algn="l" defTabSz="1219140" rtl="0" eaLnBrk="1" latinLnBrk="0" hangingPunct="1">
              <a:lnSpc>
                <a:spcPct val="105000"/>
              </a:lnSpc>
              <a:spcBef>
                <a:spcPts val="267"/>
              </a:spcBef>
              <a:spcAft>
                <a:spcPts val="0"/>
              </a:spcAft>
              <a:buFont typeface="Arial" pitchFamily="34" charset="0"/>
              <a:buChar char="»"/>
              <a:defRPr sz="2000" b="0" kern="12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B61B62-8EAD-4C33-8B12-C70BE1AEB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992" y="1044776"/>
            <a:ext cx="6687505" cy="47684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45D3C6-EAAB-4B82-AED0-8CD0EFC0D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445" y="1540412"/>
            <a:ext cx="7135492" cy="4768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C984F7-D569-4921-AEF2-E267CA29D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938" y="1920988"/>
            <a:ext cx="7196452" cy="43878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EA36B5-9C4F-6F4E-958E-DB0AADFE1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6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33610" y="367496"/>
            <a:ext cx="7886700" cy="480131"/>
          </a:xfrm>
        </p:spPr>
        <p:txBody>
          <a:bodyPr/>
          <a:lstStyle/>
          <a:p>
            <a:r>
              <a:rPr lang="en-US" dirty="0"/>
              <a:t>Accessing Through Python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1196387" y="1219201"/>
            <a:ext cx="3387414" cy="4495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more advanced researchers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Accommodates: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Spyder/</a:t>
            </a:r>
            <a:r>
              <a:rPr lang="en-US" dirty="0" err="1"/>
              <a:t>Jupyter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JupyterLab</a:t>
            </a:r>
            <a:r>
              <a:rPr lang="en-US" dirty="0"/>
              <a:t> on WRDS Cloud (coming soon)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Requirement: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WRDS Python API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7543801" y="5011843"/>
            <a:ext cx="2953019" cy="4525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04784" indent="-304784" algn="l" defTabSz="1219140" rtl="0" eaLnBrk="1" latinLnBrk="0" hangingPunct="1">
              <a:lnSpc>
                <a:spcPct val="114000"/>
              </a:lnSpc>
              <a:spcBef>
                <a:spcPts val="800"/>
              </a:spcBef>
              <a:spcAft>
                <a:spcPts val="267"/>
              </a:spcAft>
              <a:buFont typeface="Arial" pitchFamily="34" charset="0"/>
              <a:buChar char="•"/>
              <a:defRPr sz="2000" b="0" kern="1200" baseline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570" indent="-304784" algn="l" defTabSz="1219140" rtl="0" eaLnBrk="1" latinLnBrk="0" hangingPunct="1">
              <a:lnSpc>
                <a:spcPct val="105000"/>
              </a:lnSpc>
              <a:spcBef>
                <a:spcPts val="267"/>
              </a:spcBef>
              <a:spcAft>
                <a:spcPts val="0"/>
              </a:spcAft>
              <a:buFont typeface="Arial" pitchFamily="34" charset="0"/>
              <a:buChar char="–"/>
              <a:defRPr sz="2000" b="0" kern="1200" baseline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3397" indent="-304784" algn="l" defTabSz="1219140" rtl="0" eaLnBrk="1" latinLnBrk="0" hangingPunct="1">
              <a:lnSpc>
                <a:spcPct val="105000"/>
              </a:lnSpc>
              <a:spcBef>
                <a:spcPts val="267"/>
              </a:spcBef>
              <a:spcAft>
                <a:spcPts val="0"/>
              </a:spcAft>
              <a:buFont typeface="Arial" pitchFamily="34" charset="0"/>
              <a:buChar char="•"/>
              <a:defRPr sz="2000" b="0" kern="12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19140" indent="-304784" algn="l" defTabSz="1219140" rtl="0" eaLnBrk="1" latinLnBrk="0" hangingPunct="1">
              <a:lnSpc>
                <a:spcPct val="105000"/>
              </a:lnSpc>
              <a:spcBef>
                <a:spcPts val="267"/>
              </a:spcBef>
              <a:spcAft>
                <a:spcPts val="0"/>
              </a:spcAft>
              <a:buFont typeface="Arial" pitchFamily="34" charset="0"/>
              <a:buChar char="–"/>
              <a:defRPr sz="2000" b="0" kern="12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23925" indent="-304784" algn="l" defTabSz="1219140" rtl="0" eaLnBrk="1" latinLnBrk="0" hangingPunct="1">
              <a:lnSpc>
                <a:spcPct val="105000"/>
              </a:lnSpc>
              <a:spcBef>
                <a:spcPts val="267"/>
              </a:spcBef>
              <a:spcAft>
                <a:spcPts val="0"/>
              </a:spcAft>
              <a:buFont typeface="Arial" pitchFamily="34" charset="0"/>
              <a:buChar char="»"/>
              <a:defRPr sz="2000" b="0" kern="1200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263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121914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A76094-1C52-4897-87DE-B98A07244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280" y="1219201"/>
            <a:ext cx="6536012" cy="45645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80EEE2B-0D14-4F51-A849-A2994F0BE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489" y="1219201"/>
            <a:ext cx="4600234" cy="510540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5B81BE-15D4-2941-AA4F-3A10323140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4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88A3B-DD36-4921-9D35-5ECAEF1B2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Accessing Methods: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C4E5-F8DF-4D02-9B57-7B396EF4A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788"/>
            <a:ext cx="3768414" cy="4066434"/>
          </a:xfrm>
        </p:spPr>
        <p:txBody>
          <a:bodyPr/>
          <a:lstStyle/>
          <a:p>
            <a:r>
              <a:rPr lang="en-US" dirty="0"/>
              <a:t>WRDS also provides additional access methods: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Matlab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PostgreSQL</a:t>
            </a:r>
          </a:p>
          <a:p>
            <a:r>
              <a:rPr lang="en-US" b="1" dirty="0"/>
              <a:t>Support -&gt; Programming at WRDS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59793E-9648-4C85-AD82-451352B83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960" y="845256"/>
            <a:ext cx="654783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C78E1F0-01E1-4AFC-AA6F-B517EDB7C01D}"/>
              </a:ext>
            </a:extLst>
          </p:cNvPr>
          <p:cNvSpPr/>
          <p:nvPr/>
        </p:nvSpPr>
        <p:spPr>
          <a:xfrm>
            <a:off x="6477000" y="1380788"/>
            <a:ext cx="2438400" cy="3810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F967A-6341-A144-8AD1-BA3193A0A9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Wharton Research Data Services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66ADA0-3F4B-C14C-AFE7-B0EC2438AC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6577"/>
            <a:ext cx="10515600" cy="507831"/>
          </a:xfrm>
        </p:spPr>
        <p:txBody>
          <a:bodyPr/>
          <a:lstStyle/>
          <a:p>
            <a:r>
              <a:rPr lang="en-US" sz="3000" dirty="0"/>
              <a:t>Compustat – North America</a:t>
            </a:r>
          </a:p>
        </p:txBody>
      </p:sp>
      <p:sp>
        <p:nvSpPr>
          <p:cNvPr id="7" name="Subtitle 4"/>
          <p:cNvSpPr>
            <a:spLocks noGrp="1"/>
          </p:cNvSpPr>
          <p:nvPr>
            <p:ph idx="1"/>
          </p:nvPr>
        </p:nvSpPr>
        <p:spPr>
          <a:xfrm>
            <a:off x="1946586" y="1328872"/>
            <a:ext cx="7886700" cy="379719"/>
          </a:xfrm>
        </p:spPr>
        <p:txBody>
          <a:bodyPr>
            <a:spAutoFit/>
          </a:bodyPr>
          <a:lstStyle/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Wharton Research Data Services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47557" y="1685232"/>
            <a:ext cx="5696886" cy="724190"/>
            <a:chOff x="1770714" y="3200400"/>
            <a:chExt cx="5696886" cy="724190"/>
          </a:xfrm>
        </p:grpSpPr>
        <p:sp>
          <p:nvSpPr>
            <p:cNvPr id="10" name="Rechteck 50" descr="PresentationLoad.com"/>
            <p:cNvSpPr/>
            <p:nvPr/>
          </p:nvSpPr>
          <p:spPr>
            <a:xfrm>
              <a:off x="1770714" y="3230772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778618" y="3228518"/>
              <a:ext cx="944055" cy="696072"/>
              <a:chOff x="1778618" y="3228518"/>
              <a:chExt cx="944055" cy="69607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Isosceles Triangle 98"/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feld 110"/>
            <p:cNvSpPr txBox="1"/>
            <p:nvPr/>
          </p:nvSpPr>
          <p:spPr>
            <a:xfrm>
              <a:off x="1975947" y="3200400"/>
              <a:ext cx="5386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hteck 1"/>
            <p:cNvSpPr/>
            <p:nvPr/>
          </p:nvSpPr>
          <p:spPr>
            <a:xfrm>
              <a:off x="2847054" y="3427199"/>
              <a:ext cx="35537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accent1"/>
                  </a:solidFill>
                </a:rPr>
                <a:t>Compustat Data Structure on WRDS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47557" y="2597378"/>
            <a:ext cx="5696886" cy="724190"/>
            <a:chOff x="1770714" y="4112546"/>
            <a:chExt cx="5696886" cy="724190"/>
          </a:xfrm>
        </p:grpSpPr>
        <p:sp>
          <p:nvSpPr>
            <p:cNvPr id="30" name="Rechteck 50" descr="PresentationLoad.com"/>
            <p:cNvSpPr/>
            <p:nvPr/>
          </p:nvSpPr>
          <p:spPr>
            <a:xfrm>
              <a:off x="1770714" y="4114800"/>
              <a:ext cx="5696886" cy="69381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778618" y="4112546"/>
              <a:ext cx="944055" cy="696072"/>
              <a:chOff x="1778618" y="3228518"/>
              <a:chExt cx="944055" cy="696072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98"/>
              <p:cNvSpPr/>
              <p:nvPr/>
            </p:nvSpPr>
            <p:spPr>
              <a:xfrm>
                <a:off x="2441448" y="3228518"/>
                <a:ext cx="281225" cy="696072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hteck 1"/>
            <p:cNvSpPr/>
            <p:nvPr/>
          </p:nvSpPr>
          <p:spPr>
            <a:xfrm>
              <a:off x="2847054" y="4311227"/>
              <a:ext cx="35537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</a:rPr>
                <a:t>How to Access the Data</a:t>
              </a:r>
            </a:p>
          </p:txBody>
        </p:sp>
        <p:sp>
          <p:nvSpPr>
            <p:cNvPr id="34" name="Textfeld 110"/>
            <p:cNvSpPr txBox="1"/>
            <p:nvPr/>
          </p:nvSpPr>
          <p:spPr>
            <a:xfrm>
              <a:off x="1963082" y="4128850"/>
              <a:ext cx="4855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47557" y="3511081"/>
            <a:ext cx="5696886" cy="721937"/>
            <a:chOff x="1770714" y="5026248"/>
            <a:chExt cx="5696886" cy="721937"/>
          </a:xfrm>
        </p:grpSpPr>
        <p:sp>
          <p:nvSpPr>
            <p:cNvPr id="35" name="Rechteck 50" descr="PresentationLoad.com"/>
            <p:cNvSpPr/>
            <p:nvPr/>
          </p:nvSpPr>
          <p:spPr>
            <a:xfrm>
              <a:off x="1770714" y="5026248"/>
              <a:ext cx="5696886" cy="6966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773936" y="5029094"/>
              <a:ext cx="944055" cy="694944"/>
              <a:chOff x="1778618" y="3228518"/>
              <a:chExt cx="944055" cy="696072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778618" y="3230772"/>
                <a:ext cx="662097" cy="69381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Isosceles Triangle 98"/>
              <p:cNvSpPr/>
              <p:nvPr/>
            </p:nvSpPr>
            <p:spPr>
              <a:xfrm>
                <a:off x="2441448" y="3228518"/>
                <a:ext cx="281225" cy="693818"/>
              </a:xfrm>
              <a:prstGeom prst="triangle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echteck 1"/>
            <p:cNvSpPr/>
            <p:nvPr/>
          </p:nvSpPr>
          <p:spPr>
            <a:xfrm>
              <a:off x="2847054" y="5222676"/>
              <a:ext cx="446814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chemeClr val="tx2"/>
                  </a:solidFill>
                </a:rPr>
                <a:t>How to Link with Other Databases</a:t>
              </a:r>
            </a:p>
          </p:txBody>
        </p:sp>
        <p:sp>
          <p:nvSpPr>
            <p:cNvPr id="39" name="Textfeld 110"/>
            <p:cNvSpPr txBox="1"/>
            <p:nvPr/>
          </p:nvSpPr>
          <p:spPr>
            <a:xfrm>
              <a:off x="1963082" y="5040299"/>
              <a:ext cx="4767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4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079419-0922-7043-9FF2-36CA5FC702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253308-F9C5-4FCB-8415-6DEE77C16A3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4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Wharton 2016 16:9">
  <a:themeElements>
    <a:clrScheme name="Wharton 2016">
      <a:dk1>
        <a:srgbClr val="2D2C41"/>
      </a:dk1>
      <a:lt1>
        <a:srgbClr val="FFFFFF"/>
      </a:lt1>
      <a:dk2>
        <a:srgbClr val="004785"/>
      </a:dk2>
      <a:lt2>
        <a:srgbClr val="EEEDEA"/>
      </a:lt2>
      <a:accent1>
        <a:srgbClr val="004785"/>
      </a:accent1>
      <a:accent2>
        <a:srgbClr val="A90533"/>
      </a:accent2>
      <a:accent3>
        <a:srgbClr val="026CB5"/>
      </a:accent3>
      <a:accent4>
        <a:srgbClr val="06AAFC"/>
      </a:accent4>
      <a:accent5>
        <a:srgbClr val="96227D"/>
      </a:accent5>
      <a:accent6>
        <a:srgbClr val="D7BC6A"/>
      </a:accent6>
      <a:hlink>
        <a:srgbClr val="06AAFC"/>
      </a:hlink>
      <a:folHlink>
        <a:srgbClr val="06AAFC"/>
      </a:folHlink>
    </a:clrScheme>
    <a:fontScheme name="Wharton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Theme_4x3</Template>
  <TotalTime>886</TotalTime>
  <Words>484</Words>
  <Application>Microsoft Macintosh PowerPoint</Application>
  <PresentationFormat>Widescreen</PresentationFormat>
  <Paragraphs>180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Wharton 2016 16:9</vt:lpstr>
      <vt:lpstr>Introduction to Compustat</vt:lpstr>
      <vt:lpstr>Compustat – North America</vt:lpstr>
      <vt:lpstr>Data Structure on WRDS</vt:lpstr>
      <vt:lpstr>Compustat – North America</vt:lpstr>
      <vt:lpstr>Accessing Through Web Query</vt:lpstr>
      <vt:lpstr>Accessing Through SAS</vt:lpstr>
      <vt:lpstr>Accessing Through Python</vt:lpstr>
      <vt:lpstr>Other Accessing Methods:</vt:lpstr>
      <vt:lpstr>Compustat – North America</vt:lpstr>
      <vt:lpstr>Compustat Identifiers</vt:lpstr>
      <vt:lpstr>Linking to CRSP</vt:lpstr>
      <vt:lpstr>Linking to IBES</vt:lpstr>
      <vt:lpstr>Linking to Other DB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Byers</dc:creator>
  <cp:lastModifiedBy>Drechsler, Freda (Qingyi) Song</cp:lastModifiedBy>
  <cp:revision>82</cp:revision>
  <dcterms:created xsi:type="dcterms:W3CDTF">2016-03-10T13:41:29Z</dcterms:created>
  <dcterms:modified xsi:type="dcterms:W3CDTF">2020-05-01T22:48:27Z</dcterms:modified>
</cp:coreProperties>
</file>