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9"/>
  </p:notesMasterIdLst>
  <p:handoutMasterIdLst>
    <p:handoutMasterId r:id="rId20"/>
  </p:handoutMasterIdLst>
  <p:sldIdLst>
    <p:sldId id="354" r:id="rId2"/>
    <p:sldId id="414" r:id="rId3"/>
    <p:sldId id="433" r:id="rId4"/>
    <p:sldId id="440" r:id="rId5"/>
    <p:sldId id="450" r:id="rId6"/>
    <p:sldId id="442" r:id="rId7"/>
    <p:sldId id="441" r:id="rId8"/>
    <p:sldId id="443" r:id="rId9"/>
    <p:sldId id="444" r:id="rId10"/>
    <p:sldId id="445" r:id="rId11"/>
    <p:sldId id="446" r:id="rId12"/>
    <p:sldId id="365" r:id="rId13"/>
    <p:sldId id="424" r:id="rId14"/>
    <p:sldId id="425" r:id="rId15"/>
    <p:sldId id="451" r:id="rId16"/>
    <p:sldId id="447" r:id="rId17"/>
    <p:sldId id="294" r:id="rId18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533"/>
    <a:srgbClr val="D8DAD7"/>
    <a:srgbClr val="B1B6AF"/>
    <a:srgbClr val="B1B6B9"/>
    <a:srgbClr val="D6D3CB"/>
    <a:srgbClr val="D9D7D0"/>
    <a:srgbClr val="C6093B"/>
    <a:srgbClr val="AFAFAF"/>
    <a:srgbClr val="9622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5739" autoAdjust="0"/>
  </p:normalViewPr>
  <p:slideViewPr>
    <p:cSldViewPr>
      <p:cViewPr varScale="1">
        <p:scale>
          <a:sx n="114" d="100"/>
          <a:sy n="114" d="100"/>
        </p:scale>
        <p:origin x="1176" y="102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2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rds-www.wharton.upenn.edu/pages/support/applications/event-studies/event-study-research-application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rds-www.wharton.upenn.edu/pages/support/research-wrds/macros/wrds-macros-evtstudy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rds-web.wharton.upenn.edu/wrds/ds/wrdseventstudy/ciq/index.cfm?navId=355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ba.tuck.dartmouth.edu/pages/faculty/ken.french/data_library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rds-web.wharton.upenn.edu/wrds/ds/wrdsapps/dwgind/index.cfm?navId=46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82614"/>
            <a:ext cx="8648701" cy="1200329"/>
          </a:xfrm>
        </p:spPr>
        <p:txBody>
          <a:bodyPr/>
          <a:lstStyle/>
          <a:p>
            <a:r>
              <a:rPr lang="en-US" dirty="0"/>
              <a:t>Introduction to Event Study by WRDS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513346"/>
          </a:xfrm>
        </p:spPr>
        <p:txBody>
          <a:bodyPr/>
          <a:lstStyle/>
          <a:p>
            <a:r>
              <a:rPr lang="en-US" dirty="0"/>
              <a:t>Xuan Liu May,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 dirty="0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D8BBE2-4F9A-4AB2-8C95-AB3E2B3E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8839200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Intraday Second-by-Second Event Study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28A235-8CBB-4146-9569-A68DB79891CB}"/>
              </a:ext>
            </a:extLst>
          </p:cNvPr>
          <p:cNvGrpSpPr/>
          <p:nvPr/>
        </p:nvGrpSpPr>
        <p:grpSpPr>
          <a:xfrm>
            <a:off x="640080" y="1667923"/>
            <a:ext cx="7886699" cy="713232"/>
            <a:chOff x="405053" y="1709951"/>
            <a:chExt cx="4111654" cy="953676"/>
          </a:xfrm>
        </p:grpSpPr>
        <p:sp>
          <p:nvSpPr>
            <p:cNvPr id="8" name="Rechteck 50" descr="PresentationLoad.com">
              <a:extLst>
                <a:ext uri="{FF2B5EF4-FFF2-40B4-BE49-F238E27FC236}">
                  <a16:creationId xmlns:a16="http://schemas.microsoft.com/office/drawing/2014/main" id="{F482E136-76BA-432F-A3CD-72D87A120795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F7E2982-8C7C-4BA2-B321-E17D5DAC25E3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Stock price used</a:t>
              </a:r>
            </a:p>
          </p:txBody>
        </p:sp>
        <p:sp>
          <p:nvSpPr>
            <p:cNvPr id="10" name="Rechteck 1">
              <a:extLst>
                <a:ext uri="{FF2B5EF4-FFF2-40B4-BE49-F238E27FC236}">
                  <a16:creationId xmlns:a16="http://schemas.microsoft.com/office/drawing/2014/main" id="{18DEA33F-6DB0-42F8-91FB-032D65DCC19E}"/>
                </a:ext>
              </a:extLst>
            </p:cNvPr>
            <p:cNvSpPr/>
            <p:nvPr/>
          </p:nvSpPr>
          <p:spPr>
            <a:xfrm>
              <a:off x="1686877" y="1996014"/>
              <a:ext cx="2698260" cy="370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The NBBO files derived from the TAQ data by WRDS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8CB1FD-B6B7-493C-8912-0E57AE9FC198}"/>
              </a:ext>
            </a:extLst>
          </p:cNvPr>
          <p:cNvGrpSpPr/>
          <p:nvPr/>
        </p:nvGrpSpPr>
        <p:grpSpPr>
          <a:xfrm>
            <a:off x="640080" y="3128980"/>
            <a:ext cx="7886699" cy="661694"/>
            <a:chOff x="405053" y="1709951"/>
            <a:chExt cx="4111654" cy="953676"/>
          </a:xfrm>
        </p:grpSpPr>
        <p:sp>
          <p:nvSpPr>
            <p:cNvPr id="12" name="Rechteck 50" descr="PresentationLoad.com">
              <a:extLst>
                <a:ext uri="{FF2B5EF4-FFF2-40B4-BE49-F238E27FC236}">
                  <a16:creationId xmlns:a16="http://schemas.microsoft.com/office/drawing/2014/main" id="{8C04B989-F8E9-4E5A-BBD6-BB7D5265A131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8F5DF6-5A65-4A92-A78F-18BBF6ADCD57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Company identifiers</a:t>
              </a:r>
            </a:p>
          </p:txBody>
        </p:sp>
        <p:sp>
          <p:nvSpPr>
            <p:cNvPr id="14" name="Rechteck 1">
              <a:extLst>
                <a:ext uri="{FF2B5EF4-FFF2-40B4-BE49-F238E27FC236}">
                  <a16:creationId xmlns:a16="http://schemas.microsoft.com/office/drawing/2014/main" id="{C03E5BE7-91AD-4912-ABF1-71F07D28CD0F}"/>
                </a:ext>
              </a:extLst>
            </p:cNvPr>
            <p:cNvSpPr/>
            <p:nvPr/>
          </p:nvSpPr>
          <p:spPr>
            <a:xfrm>
              <a:off x="1697948" y="1962051"/>
              <a:ext cx="2818759" cy="3992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SYMBOL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5DFDA4-7213-47FC-A24E-27EFDC267925}"/>
              </a:ext>
            </a:extLst>
          </p:cNvPr>
          <p:cNvGrpSpPr/>
          <p:nvPr/>
        </p:nvGrpSpPr>
        <p:grpSpPr>
          <a:xfrm>
            <a:off x="640080" y="2440214"/>
            <a:ext cx="7886699" cy="648393"/>
            <a:chOff x="405053" y="1709950"/>
            <a:chExt cx="4111654" cy="953677"/>
          </a:xfrm>
        </p:grpSpPr>
        <p:sp>
          <p:nvSpPr>
            <p:cNvPr id="16" name="Rechteck 50" descr="PresentationLoad.com">
              <a:extLst>
                <a:ext uri="{FF2B5EF4-FFF2-40B4-BE49-F238E27FC236}">
                  <a16:creationId xmlns:a16="http://schemas.microsoft.com/office/drawing/2014/main" id="{97111323-5A13-41E3-82B7-2CB057C81DF5}"/>
                </a:ext>
              </a:extLst>
            </p:cNvPr>
            <p:cNvSpPr/>
            <p:nvPr/>
          </p:nvSpPr>
          <p:spPr>
            <a:xfrm>
              <a:off x="405053" y="1709950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863556-468A-4B35-B461-74AE2AF7DAD8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Event file source</a:t>
              </a:r>
            </a:p>
          </p:txBody>
        </p:sp>
        <p:sp>
          <p:nvSpPr>
            <p:cNvPr id="18" name="Rechteck 1">
              <a:extLst>
                <a:ext uri="{FF2B5EF4-FFF2-40B4-BE49-F238E27FC236}">
                  <a16:creationId xmlns:a16="http://schemas.microsoft.com/office/drawing/2014/main" id="{C1CAB064-C452-4340-9CF0-A390E6DFD189}"/>
                </a:ext>
              </a:extLst>
            </p:cNvPr>
            <p:cNvSpPr/>
            <p:nvPr/>
          </p:nvSpPr>
          <p:spPr>
            <a:xfrm>
              <a:off x="1684495" y="1915713"/>
              <a:ext cx="2818757" cy="679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Upload your own events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Events from </a:t>
              </a:r>
              <a:r>
                <a:rPr lang="en-US" sz="1200" kern="0" dirty="0" err="1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RavenPack</a:t>
              </a:r>
              <a:endParaRPr lang="en-US" sz="12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867A6A-27B9-467B-B443-A42EFBB9B2CF}"/>
              </a:ext>
            </a:extLst>
          </p:cNvPr>
          <p:cNvGrpSpPr/>
          <p:nvPr/>
        </p:nvGrpSpPr>
        <p:grpSpPr>
          <a:xfrm>
            <a:off x="640080" y="4757951"/>
            <a:ext cx="7907939" cy="880849"/>
            <a:chOff x="405053" y="1709951"/>
            <a:chExt cx="4111654" cy="953676"/>
          </a:xfrm>
        </p:grpSpPr>
        <p:sp>
          <p:nvSpPr>
            <p:cNvPr id="20" name="Rechteck 50" descr="PresentationLoad.com">
              <a:extLst>
                <a:ext uri="{FF2B5EF4-FFF2-40B4-BE49-F238E27FC236}">
                  <a16:creationId xmlns:a16="http://schemas.microsoft.com/office/drawing/2014/main" id="{78AC414E-CC87-46A3-B6F3-0D7AC1E83889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14658E-0A08-470C-B8AE-53249A487994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 outputs</a:t>
              </a:r>
            </a:p>
          </p:txBody>
        </p:sp>
        <p:sp>
          <p:nvSpPr>
            <p:cNvPr id="22" name="Rechteck 1">
              <a:extLst>
                <a:ext uri="{FF2B5EF4-FFF2-40B4-BE49-F238E27FC236}">
                  <a16:creationId xmlns:a16="http://schemas.microsoft.com/office/drawing/2014/main" id="{CB219513-44D2-412E-80C6-5D5A7CC3E11F}"/>
                </a:ext>
              </a:extLst>
            </p:cNvPr>
            <p:cNvSpPr/>
            <p:nvPr/>
          </p:nvSpPr>
          <p:spPr>
            <a:xfrm>
              <a:off x="1694478" y="1887881"/>
              <a:ext cx="2818757" cy="699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RET – Second-by-Second return</a:t>
              </a:r>
            </a:p>
            <a:p>
              <a:r>
                <a:rPr lang="en-US" sz="1200" dirty="0">
                  <a:solidFill>
                    <a:schemeClr val="tx2"/>
                  </a:solidFill>
                </a:rPr>
                <a:t>CUM - Cumulative return</a:t>
              </a:r>
            </a:p>
            <a:p>
              <a:r>
                <a:rPr lang="en-US" sz="1200" dirty="0">
                  <a:solidFill>
                    <a:schemeClr val="tx2"/>
                  </a:solidFill>
                </a:rPr>
                <a:t>CUM_BH - Buy-and-Hold cumulative return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DF6189-5EF2-4144-9D39-032EA3A684A3}"/>
              </a:ext>
            </a:extLst>
          </p:cNvPr>
          <p:cNvGrpSpPr/>
          <p:nvPr/>
        </p:nvGrpSpPr>
        <p:grpSpPr>
          <a:xfrm>
            <a:off x="640080" y="3830608"/>
            <a:ext cx="7892778" cy="886968"/>
            <a:chOff x="412957" y="1709949"/>
            <a:chExt cx="4114823" cy="1753120"/>
          </a:xfrm>
        </p:grpSpPr>
        <p:sp>
          <p:nvSpPr>
            <p:cNvPr id="24" name="Rechteck 50" descr="PresentationLoad.com">
              <a:extLst>
                <a:ext uri="{FF2B5EF4-FFF2-40B4-BE49-F238E27FC236}">
                  <a16:creationId xmlns:a16="http://schemas.microsoft.com/office/drawing/2014/main" id="{45DB17E0-E163-43EE-B5D0-D9EB213898E7}"/>
                </a:ext>
              </a:extLst>
            </p:cNvPr>
            <p:cNvSpPr/>
            <p:nvPr/>
          </p:nvSpPr>
          <p:spPr>
            <a:xfrm>
              <a:off x="416126" y="1709951"/>
              <a:ext cx="4111654" cy="17531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2F405C-0D2B-481B-9E7D-B1573011EF1F}"/>
                </a:ext>
              </a:extLst>
            </p:cNvPr>
            <p:cNvSpPr/>
            <p:nvPr/>
          </p:nvSpPr>
          <p:spPr>
            <a:xfrm>
              <a:off x="412957" y="1709949"/>
              <a:ext cx="1250793" cy="1753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Date format</a:t>
              </a:r>
            </a:p>
          </p:txBody>
        </p:sp>
        <p:sp>
          <p:nvSpPr>
            <p:cNvPr id="26" name="Rechteck 1">
              <a:extLst>
                <a:ext uri="{FF2B5EF4-FFF2-40B4-BE49-F238E27FC236}">
                  <a16:creationId xmlns:a16="http://schemas.microsoft.com/office/drawing/2014/main" id="{D0CE9FEE-DA61-4D3E-8ADE-7A1E98E691FC}"/>
                </a:ext>
              </a:extLst>
            </p:cNvPr>
            <p:cNvSpPr/>
            <p:nvPr/>
          </p:nvSpPr>
          <p:spPr>
            <a:xfrm>
              <a:off x="1697950" y="1771291"/>
              <a:ext cx="2818757" cy="1659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DD-MMM-YYYY (i.e., 24-JUN-2015 00:00:00)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MM/DD/YYYY (i.e., 06/24/2015 09:30:00)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YYYY-MM-DD (i.e., 2015-06-24 12:00:00)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YYYYMMDD (i.e., 20150624 14:00:00)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1A90AA-5EA6-4DF8-82EF-72C29262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Long Run Event Study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BE89353-DAAB-47A2-80CD-713A0471DCF2}"/>
              </a:ext>
            </a:extLst>
          </p:cNvPr>
          <p:cNvGrpSpPr/>
          <p:nvPr/>
        </p:nvGrpSpPr>
        <p:grpSpPr>
          <a:xfrm>
            <a:off x="640080" y="1622147"/>
            <a:ext cx="7886699" cy="713232"/>
            <a:chOff x="405053" y="1709951"/>
            <a:chExt cx="4111654" cy="953676"/>
          </a:xfrm>
        </p:grpSpPr>
        <p:sp>
          <p:nvSpPr>
            <p:cNvPr id="8" name="Rechteck 50" descr="PresentationLoad.com">
              <a:extLst>
                <a:ext uri="{FF2B5EF4-FFF2-40B4-BE49-F238E27FC236}">
                  <a16:creationId xmlns:a16="http://schemas.microsoft.com/office/drawing/2014/main" id="{4D112F17-FAB1-4811-9E31-0FED92CCB02F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84F1D3-0537-4749-B508-95ED35438EB8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Stock price used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17820A-AC83-44EA-8A43-6ABD2C2C8251}"/>
              </a:ext>
            </a:extLst>
          </p:cNvPr>
          <p:cNvGrpSpPr/>
          <p:nvPr/>
        </p:nvGrpSpPr>
        <p:grpSpPr>
          <a:xfrm>
            <a:off x="640080" y="3073170"/>
            <a:ext cx="7888577" cy="710964"/>
            <a:chOff x="405053" y="1695487"/>
            <a:chExt cx="4112633" cy="1024686"/>
          </a:xfrm>
        </p:grpSpPr>
        <p:sp>
          <p:nvSpPr>
            <p:cNvPr id="11" name="Rechteck 50" descr="PresentationLoad.com">
              <a:extLst>
                <a:ext uri="{FF2B5EF4-FFF2-40B4-BE49-F238E27FC236}">
                  <a16:creationId xmlns:a16="http://schemas.microsoft.com/office/drawing/2014/main" id="{A9E64D48-D9BC-4731-BEB4-65762403EC0B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D15CF4-4AC6-4178-906B-7310C075095C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Company identifiers</a:t>
              </a:r>
            </a:p>
          </p:txBody>
        </p:sp>
        <p:sp>
          <p:nvSpPr>
            <p:cNvPr id="13" name="Rechteck 1">
              <a:extLst>
                <a:ext uri="{FF2B5EF4-FFF2-40B4-BE49-F238E27FC236}">
                  <a16:creationId xmlns:a16="http://schemas.microsoft.com/office/drawing/2014/main" id="{CE4791EF-FD8A-49F2-BB7C-3CA9E1148089}"/>
                </a:ext>
              </a:extLst>
            </p:cNvPr>
            <p:cNvSpPr/>
            <p:nvPr/>
          </p:nvSpPr>
          <p:spPr>
            <a:xfrm>
              <a:off x="1698927" y="1695487"/>
              <a:ext cx="2818759" cy="1024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PERMNO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CUSIP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TICKER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F0C7A5-05EE-478C-9E2F-F3409BC226D6}"/>
              </a:ext>
            </a:extLst>
          </p:cNvPr>
          <p:cNvGrpSpPr/>
          <p:nvPr/>
        </p:nvGrpSpPr>
        <p:grpSpPr>
          <a:xfrm>
            <a:off x="640080" y="2394438"/>
            <a:ext cx="7886699" cy="648393"/>
            <a:chOff x="405053" y="1709950"/>
            <a:chExt cx="4111654" cy="953677"/>
          </a:xfrm>
        </p:grpSpPr>
        <p:sp>
          <p:nvSpPr>
            <p:cNvPr id="15" name="Rechteck 50" descr="PresentationLoad.com">
              <a:extLst>
                <a:ext uri="{FF2B5EF4-FFF2-40B4-BE49-F238E27FC236}">
                  <a16:creationId xmlns:a16="http://schemas.microsoft.com/office/drawing/2014/main" id="{8BE1E8DC-6414-41BC-B77D-9D197F8D2E73}"/>
                </a:ext>
              </a:extLst>
            </p:cNvPr>
            <p:cNvSpPr/>
            <p:nvPr/>
          </p:nvSpPr>
          <p:spPr>
            <a:xfrm>
              <a:off x="405053" y="1709950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6354D6-E195-41D4-A751-B2F451B59B19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Event file source</a:t>
              </a:r>
            </a:p>
          </p:txBody>
        </p:sp>
        <p:sp>
          <p:nvSpPr>
            <p:cNvPr id="17" name="Rechteck 1">
              <a:extLst>
                <a:ext uri="{FF2B5EF4-FFF2-40B4-BE49-F238E27FC236}">
                  <a16:creationId xmlns:a16="http://schemas.microsoft.com/office/drawing/2014/main" id="{0C666CF4-D7BE-4661-B65A-866ED77042CE}"/>
                </a:ext>
              </a:extLst>
            </p:cNvPr>
            <p:cNvSpPr/>
            <p:nvPr/>
          </p:nvSpPr>
          <p:spPr>
            <a:xfrm>
              <a:off x="1686427" y="1882790"/>
              <a:ext cx="2818757" cy="679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Upload your own events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Events from Capital IQ Key Developments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F04964-D937-4A0F-9E49-C3751D77D12F}"/>
              </a:ext>
            </a:extLst>
          </p:cNvPr>
          <p:cNvGrpSpPr/>
          <p:nvPr/>
        </p:nvGrpSpPr>
        <p:grpSpPr>
          <a:xfrm>
            <a:off x="640080" y="4712175"/>
            <a:ext cx="7940828" cy="880849"/>
            <a:chOff x="405053" y="1709951"/>
            <a:chExt cx="4128754" cy="953676"/>
          </a:xfrm>
        </p:grpSpPr>
        <p:sp>
          <p:nvSpPr>
            <p:cNvPr id="19" name="Rechteck 50" descr="PresentationLoad.com">
              <a:extLst>
                <a:ext uri="{FF2B5EF4-FFF2-40B4-BE49-F238E27FC236}">
                  <a16:creationId xmlns:a16="http://schemas.microsoft.com/office/drawing/2014/main" id="{0F13AD01-F057-4FAD-A0A2-C303ABB2FB04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A96EA16-2002-4066-A948-D86827DE39CD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 outputs</a:t>
              </a:r>
            </a:p>
          </p:txBody>
        </p:sp>
        <p:sp>
          <p:nvSpPr>
            <p:cNvPr id="21" name="Rechteck 1">
              <a:extLst>
                <a:ext uri="{FF2B5EF4-FFF2-40B4-BE49-F238E27FC236}">
                  <a16:creationId xmlns:a16="http://schemas.microsoft.com/office/drawing/2014/main" id="{EDF932E0-BBF9-4273-9F98-50DCFA84DFFC}"/>
                </a:ext>
              </a:extLst>
            </p:cNvPr>
            <p:cNvSpPr/>
            <p:nvPr/>
          </p:nvSpPr>
          <p:spPr>
            <a:xfrm>
              <a:off x="1715050" y="1882112"/>
              <a:ext cx="2818757" cy="699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Buy-and-Hold Abnormal  Returns (BHAR) are calculated by using equally/value-weighted benchmark portfolio returns with/without annual rebalance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B3494CB-E68F-4C2B-BA51-CA917EE00597}"/>
              </a:ext>
            </a:extLst>
          </p:cNvPr>
          <p:cNvGrpSpPr/>
          <p:nvPr/>
        </p:nvGrpSpPr>
        <p:grpSpPr>
          <a:xfrm>
            <a:off x="640080" y="3784832"/>
            <a:ext cx="7892778" cy="886968"/>
            <a:chOff x="412957" y="1709949"/>
            <a:chExt cx="4114823" cy="1753120"/>
          </a:xfrm>
        </p:grpSpPr>
        <p:sp>
          <p:nvSpPr>
            <p:cNvPr id="23" name="Rechteck 50" descr="PresentationLoad.com">
              <a:extLst>
                <a:ext uri="{FF2B5EF4-FFF2-40B4-BE49-F238E27FC236}">
                  <a16:creationId xmlns:a16="http://schemas.microsoft.com/office/drawing/2014/main" id="{D8272E90-3A42-429B-A02D-875F4C90C50C}"/>
                </a:ext>
              </a:extLst>
            </p:cNvPr>
            <p:cNvSpPr/>
            <p:nvPr/>
          </p:nvSpPr>
          <p:spPr>
            <a:xfrm>
              <a:off x="416126" y="1709951"/>
              <a:ext cx="4111654" cy="17531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6F99BD-AEA5-410B-8DBF-D046C6CFF4C6}"/>
                </a:ext>
              </a:extLst>
            </p:cNvPr>
            <p:cNvSpPr/>
            <p:nvPr/>
          </p:nvSpPr>
          <p:spPr>
            <a:xfrm>
              <a:off x="412957" y="1709949"/>
              <a:ext cx="1250793" cy="1753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Date format</a:t>
              </a:r>
            </a:p>
          </p:txBody>
        </p:sp>
        <p:sp>
          <p:nvSpPr>
            <p:cNvPr id="25" name="Rechteck 1">
              <a:extLst>
                <a:ext uri="{FF2B5EF4-FFF2-40B4-BE49-F238E27FC236}">
                  <a16:creationId xmlns:a16="http://schemas.microsoft.com/office/drawing/2014/main" id="{03260D4B-E443-48E3-992D-386473032CBE}"/>
                </a:ext>
              </a:extLst>
            </p:cNvPr>
            <p:cNvSpPr/>
            <p:nvPr/>
          </p:nvSpPr>
          <p:spPr>
            <a:xfrm>
              <a:off x="1697950" y="1771291"/>
              <a:ext cx="2818757" cy="1659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DD-MMM-YYYY (i.e., 24-JUN-2015)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MM/DD/YYYY (i.e., 06/24/2015)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YYYY-MM-DD (i.e., 2015-06-24)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YYYYMMDD (i.e., 20150624) </a:t>
              </a:r>
            </a:p>
          </p:txBody>
        </p:sp>
      </p:grpSp>
      <p:sp>
        <p:nvSpPr>
          <p:cNvPr id="26" name="Rechteck 1">
            <a:extLst>
              <a:ext uri="{FF2B5EF4-FFF2-40B4-BE49-F238E27FC236}">
                <a16:creationId xmlns:a16="http://schemas.microsoft.com/office/drawing/2014/main" id="{56872D08-C61D-4EB6-AE2D-E952C9D494CC}"/>
              </a:ext>
            </a:extLst>
          </p:cNvPr>
          <p:cNvSpPr/>
          <p:nvPr/>
        </p:nvSpPr>
        <p:spPr>
          <a:xfrm>
            <a:off x="3048000" y="1836087"/>
            <a:ext cx="5421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CRSP daily stock (date range for annual update - 12/31/1925 - 12/31/2019 )</a:t>
            </a:r>
          </a:p>
        </p:txBody>
      </p:sp>
    </p:spTree>
    <p:extLst>
      <p:ext uri="{BB962C8B-B14F-4D97-AF65-F5344CB8AC3E}">
        <p14:creationId xmlns:p14="http://schemas.microsoft.com/office/powerpoint/2010/main" val="345669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58368"/>
            <a:ext cx="8264214" cy="1338828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Learning Resources -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Event Study Research Application</a:t>
            </a:r>
            <a:br>
              <a:rPr lang="en-US" b="1" dirty="0">
                <a:solidFill>
                  <a:schemeClr val="accent3"/>
                </a:solidFill>
              </a:rPr>
            </a:b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97E7CF-06B5-43E8-BEC7-01CA58214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00" y="1929871"/>
            <a:ext cx="7319471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8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58368"/>
            <a:ext cx="8618778" cy="507831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Learning Resources -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WRDS Macros: EVTSTUDY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91E713-7E23-4B7B-9F80-1A5885DA9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685" y="1667649"/>
            <a:ext cx="542804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30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58368"/>
            <a:ext cx="8721414" cy="507831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Learning Resources -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Manuals and Overviews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2EA904-4EED-42B8-B091-29A143A60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2" y="1638300"/>
            <a:ext cx="82200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8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15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1778" y="2564934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Event Study Basics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1778" y="3477080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Overview of Event Study by WRDS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1778" y="4390782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24683" y="5073855"/>
              <a:ext cx="44681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Demo – Run a Event Study Using WRDS Event Study Web Query Form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Picture 4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F448FEF6-C505-4C1F-874E-83DEA4B13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82" y="898328"/>
            <a:ext cx="5163682" cy="11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16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18BFECA-DF33-4387-8C56-676EE02E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/>
              <a:t>Event Study Estimation Parameters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9538329-83DB-4D20-996A-CFF5D74E095F}"/>
              </a:ext>
            </a:extLst>
          </p:cNvPr>
          <p:cNvCxnSpPr>
            <a:cxnSpLocks/>
          </p:cNvCxnSpPr>
          <p:nvPr/>
        </p:nvCxnSpPr>
        <p:spPr>
          <a:xfrm>
            <a:off x="762000" y="2580041"/>
            <a:ext cx="7239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B9256-B2B4-48BC-9905-2B59FEFB35F0}"/>
              </a:ext>
            </a:extLst>
          </p:cNvPr>
          <p:cNvCxnSpPr>
            <a:cxnSpLocks/>
          </p:cNvCxnSpPr>
          <p:nvPr/>
        </p:nvCxnSpPr>
        <p:spPr>
          <a:xfrm>
            <a:off x="5943600" y="2290040"/>
            <a:ext cx="8001" cy="566568"/>
          </a:xfrm>
          <a:prstGeom prst="line">
            <a:avLst/>
          </a:prstGeom>
          <a:ln w="603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Left Bracket 8">
            <a:extLst>
              <a:ext uri="{FF2B5EF4-FFF2-40B4-BE49-F238E27FC236}">
                <a16:creationId xmlns:a16="http://schemas.microsoft.com/office/drawing/2014/main" id="{6144AAF8-BA6A-4B0B-B323-110074D56B9F}"/>
              </a:ext>
            </a:extLst>
          </p:cNvPr>
          <p:cNvSpPr/>
          <p:nvPr/>
        </p:nvSpPr>
        <p:spPr>
          <a:xfrm>
            <a:off x="1143000" y="2301086"/>
            <a:ext cx="125618" cy="555522"/>
          </a:xfrm>
          <a:prstGeom prst="leftBracket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41C96E10-5C1B-4DFD-BD3A-D0F90CC09316}"/>
              </a:ext>
            </a:extLst>
          </p:cNvPr>
          <p:cNvSpPr/>
          <p:nvPr/>
        </p:nvSpPr>
        <p:spPr>
          <a:xfrm>
            <a:off x="3124207" y="2301086"/>
            <a:ext cx="104756" cy="555522"/>
          </a:xfrm>
          <a:prstGeom prst="righ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9271858D-AB73-41FC-BF72-CC388D5D03BC}"/>
              </a:ext>
            </a:extLst>
          </p:cNvPr>
          <p:cNvSpPr/>
          <p:nvPr/>
        </p:nvSpPr>
        <p:spPr>
          <a:xfrm>
            <a:off x="6635504" y="2269585"/>
            <a:ext cx="102685" cy="584775"/>
          </a:xfrm>
          <a:prstGeom prst="righ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09216272-FF0D-4BD4-9979-2BC4D04F76DC}"/>
              </a:ext>
            </a:extLst>
          </p:cNvPr>
          <p:cNvSpPr/>
          <p:nvPr/>
        </p:nvSpPr>
        <p:spPr>
          <a:xfrm>
            <a:off x="5162901" y="2269585"/>
            <a:ext cx="132191" cy="587023"/>
          </a:xfrm>
          <a:prstGeom prst="leftBracket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F11EB7-71F5-4750-B481-20D2B8F817FB}"/>
              </a:ext>
            </a:extLst>
          </p:cNvPr>
          <p:cNvSpPr txBox="1"/>
          <p:nvPr/>
        </p:nvSpPr>
        <p:spPr>
          <a:xfrm>
            <a:off x="5509491" y="3000665"/>
            <a:ext cx="1106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latin typeface="Constantia" panose="02030602050306030303" pitchFamily="18" charset="0"/>
              </a:rPr>
              <a:t>t = 0</a:t>
            </a:r>
          </a:p>
          <a:p>
            <a:pPr algn="ctr"/>
            <a:r>
              <a:rPr lang="en-US" altLang="zh-CN" sz="1600" dirty="0">
                <a:latin typeface="Constantia" panose="02030602050306030303" pitchFamily="18" charset="0"/>
              </a:rPr>
              <a:t>Event date</a:t>
            </a:r>
            <a:endParaRPr lang="en-US" sz="1600" dirty="0">
              <a:latin typeface="Constantia" panose="0203060205030603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137F9F-9AA4-4766-9D9A-E53A66CFA120}"/>
              </a:ext>
            </a:extLst>
          </p:cNvPr>
          <p:cNvSpPr txBox="1"/>
          <p:nvPr/>
        </p:nvSpPr>
        <p:spPr>
          <a:xfrm>
            <a:off x="5249383" y="1752600"/>
            <a:ext cx="1427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Event window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7CADA7-37C3-4B3E-B9CE-B559EE60BB89}"/>
              </a:ext>
            </a:extLst>
          </p:cNvPr>
          <p:cNvCxnSpPr/>
          <p:nvPr/>
        </p:nvCxnSpPr>
        <p:spPr>
          <a:xfrm>
            <a:off x="4451874" y="2290040"/>
            <a:ext cx="68580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F4B45A-6E8A-457C-81F9-2E1123CD6D2B}"/>
              </a:ext>
            </a:extLst>
          </p:cNvPr>
          <p:cNvCxnSpPr>
            <a:cxnSpLocks/>
          </p:cNvCxnSpPr>
          <p:nvPr/>
        </p:nvCxnSpPr>
        <p:spPr>
          <a:xfrm flipH="1">
            <a:off x="3243804" y="2290040"/>
            <a:ext cx="663912" cy="0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0DEA8D5-3872-43AD-9B0F-919178247E1C}"/>
              </a:ext>
            </a:extLst>
          </p:cNvPr>
          <p:cNvSpPr txBox="1"/>
          <p:nvPr/>
        </p:nvSpPr>
        <p:spPr>
          <a:xfrm>
            <a:off x="3892590" y="2123428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Gap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3FDC56-D697-45E6-9EA6-28C935CD0FC1}"/>
              </a:ext>
            </a:extLst>
          </p:cNvPr>
          <p:cNvSpPr txBox="1"/>
          <p:nvPr/>
        </p:nvSpPr>
        <p:spPr>
          <a:xfrm>
            <a:off x="1268618" y="1784287"/>
            <a:ext cx="1899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Estimation window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8899A59-77E6-428D-828C-71B9C71E9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3696593"/>
            <a:ext cx="6524625" cy="19812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DF5D33-E3AD-421C-9F77-A38C9717CE1A}"/>
              </a:ext>
            </a:extLst>
          </p:cNvPr>
          <p:cNvCxnSpPr>
            <a:cxnSpLocks/>
          </p:cNvCxnSpPr>
          <p:nvPr/>
        </p:nvCxnSpPr>
        <p:spPr>
          <a:xfrm>
            <a:off x="4191000" y="4739640"/>
            <a:ext cx="1298807" cy="0"/>
          </a:xfrm>
          <a:prstGeom prst="straightConnector1">
            <a:avLst/>
          </a:prstGeom>
          <a:ln w="222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A125950-A161-4322-9911-3985A09BC43F}"/>
              </a:ext>
            </a:extLst>
          </p:cNvPr>
          <p:cNvCxnSpPr/>
          <p:nvPr/>
        </p:nvCxnSpPr>
        <p:spPr>
          <a:xfrm>
            <a:off x="4191000" y="2580041"/>
            <a:ext cx="0" cy="2159599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DACFEA-B67B-4B8C-9B11-6A4892AF93C3}"/>
              </a:ext>
            </a:extLst>
          </p:cNvPr>
          <p:cNvCxnSpPr>
            <a:cxnSpLocks/>
          </p:cNvCxnSpPr>
          <p:nvPr/>
        </p:nvCxnSpPr>
        <p:spPr>
          <a:xfrm>
            <a:off x="4038600" y="4114800"/>
            <a:ext cx="1428233" cy="0"/>
          </a:xfrm>
          <a:prstGeom prst="straightConnector1">
            <a:avLst/>
          </a:prstGeom>
          <a:ln w="222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0F21473-1FC5-49A5-BB9A-48A916C04872}"/>
              </a:ext>
            </a:extLst>
          </p:cNvPr>
          <p:cNvCxnSpPr>
            <a:cxnSpLocks/>
          </p:cNvCxnSpPr>
          <p:nvPr/>
        </p:nvCxnSpPr>
        <p:spPr>
          <a:xfrm>
            <a:off x="5162901" y="5052060"/>
            <a:ext cx="326109" cy="0"/>
          </a:xfrm>
          <a:prstGeom prst="straightConnector1">
            <a:avLst/>
          </a:prstGeom>
          <a:ln w="222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7FAB7C-CA09-4F6A-94BF-C5D76A76DD30}"/>
              </a:ext>
            </a:extLst>
          </p:cNvPr>
          <p:cNvCxnSpPr>
            <a:cxnSpLocks/>
          </p:cNvCxnSpPr>
          <p:nvPr/>
        </p:nvCxnSpPr>
        <p:spPr>
          <a:xfrm>
            <a:off x="5162901" y="2868882"/>
            <a:ext cx="0" cy="219456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220AA67-4FC8-4DF9-9889-B8B71C29C9D2}"/>
              </a:ext>
            </a:extLst>
          </p:cNvPr>
          <p:cNvCxnSpPr/>
          <p:nvPr/>
        </p:nvCxnSpPr>
        <p:spPr>
          <a:xfrm flipV="1">
            <a:off x="4038600" y="3429000"/>
            <a:ext cx="0" cy="68580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4ED51045-1ABB-4457-9A59-4FBD48009214}"/>
              </a:ext>
            </a:extLst>
          </p:cNvPr>
          <p:cNvCxnSpPr/>
          <p:nvPr/>
        </p:nvCxnSpPr>
        <p:spPr>
          <a:xfrm>
            <a:off x="2141948" y="2628067"/>
            <a:ext cx="1905000" cy="812207"/>
          </a:xfrm>
          <a:prstGeom prst="bentConnector3">
            <a:avLst>
              <a:gd name="adj1" fmla="val 0"/>
            </a:avLst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4B646AE-EC8C-4A00-A8E4-5802A1341C88}"/>
              </a:ext>
            </a:extLst>
          </p:cNvPr>
          <p:cNvCxnSpPr>
            <a:cxnSpLocks/>
          </p:cNvCxnSpPr>
          <p:nvPr/>
        </p:nvCxnSpPr>
        <p:spPr>
          <a:xfrm flipH="1">
            <a:off x="6256020" y="5318760"/>
            <a:ext cx="1287780" cy="0"/>
          </a:xfrm>
          <a:prstGeom prst="straightConnector1">
            <a:avLst/>
          </a:prstGeom>
          <a:ln w="222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EE5FA609-4EC8-4119-80BE-E462066C484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08796" y="3683756"/>
            <a:ext cx="2464398" cy="805609"/>
          </a:xfrm>
          <a:prstGeom prst="bentConnector3">
            <a:avLst>
              <a:gd name="adj1" fmla="val 50000"/>
            </a:avLst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3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A2CCD2-A4DF-462E-A852-A741C972DD87}"/>
              </a:ext>
            </a:extLst>
          </p:cNvPr>
          <p:cNvSpPr/>
          <p:nvPr/>
        </p:nvSpPr>
        <p:spPr>
          <a:xfrm>
            <a:off x="1676400" y="1600200"/>
            <a:ext cx="5638800" cy="60960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1778" y="2564934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Event Study Basics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1778" y="3477080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Overview of Event Study by WRDS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1778" y="4390782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24683" y="5073855"/>
              <a:ext cx="44681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Demo – Run a Event Study Using WRDS Event Study Web Query Form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Picture 4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F448FEF6-C505-4C1F-874E-83DEA4B13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82" y="898328"/>
            <a:ext cx="5163682" cy="11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7B439397-E9CF-47FA-A470-EFBE534B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0484"/>
            <a:ext cx="7157062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Introduction to Event Study</a:t>
            </a:r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055CE34D-61FC-4383-9339-43A89D743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604"/>
            <a:ext cx="7886700" cy="451523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 event study is an analysis of whether a given type of event will affect a firm’s market value.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Examples of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Mergers and acquisitions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Stock split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Earnings announcement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Trade deficit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Time interval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Short term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High frequency (intraday)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Long term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4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 dirty="0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773F8A-1E10-4029-A832-B4571E93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/>
              <a:t>Event Study Recipe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90C4E2-775F-4487-A0DE-F2778CBAD8AF}"/>
              </a:ext>
            </a:extLst>
          </p:cNvPr>
          <p:cNvCxnSpPr>
            <a:cxnSpLocks/>
          </p:cNvCxnSpPr>
          <p:nvPr/>
        </p:nvCxnSpPr>
        <p:spPr>
          <a:xfrm>
            <a:off x="811026" y="3166463"/>
            <a:ext cx="72390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45FBF-76AA-4738-B637-4826795A50C6}"/>
              </a:ext>
            </a:extLst>
          </p:cNvPr>
          <p:cNvCxnSpPr>
            <a:cxnSpLocks/>
          </p:cNvCxnSpPr>
          <p:nvPr/>
        </p:nvCxnSpPr>
        <p:spPr>
          <a:xfrm>
            <a:off x="5992626" y="2876462"/>
            <a:ext cx="8001" cy="566568"/>
          </a:xfrm>
          <a:prstGeom prst="line">
            <a:avLst/>
          </a:prstGeom>
          <a:ln w="603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Left Bracket 13">
            <a:extLst>
              <a:ext uri="{FF2B5EF4-FFF2-40B4-BE49-F238E27FC236}">
                <a16:creationId xmlns:a16="http://schemas.microsoft.com/office/drawing/2014/main" id="{EA9424C9-2C67-48EA-AC9A-1B3E370F5147}"/>
              </a:ext>
            </a:extLst>
          </p:cNvPr>
          <p:cNvSpPr/>
          <p:nvPr/>
        </p:nvSpPr>
        <p:spPr>
          <a:xfrm>
            <a:off x="1192026" y="2887508"/>
            <a:ext cx="125618" cy="555522"/>
          </a:xfrm>
          <a:prstGeom prst="leftBracket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58A217ED-D3BA-4523-94B6-5DF43B30AD78}"/>
              </a:ext>
            </a:extLst>
          </p:cNvPr>
          <p:cNvSpPr/>
          <p:nvPr/>
        </p:nvSpPr>
        <p:spPr>
          <a:xfrm>
            <a:off x="3173233" y="2887508"/>
            <a:ext cx="104756" cy="555522"/>
          </a:xfrm>
          <a:prstGeom prst="righ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EDF30971-7AF4-4790-A869-3CB508CFADFB}"/>
              </a:ext>
            </a:extLst>
          </p:cNvPr>
          <p:cNvSpPr/>
          <p:nvPr/>
        </p:nvSpPr>
        <p:spPr>
          <a:xfrm>
            <a:off x="6684530" y="2856007"/>
            <a:ext cx="102685" cy="584775"/>
          </a:xfrm>
          <a:prstGeom prst="righ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BFCA5DB4-E210-49C1-AD79-74497488C627}"/>
              </a:ext>
            </a:extLst>
          </p:cNvPr>
          <p:cNvSpPr/>
          <p:nvPr/>
        </p:nvSpPr>
        <p:spPr>
          <a:xfrm>
            <a:off x="5211927" y="2856007"/>
            <a:ext cx="132191" cy="587023"/>
          </a:xfrm>
          <a:prstGeom prst="leftBracket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AB425A-140C-41EA-82F5-F06F6914F58B}"/>
              </a:ext>
            </a:extLst>
          </p:cNvPr>
          <p:cNvSpPr txBox="1"/>
          <p:nvPr/>
        </p:nvSpPr>
        <p:spPr>
          <a:xfrm>
            <a:off x="5558517" y="3587087"/>
            <a:ext cx="1106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latin typeface="Constantia" panose="02030602050306030303" pitchFamily="18" charset="0"/>
              </a:rPr>
              <a:t>t = 0</a:t>
            </a:r>
          </a:p>
          <a:p>
            <a:pPr algn="ctr"/>
            <a:r>
              <a:rPr lang="en-US" altLang="zh-CN" sz="1600" dirty="0">
                <a:latin typeface="Constantia" panose="02030602050306030303" pitchFamily="18" charset="0"/>
              </a:rPr>
              <a:t>Event date</a:t>
            </a:r>
            <a:endParaRPr lang="en-US" sz="1600" dirty="0">
              <a:latin typeface="Constantia" panose="02030602050306030303" pitchFamily="18" charset="0"/>
            </a:endParaRPr>
          </a:p>
        </p:txBody>
      </p:sp>
      <p:sp>
        <p:nvSpPr>
          <p:cNvPr id="19" name="Scroll: Vertical 18">
            <a:extLst>
              <a:ext uri="{FF2B5EF4-FFF2-40B4-BE49-F238E27FC236}">
                <a16:creationId xmlns:a16="http://schemas.microsoft.com/office/drawing/2014/main" id="{550798BC-523C-412C-961A-274AA742D414}"/>
              </a:ext>
            </a:extLst>
          </p:cNvPr>
          <p:cNvSpPr/>
          <p:nvPr/>
        </p:nvSpPr>
        <p:spPr>
          <a:xfrm>
            <a:off x="5154427" y="636508"/>
            <a:ext cx="1676394" cy="1630354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03803-1397-4FB7-9C94-DC5A1F675F94}"/>
              </a:ext>
            </a:extLst>
          </p:cNvPr>
          <p:cNvSpPr txBox="1"/>
          <p:nvPr/>
        </p:nvSpPr>
        <p:spPr>
          <a:xfrm>
            <a:off x="5388351" y="971299"/>
            <a:ext cx="13597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Constantia" panose="02030602050306030303" pitchFamily="18" charset="0"/>
              </a:rPr>
              <a:t>permno</a:t>
            </a:r>
            <a:r>
              <a:rPr lang="en-US" sz="1000" dirty="0">
                <a:latin typeface="Constantia" panose="02030602050306030303" pitchFamily="18" charset="0"/>
              </a:rPr>
              <a:t>   </a:t>
            </a:r>
            <a:r>
              <a:rPr lang="en-US" sz="1000" dirty="0" err="1">
                <a:latin typeface="Constantia" panose="02030602050306030303" pitchFamily="18" charset="0"/>
              </a:rPr>
              <a:t>evtdate</a:t>
            </a:r>
            <a:r>
              <a:rPr lang="en-US" sz="1000" dirty="0">
                <a:latin typeface="Constantia" panose="02030602050306030303" pitchFamily="18" charset="0"/>
              </a:rPr>
              <a:t>   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 12188   22MAR2011   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 12266   26SEP2012   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 12486   31DEC2012   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 54439   19FEB2010   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 78910   08NOV2012</a:t>
            </a:r>
          </a:p>
          <a:p>
            <a:r>
              <a:rPr lang="en-US" sz="1000" dirty="0">
                <a:latin typeface="Constantia" panose="02030602050306030303" pitchFamily="18" charset="0"/>
              </a:rPr>
              <a:t>…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F7A059-05B9-4D86-922F-63927D583DD3}"/>
              </a:ext>
            </a:extLst>
          </p:cNvPr>
          <p:cNvSpPr txBox="1"/>
          <p:nvPr/>
        </p:nvSpPr>
        <p:spPr>
          <a:xfrm>
            <a:off x="5298409" y="2339022"/>
            <a:ext cx="1427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Event window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0FADD7-6B67-4597-A28D-0218B6D8872C}"/>
              </a:ext>
            </a:extLst>
          </p:cNvPr>
          <p:cNvCxnSpPr/>
          <p:nvPr/>
        </p:nvCxnSpPr>
        <p:spPr>
          <a:xfrm>
            <a:off x="4500900" y="2876462"/>
            <a:ext cx="68580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4F9D8C-432A-4CB7-A830-9B14B2725089}"/>
              </a:ext>
            </a:extLst>
          </p:cNvPr>
          <p:cNvCxnSpPr>
            <a:cxnSpLocks/>
          </p:cNvCxnSpPr>
          <p:nvPr/>
        </p:nvCxnSpPr>
        <p:spPr>
          <a:xfrm flipH="1">
            <a:off x="3292830" y="2876462"/>
            <a:ext cx="663912" cy="0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54F6694-927E-4FFA-94CE-70649E019262}"/>
              </a:ext>
            </a:extLst>
          </p:cNvPr>
          <p:cNvSpPr txBox="1"/>
          <p:nvPr/>
        </p:nvSpPr>
        <p:spPr>
          <a:xfrm>
            <a:off x="3941616" y="2709850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Gap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F6EE4C-C55E-455A-88F6-635FD2FD9853}"/>
              </a:ext>
            </a:extLst>
          </p:cNvPr>
          <p:cNvSpPr txBox="1"/>
          <p:nvPr/>
        </p:nvSpPr>
        <p:spPr>
          <a:xfrm>
            <a:off x="1317644" y="2370709"/>
            <a:ext cx="1899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Estimation window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C8FB2D4-EDCD-4CD6-BB7A-92EF1279321C}"/>
              </a:ext>
            </a:extLst>
          </p:cNvPr>
          <p:cNvSpPr/>
          <p:nvPr/>
        </p:nvSpPr>
        <p:spPr>
          <a:xfrm>
            <a:off x="5010789" y="4695682"/>
            <a:ext cx="1838635" cy="781485"/>
          </a:xfrm>
          <a:custGeom>
            <a:avLst/>
            <a:gdLst>
              <a:gd name="connsiteX0" fmla="*/ 0 w 7278624"/>
              <a:gd name="connsiteY0" fmla="*/ 158496 h 707136"/>
              <a:gd name="connsiteX1" fmla="*/ 256032 w 7278624"/>
              <a:gd name="connsiteY1" fmla="*/ 146304 h 707136"/>
              <a:gd name="connsiteX2" fmla="*/ 329184 w 7278624"/>
              <a:gd name="connsiteY2" fmla="*/ 109728 h 707136"/>
              <a:gd name="connsiteX3" fmla="*/ 365760 w 7278624"/>
              <a:gd name="connsiteY3" fmla="*/ 97536 h 707136"/>
              <a:gd name="connsiteX4" fmla="*/ 694944 w 7278624"/>
              <a:gd name="connsiteY4" fmla="*/ 109728 h 707136"/>
              <a:gd name="connsiteX5" fmla="*/ 731520 w 7278624"/>
              <a:gd name="connsiteY5" fmla="*/ 121920 h 707136"/>
              <a:gd name="connsiteX6" fmla="*/ 792480 w 7278624"/>
              <a:gd name="connsiteY6" fmla="*/ 146304 h 707136"/>
              <a:gd name="connsiteX7" fmla="*/ 877824 w 7278624"/>
              <a:gd name="connsiteY7" fmla="*/ 170688 h 707136"/>
              <a:gd name="connsiteX8" fmla="*/ 914400 w 7278624"/>
              <a:gd name="connsiteY8" fmla="*/ 182880 h 707136"/>
              <a:gd name="connsiteX9" fmla="*/ 1158240 w 7278624"/>
              <a:gd name="connsiteY9" fmla="*/ 158496 h 707136"/>
              <a:gd name="connsiteX10" fmla="*/ 1207008 w 7278624"/>
              <a:gd name="connsiteY10" fmla="*/ 146304 h 707136"/>
              <a:gd name="connsiteX11" fmla="*/ 1243584 w 7278624"/>
              <a:gd name="connsiteY11" fmla="*/ 134112 h 707136"/>
              <a:gd name="connsiteX12" fmla="*/ 1487424 w 7278624"/>
              <a:gd name="connsiteY12" fmla="*/ 109728 h 707136"/>
              <a:gd name="connsiteX13" fmla="*/ 1780032 w 7278624"/>
              <a:gd name="connsiteY13" fmla="*/ 121920 h 707136"/>
              <a:gd name="connsiteX14" fmla="*/ 1828800 w 7278624"/>
              <a:gd name="connsiteY14" fmla="*/ 134112 h 707136"/>
              <a:gd name="connsiteX15" fmla="*/ 1962912 w 7278624"/>
              <a:gd name="connsiteY15" fmla="*/ 121920 h 707136"/>
              <a:gd name="connsiteX16" fmla="*/ 2048256 w 7278624"/>
              <a:gd name="connsiteY16" fmla="*/ 60960 h 707136"/>
              <a:gd name="connsiteX17" fmla="*/ 2084832 w 7278624"/>
              <a:gd name="connsiteY17" fmla="*/ 36576 h 707136"/>
              <a:gd name="connsiteX18" fmla="*/ 2145792 w 7278624"/>
              <a:gd name="connsiteY18" fmla="*/ 24384 h 707136"/>
              <a:gd name="connsiteX19" fmla="*/ 2218944 w 7278624"/>
              <a:gd name="connsiteY19" fmla="*/ 0 h 707136"/>
              <a:gd name="connsiteX20" fmla="*/ 2523744 w 7278624"/>
              <a:gd name="connsiteY20" fmla="*/ 24384 h 707136"/>
              <a:gd name="connsiteX21" fmla="*/ 2609088 w 7278624"/>
              <a:gd name="connsiteY21" fmla="*/ 48768 h 707136"/>
              <a:gd name="connsiteX22" fmla="*/ 2645664 w 7278624"/>
              <a:gd name="connsiteY22" fmla="*/ 73152 h 707136"/>
              <a:gd name="connsiteX23" fmla="*/ 2682240 w 7278624"/>
              <a:gd name="connsiteY23" fmla="*/ 85344 h 707136"/>
              <a:gd name="connsiteX24" fmla="*/ 2718816 w 7278624"/>
              <a:gd name="connsiteY24" fmla="*/ 109728 h 707136"/>
              <a:gd name="connsiteX25" fmla="*/ 2755392 w 7278624"/>
              <a:gd name="connsiteY25" fmla="*/ 121920 h 707136"/>
              <a:gd name="connsiteX26" fmla="*/ 2791968 w 7278624"/>
              <a:gd name="connsiteY26" fmla="*/ 146304 h 707136"/>
              <a:gd name="connsiteX27" fmla="*/ 2840736 w 7278624"/>
              <a:gd name="connsiteY27" fmla="*/ 170688 h 707136"/>
              <a:gd name="connsiteX28" fmla="*/ 2950464 w 7278624"/>
              <a:gd name="connsiteY28" fmla="*/ 219456 h 707136"/>
              <a:gd name="connsiteX29" fmla="*/ 3840480 w 7278624"/>
              <a:gd name="connsiteY29" fmla="*/ 243840 h 707136"/>
              <a:gd name="connsiteX30" fmla="*/ 3962400 w 7278624"/>
              <a:gd name="connsiteY30" fmla="*/ 304800 h 707136"/>
              <a:gd name="connsiteX31" fmla="*/ 3998976 w 7278624"/>
              <a:gd name="connsiteY31" fmla="*/ 329184 h 707136"/>
              <a:gd name="connsiteX32" fmla="*/ 4047744 w 7278624"/>
              <a:gd name="connsiteY32" fmla="*/ 341376 h 707136"/>
              <a:gd name="connsiteX33" fmla="*/ 4120896 w 7278624"/>
              <a:gd name="connsiteY33" fmla="*/ 365760 h 707136"/>
              <a:gd name="connsiteX34" fmla="*/ 4169664 w 7278624"/>
              <a:gd name="connsiteY34" fmla="*/ 377952 h 707136"/>
              <a:gd name="connsiteX35" fmla="*/ 4291584 w 7278624"/>
              <a:gd name="connsiteY35" fmla="*/ 365760 h 707136"/>
              <a:gd name="connsiteX36" fmla="*/ 4364736 w 7278624"/>
              <a:gd name="connsiteY36" fmla="*/ 341376 h 707136"/>
              <a:gd name="connsiteX37" fmla="*/ 4791456 w 7278624"/>
              <a:gd name="connsiteY37" fmla="*/ 353568 h 707136"/>
              <a:gd name="connsiteX38" fmla="*/ 4864608 w 7278624"/>
              <a:gd name="connsiteY38" fmla="*/ 390144 h 707136"/>
              <a:gd name="connsiteX39" fmla="*/ 4937760 w 7278624"/>
              <a:gd name="connsiteY39" fmla="*/ 414528 h 707136"/>
              <a:gd name="connsiteX40" fmla="*/ 5010912 w 7278624"/>
              <a:gd name="connsiteY40" fmla="*/ 426720 h 707136"/>
              <a:gd name="connsiteX41" fmla="*/ 5047488 w 7278624"/>
              <a:gd name="connsiteY41" fmla="*/ 438912 h 707136"/>
              <a:gd name="connsiteX42" fmla="*/ 5157216 w 7278624"/>
              <a:gd name="connsiteY42" fmla="*/ 451104 h 707136"/>
              <a:gd name="connsiteX43" fmla="*/ 5242560 w 7278624"/>
              <a:gd name="connsiteY43" fmla="*/ 524256 h 707136"/>
              <a:gd name="connsiteX44" fmla="*/ 5279136 w 7278624"/>
              <a:gd name="connsiteY44" fmla="*/ 560832 h 707136"/>
              <a:gd name="connsiteX45" fmla="*/ 5425440 w 7278624"/>
              <a:gd name="connsiteY45" fmla="*/ 621792 h 707136"/>
              <a:gd name="connsiteX46" fmla="*/ 5486400 w 7278624"/>
              <a:gd name="connsiteY46" fmla="*/ 633984 h 707136"/>
              <a:gd name="connsiteX47" fmla="*/ 5657088 w 7278624"/>
              <a:gd name="connsiteY47" fmla="*/ 646176 h 707136"/>
              <a:gd name="connsiteX48" fmla="*/ 5754624 w 7278624"/>
              <a:gd name="connsiteY48" fmla="*/ 670560 h 707136"/>
              <a:gd name="connsiteX49" fmla="*/ 5888736 w 7278624"/>
              <a:gd name="connsiteY49" fmla="*/ 707136 h 707136"/>
              <a:gd name="connsiteX50" fmla="*/ 6827520 w 7278624"/>
              <a:gd name="connsiteY50" fmla="*/ 694944 h 707136"/>
              <a:gd name="connsiteX51" fmla="*/ 6888480 w 7278624"/>
              <a:gd name="connsiteY51" fmla="*/ 682752 h 707136"/>
              <a:gd name="connsiteX52" fmla="*/ 6925056 w 7278624"/>
              <a:gd name="connsiteY52" fmla="*/ 670560 h 707136"/>
              <a:gd name="connsiteX53" fmla="*/ 6998208 w 7278624"/>
              <a:gd name="connsiteY53" fmla="*/ 621792 h 707136"/>
              <a:gd name="connsiteX54" fmla="*/ 7071360 w 7278624"/>
              <a:gd name="connsiteY54" fmla="*/ 585216 h 707136"/>
              <a:gd name="connsiteX55" fmla="*/ 7193280 w 7278624"/>
              <a:gd name="connsiteY55" fmla="*/ 597408 h 707136"/>
              <a:gd name="connsiteX56" fmla="*/ 7278624 w 7278624"/>
              <a:gd name="connsiteY56" fmla="*/ 621792 h 70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278624" h="707136">
                <a:moveTo>
                  <a:pt x="0" y="158496"/>
                </a:moveTo>
                <a:cubicBezTo>
                  <a:pt x="85344" y="154432"/>
                  <a:pt x="170886" y="153399"/>
                  <a:pt x="256032" y="146304"/>
                </a:cubicBezTo>
                <a:cubicBezTo>
                  <a:pt x="292806" y="143240"/>
                  <a:pt x="297539" y="125551"/>
                  <a:pt x="329184" y="109728"/>
                </a:cubicBezTo>
                <a:cubicBezTo>
                  <a:pt x="340679" y="103981"/>
                  <a:pt x="353568" y="101600"/>
                  <a:pt x="365760" y="97536"/>
                </a:cubicBezTo>
                <a:cubicBezTo>
                  <a:pt x="475488" y="101600"/>
                  <a:pt x="585384" y="102424"/>
                  <a:pt x="694944" y="109728"/>
                </a:cubicBezTo>
                <a:cubicBezTo>
                  <a:pt x="707767" y="110583"/>
                  <a:pt x="719487" y="117408"/>
                  <a:pt x="731520" y="121920"/>
                </a:cubicBezTo>
                <a:cubicBezTo>
                  <a:pt x="752012" y="129604"/>
                  <a:pt x="771988" y="138620"/>
                  <a:pt x="792480" y="146304"/>
                </a:cubicBezTo>
                <a:cubicBezTo>
                  <a:pt x="839252" y="163843"/>
                  <a:pt x="824021" y="155316"/>
                  <a:pt x="877824" y="170688"/>
                </a:cubicBezTo>
                <a:cubicBezTo>
                  <a:pt x="890181" y="174219"/>
                  <a:pt x="902208" y="178816"/>
                  <a:pt x="914400" y="182880"/>
                </a:cubicBezTo>
                <a:cubicBezTo>
                  <a:pt x="1007172" y="175744"/>
                  <a:pt x="1071623" y="174245"/>
                  <a:pt x="1158240" y="158496"/>
                </a:cubicBezTo>
                <a:cubicBezTo>
                  <a:pt x="1174726" y="155499"/>
                  <a:pt x="1190896" y="150907"/>
                  <a:pt x="1207008" y="146304"/>
                </a:cubicBezTo>
                <a:cubicBezTo>
                  <a:pt x="1219365" y="142773"/>
                  <a:pt x="1230840" y="135774"/>
                  <a:pt x="1243584" y="134112"/>
                </a:cubicBezTo>
                <a:cubicBezTo>
                  <a:pt x="1324583" y="123547"/>
                  <a:pt x="1487424" y="109728"/>
                  <a:pt x="1487424" y="109728"/>
                </a:cubicBezTo>
                <a:cubicBezTo>
                  <a:pt x="1584960" y="113792"/>
                  <a:pt x="1682659" y="114965"/>
                  <a:pt x="1780032" y="121920"/>
                </a:cubicBezTo>
                <a:cubicBezTo>
                  <a:pt x="1796746" y="123114"/>
                  <a:pt x="1812044" y="134112"/>
                  <a:pt x="1828800" y="134112"/>
                </a:cubicBezTo>
                <a:cubicBezTo>
                  <a:pt x="1873688" y="134112"/>
                  <a:pt x="1918208" y="125984"/>
                  <a:pt x="1962912" y="121920"/>
                </a:cubicBezTo>
                <a:cubicBezTo>
                  <a:pt x="2022489" y="62343"/>
                  <a:pt x="1973368" y="103753"/>
                  <a:pt x="2048256" y="60960"/>
                </a:cubicBezTo>
                <a:cubicBezTo>
                  <a:pt x="2060978" y="53690"/>
                  <a:pt x="2071112" y="41721"/>
                  <a:pt x="2084832" y="36576"/>
                </a:cubicBezTo>
                <a:cubicBezTo>
                  <a:pt x="2104235" y="29300"/>
                  <a:pt x="2125800" y="29836"/>
                  <a:pt x="2145792" y="24384"/>
                </a:cubicBezTo>
                <a:cubicBezTo>
                  <a:pt x="2170589" y="17621"/>
                  <a:pt x="2218944" y="0"/>
                  <a:pt x="2218944" y="0"/>
                </a:cubicBezTo>
                <a:cubicBezTo>
                  <a:pt x="2667689" y="20397"/>
                  <a:pt x="2378183" y="-17205"/>
                  <a:pt x="2523744" y="24384"/>
                </a:cubicBezTo>
                <a:cubicBezTo>
                  <a:pt x="2541974" y="29592"/>
                  <a:pt x="2589600" y="39024"/>
                  <a:pt x="2609088" y="48768"/>
                </a:cubicBezTo>
                <a:cubicBezTo>
                  <a:pt x="2622194" y="55321"/>
                  <a:pt x="2632558" y="66599"/>
                  <a:pt x="2645664" y="73152"/>
                </a:cubicBezTo>
                <a:cubicBezTo>
                  <a:pt x="2657159" y="78899"/>
                  <a:pt x="2670745" y="79597"/>
                  <a:pt x="2682240" y="85344"/>
                </a:cubicBezTo>
                <a:cubicBezTo>
                  <a:pt x="2695346" y="91897"/>
                  <a:pt x="2705710" y="103175"/>
                  <a:pt x="2718816" y="109728"/>
                </a:cubicBezTo>
                <a:cubicBezTo>
                  <a:pt x="2730311" y="115475"/>
                  <a:pt x="2743897" y="116173"/>
                  <a:pt x="2755392" y="121920"/>
                </a:cubicBezTo>
                <a:cubicBezTo>
                  <a:pt x="2768498" y="128473"/>
                  <a:pt x="2779246" y="139034"/>
                  <a:pt x="2791968" y="146304"/>
                </a:cubicBezTo>
                <a:cubicBezTo>
                  <a:pt x="2807748" y="155321"/>
                  <a:pt x="2824956" y="161671"/>
                  <a:pt x="2840736" y="170688"/>
                </a:cubicBezTo>
                <a:cubicBezTo>
                  <a:pt x="2881907" y="194215"/>
                  <a:pt x="2892864" y="216952"/>
                  <a:pt x="2950464" y="219456"/>
                </a:cubicBezTo>
                <a:cubicBezTo>
                  <a:pt x="3433929" y="240476"/>
                  <a:pt x="3137338" y="229777"/>
                  <a:pt x="3840480" y="243840"/>
                </a:cubicBezTo>
                <a:cubicBezTo>
                  <a:pt x="3917679" y="263140"/>
                  <a:pt x="3875306" y="246737"/>
                  <a:pt x="3962400" y="304800"/>
                </a:cubicBezTo>
                <a:cubicBezTo>
                  <a:pt x="3974592" y="312928"/>
                  <a:pt x="3984761" y="325630"/>
                  <a:pt x="3998976" y="329184"/>
                </a:cubicBezTo>
                <a:cubicBezTo>
                  <a:pt x="4015232" y="333248"/>
                  <a:pt x="4031694" y="336561"/>
                  <a:pt x="4047744" y="341376"/>
                </a:cubicBezTo>
                <a:cubicBezTo>
                  <a:pt x="4072363" y="348762"/>
                  <a:pt x="4095960" y="359526"/>
                  <a:pt x="4120896" y="365760"/>
                </a:cubicBezTo>
                <a:lnTo>
                  <a:pt x="4169664" y="377952"/>
                </a:lnTo>
                <a:cubicBezTo>
                  <a:pt x="4210304" y="373888"/>
                  <a:pt x="4251441" y="373287"/>
                  <a:pt x="4291584" y="365760"/>
                </a:cubicBezTo>
                <a:cubicBezTo>
                  <a:pt x="4316847" y="361023"/>
                  <a:pt x="4364736" y="341376"/>
                  <a:pt x="4364736" y="341376"/>
                </a:cubicBezTo>
                <a:cubicBezTo>
                  <a:pt x="4506976" y="345440"/>
                  <a:pt x="4649355" y="346089"/>
                  <a:pt x="4791456" y="353568"/>
                </a:cubicBezTo>
                <a:cubicBezTo>
                  <a:pt x="4829284" y="355559"/>
                  <a:pt x="4831761" y="375545"/>
                  <a:pt x="4864608" y="390144"/>
                </a:cubicBezTo>
                <a:cubicBezTo>
                  <a:pt x="4888096" y="400583"/>
                  <a:pt x="4912407" y="410302"/>
                  <a:pt x="4937760" y="414528"/>
                </a:cubicBezTo>
                <a:cubicBezTo>
                  <a:pt x="4962144" y="418592"/>
                  <a:pt x="4986780" y="421357"/>
                  <a:pt x="5010912" y="426720"/>
                </a:cubicBezTo>
                <a:cubicBezTo>
                  <a:pt x="5023457" y="429508"/>
                  <a:pt x="5034811" y="436799"/>
                  <a:pt x="5047488" y="438912"/>
                </a:cubicBezTo>
                <a:cubicBezTo>
                  <a:pt x="5083788" y="444962"/>
                  <a:pt x="5120640" y="447040"/>
                  <a:pt x="5157216" y="451104"/>
                </a:cubicBezTo>
                <a:cubicBezTo>
                  <a:pt x="5303741" y="597629"/>
                  <a:pt x="5131151" y="431415"/>
                  <a:pt x="5242560" y="524256"/>
                </a:cubicBezTo>
                <a:cubicBezTo>
                  <a:pt x="5255806" y="535294"/>
                  <a:pt x="5264590" y="551575"/>
                  <a:pt x="5279136" y="560832"/>
                </a:cubicBezTo>
                <a:cubicBezTo>
                  <a:pt x="5342382" y="601080"/>
                  <a:pt x="5364123" y="608166"/>
                  <a:pt x="5425440" y="621792"/>
                </a:cubicBezTo>
                <a:cubicBezTo>
                  <a:pt x="5445669" y="626287"/>
                  <a:pt x="5465791" y="631815"/>
                  <a:pt x="5486400" y="633984"/>
                </a:cubicBezTo>
                <a:cubicBezTo>
                  <a:pt x="5543128" y="639955"/>
                  <a:pt x="5600192" y="642112"/>
                  <a:pt x="5657088" y="646176"/>
                </a:cubicBezTo>
                <a:cubicBezTo>
                  <a:pt x="5727009" y="669483"/>
                  <a:pt x="5658993" y="648491"/>
                  <a:pt x="5754624" y="670560"/>
                </a:cubicBezTo>
                <a:cubicBezTo>
                  <a:pt x="5844002" y="691186"/>
                  <a:pt x="5828277" y="686983"/>
                  <a:pt x="5888736" y="707136"/>
                </a:cubicBezTo>
                <a:lnTo>
                  <a:pt x="6827520" y="694944"/>
                </a:lnTo>
                <a:cubicBezTo>
                  <a:pt x="6848236" y="694439"/>
                  <a:pt x="6868376" y="687778"/>
                  <a:pt x="6888480" y="682752"/>
                </a:cubicBezTo>
                <a:cubicBezTo>
                  <a:pt x="6900948" y="679635"/>
                  <a:pt x="6912864" y="674624"/>
                  <a:pt x="6925056" y="670560"/>
                </a:cubicBezTo>
                <a:cubicBezTo>
                  <a:pt x="6994392" y="601224"/>
                  <a:pt x="6927630" y="657081"/>
                  <a:pt x="6998208" y="621792"/>
                </a:cubicBezTo>
                <a:cubicBezTo>
                  <a:pt x="7092746" y="574523"/>
                  <a:pt x="6979425" y="615861"/>
                  <a:pt x="7071360" y="585216"/>
                </a:cubicBezTo>
                <a:cubicBezTo>
                  <a:pt x="7112000" y="589280"/>
                  <a:pt x="7153137" y="589881"/>
                  <a:pt x="7193280" y="597408"/>
                </a:cubicBezTo>
                <a:cubicBezTo>
                  <a:pt x="7330182" y="623077"/>
                  <a:pt x="7231259" y="621792"/>
                  <a:pt x="7278624" y="621792"/>
                </a:cubicBez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4A2756-0F65-40F8-8FB1-E1DF16F92722}"/>
              </a:ext>
            </a:extLst>
          </p:cNvPr>
          <p:cNvCxnSpPr>
            <a:cxnSpLocks/>
          </p:cNvCxnSpPr>
          <p:nvPr/>
        </p:nvCxnSpPr>
        <p:spPr>
          <a:xfrm>
            <a:off x="4992501" y="4781462"/>
            <a:ext cx="2143125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0BAA92-AB9A-441E-94C7-62581E5057C1}"/>
              </a:ext>
            </a:extLst>
          </p:cNvPr>
          <p:cNvCxnSpPr>
            <a:cxnSpLocks/>
          </p:cNvCxnSpPr>
          <p:nvPr/>
        </p:nvCxnSpPr>
        <p:spPr>
          <a:xfrm>
            <a:off x="6000627" y="4238482"/>
            <a:ext cx="0" cy="914400"/>
          </a:xfrm>
          <a:prstGeom prst="line">
            <a:avLst/>
          </a:prstGeom>
          <a:ln w="603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0A6BDE4-9E3E-4C2F-BBAD-E8CDAD83338E}"/>
              </a:ext>
            </a:extLst>
          </p:cNvPr>
          <p:cNvSpPr txBox="1"/>
          <p:nvPr/>
        </p:nvSpPr>
        <p:spPr>
          <a:xfrm>
            <a:off x="5743159" y="5238662"/>
            <a:ext cx="578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latin typeface="Constantia" panose="02030602050306030303" pitchFamily="18" charset="0"/>
              </a:rPr>
              <a:t>t =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43BDCC-F0E1-4EFE-A522-038B58596310}"/>
              </a:ext>
            </a:extLst>
          </p:cNvPr>
          <p:cNvSpPr txBox="1"/>
          <p:nvPr/>
        </p:nvSpPr>
        <p:spPr>
          <a:xfrm>
            <a:off x="4528913" y="4612185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8B3414-6F27-4F7D-8378-1FFBE51DAB82}"/>
              </a:ext>
            </a:extLst>
          </p:cNvPr>
          <p:cNvSpPr txBox="1"/>
          <p:nvPr/>
        </p:nvSpPr>
        <p:spPr>
          <a:xfrm rot="10800000">
            <a:off x="4246947" y="4510293"/>
            <a:ext cx="430887" cy="7048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Return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476459-05DE-4AC0-948E-F0C23F74ED65}"/>
              </a:ext>
            </a:extLst>
          </p:cNvPr>
          <p:cNvSpPr txBox="1"/>
          <p:nvPr/>
        </p:nvSpPr>
        <p:spPr>
          <a:xfrm>
            <a:off x="5181623" y="5548019"/>
            <a:ext cx="1968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Day relative to event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A665D3C-CD9C-406E-89FC-FF6DDD2A6080}"/>
              </a:ext>
            </a:extLst>
          </p:cNvPr>
          <p:cNvSpPr/>
          <p:nvPr/>
        </p:nvSpPr>
        <p:spPr>
          <a:xfrm>
            <a:off x="5011170" y="4708310"/>
            <a:ext cx="1975104" cy="219456"/>
          </a:xfrm>
          <a:custGeom>
            <a:avLst/>
            <a:gdLst>
              <a:gd name="connsiteX0" fmla="*/ 0 w 1975104"/>
              <a:gd name="connsiteY0" fmla="*/ 146304 h 219456"/>
              <a:gd name="connsiteX1" fmla="*/ 60960 w 1975104"/>
              <a:gd name="connsiteY1" fmla="*/ 170688 h 219456"/>
              <a:gd name="connsiteX2" fmla="*/ 134112 w 1975104"/>
              <a:gd name="connsiteY2" fmla="*/ 195072 h 219456"/>
              <a:gd name="connsiteX3" fmla="*/ 256032 w 1975104"/>
              <a:gd name="connsiteY3" fmla="*/ 170688 h 219456"/>
              <a:gd name="connsiteX4" fmla="*/ 341376 w 1975104"/>
              <a:gd name="connsiteY4" fmla="*/ 97536 h 219456"/>
              <a:gd name="connsiteX5" fmla="*/ 463296 w 1975104"/>
              <a:gd name="connsiteY5" fmla="*/ 12192 h 219456"/>
              <a:gd name="connsiteX6" fmla="*/ 512064 w 1975104"/>
              <a:gd name="connsiteY6" fmla="*/ 0 h 219456"/>
              <a:gd name="connsiteX7" fmla="*/ 597408 w 1975104"/>
              <a:gd name="connsiteY7" fmla="*/ 12192 h 219456"/>
              <a:gd name="connsiteX8" fmla="*/ 707136 w 1975104"/>
              <a:gd name="connsiteY8" fmla="*/ 24384 h 219456"/>
              <a:gd name="connsiteX9" fmla="*/ 780288 w 1975104"/>
              <a:gd name="connsiteY9" fmla="*/ 48768 h 219456"/>
              <a:gd name="connsiteX10" fmla="*/ 865632 w 1975104"/>
              <a:gd name="connsiteY10" fmla="*/ 85344 h 219456"/>
              <a:gd name="connsiteX11" fmla="*/ 975360 w 1975104"/>
              <a:gd name="connsiteY11" fmla="*/ 146304 h 219456"/>
              <a:gd name="connsiteX12" fmla="*/ 1011936 w 1975104"/>
              <a:gd name="connsiteY12" fmla="*/ 158496 h 219456"/>
              <a:gd name="connsiteX13" fmla="*/ 1072896 w 1975104"/>
              <a:gd name="connsiteY13" fmla="*/ 146304 h 219456"/>
              <a:gd name="connsiteX14" fmla="*/ 1109472 w 1975104"/>
              <a:gd name="connsiteY14" fmla="*/ 134112 h 219456"/>
              <a:gd name="connsiteX15" fmla="*/ 1219200 w 1975104"/>
              <a:gd name="connsiteY15" fmla="*/ 146304 h 219456"/>
              <a:gd name="connsiteX16" fmla="*/ 1255776 w 1975104"/>
              <a:gd name="connsiteY16" fmla="*/ 158496 h 219456"/>
              <a:gd name="connsiteX17" fmla="*/ 1292352 w 1975104"/>
              <a:gd name="connsiteY17" fmla="*/ 195072 h 219456"/>
              <a:gd name="connsiteX18" fmla="*/ 1328928 w 1975104"/>
              <a:gd name="connsiteY18" fmla="*/ 219456 h 219456"/>
              <a:gd name="connsiteX19" fmla="*/ 1511808 w 1975104"/>
              <a:gd name="connsiteY19" fmla="*/ 207264 h 219456"/>
              <a:gd name="connsiteX20" fmla="*/ 1584960 w 1975104"/>
              <a:gd name="connsiteY20" fmla="*/ 170688 h 219456"/>
              <a:gd name="connsiteX21" fmla="*/ 1621536 w 1975104"/>
              <a:gd name="connsiteY21" fmla="*/ 158496 h 219456"/>
              <a:gd name="connsiteX22" fmla="*/ 1694688 w 1975104"/>
              <a:gd name="connsiteY22" fmla="*/ 97536 h 219456"/>
              <a:gd name="connsiteX23" fmla="*/ 1780032 w 1975104"/>
              <a:gd name="connsiteY23" fmla="*/ 48768 h 219456"/>
              <a:gd name="connsiteX24" fmla="*/ 1914144 w 1975104"/>
              <a:gd name="connsiteY24" fmla="*/ 60960 h 219456"/>
              <a:gd name="connsiteX25" fmla="*/ 1950720 w 1975104"/>
              <a:gd name="connsiteY25" fmla="*/ 73152 h 219456"/>
              <a:gd name="connsiteX26" fmla="*/ 1975104 w 1975104"/>
              <a:gd name="connsiteY26" fmla="*/ 109728 h 21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75104" h="219456">
                <a:moveTo>
                  <a:pt x="0" y="146304"/>
                </a:moveTo>
                <a:cubicBezTo>
                  <a:pt x="20320" y="154432"/>
                  <a:pt x="40392" y="163209"/>
                  <a:pt x="60960" y="170688"/>
                </a:cubicBezTo>
                <a:cubicBezTo>
                  <a:pt x="85116" y="179472"/>
                  <a:pt x="134112" y="195072"/>
                  <a:pt x="134112" y="195072"/>
                </a:cubicBezTo>
                <a:cubicBezTo>
                  <a:pt x="174752" y="186944"/>
                  <a:pt x="217002" y="184627"/>
                  <a:pt x="256032" y="170688"/>
                </a:cubicBezTo>
                <a:cubicBezTo>
                  <a:pt x="286592" y="159774"/>
                  <a:pt x="317586" y="117927"/>
                  <a:pt x="341376" y="97536"/>
                </a:cubicBezTo>
                <a:cubicBezTo>
                  <a:pt x="357991" y="83295"/>
                  <a:pt x="453421" y="14661"/>
                  <a:pt x="463296" y="12192"/>
                </a:cubicBezTo>
                <a:lnTo>
                  <a:pt x="512064" y="0"/>
                </a:lnTo>
                <a:lnTo>
                  <a:pt x="597408" y="12192"/>
                </a:lnTo>
                <a:cubicBezTo>
                  <a:pt x="633925" y="16757"/>
                  <a:pt x="671050" y="17167"/>
                  <a:pt x="707136" y="24384"/>
                </a:cubicBezTo>
                <a:cubicBezTo>
                  <a:pt x="732340" y="29425"/>
                  <a:pt x="755904" y="40640"/>
                  <a:pt x="780288" y="48768"/>
                </a:cubicBezTo>
                <a:cubicBezTo>
                  <a:pt x="810137" y="58718"/>
                  <a:pt x="839267" y="66512"/>
                  <a:pt x="865632" y="85344"/>
                </a:cubicBezTo>
                <a:cubicBezTo>
                  <a:pt x="961446" y="153782"/>
                  <a:pt x="824638" y="96063"/>
                  <a:pt x="975360" y="146304"/>
                </a:cubicBezTo>
                <a:lnTo>
                  <a:pt x="1011936" y="158496"/>
                </a:lnTo>
                <a:cubicBezTo>
                  <a:pt x="1032256" y="154432"/>
                  <a:pt x="1052792" y="151330"/>
                  <a:pt x="1072896" y="146304"/>
                </a:cubicBezTo>
                <a:cubicBezTo>
                  <a:pt x="1085364" y="143187"/>
                  <a:pt x="1096621" y="134112"/>
                  <a:pt x="1109472" y="134112"/>
                </a:cubicBezTo>
                <a:cubicBezTo>
                  <a:pt x="1146273" y="134112"/>
                  <a:pt x="1182624" y="142240"/>
                  <a:pt x="1219200" y="146304"/>
                </a:cubicBezTo>
                <a:cubicBezTo>
                  <a:pt x="1231392" y="150368"/>
                  <a:pt x="1245083" y="151367"/>
                  <a:pt x="1255776" y="158496"/>
                </a:cubicBezTo>
                <a:cubicBezTo>
                  <a:pt x="1270122" y="168060"/>
                  <a:pt x="1279106" y="184034"/>
                  <a:pt x="1292352" y="195072"/>
                </a:cubicBezTo>
                <a:cubicBezTo>
                  <a:pt x="1303609" y="204453"/>
                  <a:pt x="1316736" y="211328"/>
                  <a:pt x="1328928" y="219456"/>
                </a:cubicBezTo>
                <a:cubicBezTo>
                  <a:pt x="1389888" y="215392"/>
                  <a:pt x="1451792" y="218696"/>
                  <a:pt x="1511808" y="207264"/>
                </a:cubicBezTo>
                <a:cubicBezTo>
                  <a:pt x="1538589" y="202163"/>
                  <a:pt x="1560048" y="181760"/>
                  <a:pt x="1584960" y="170688"/>
                </a:cubicBezTo>
                <a:cubicBezTo>
                  <a:pt x="1596704" y="165469"/>
                  <a:pt x="1609344" y="162560"/>
                  <a:pt x="1621536" y="158496"/>
                </a:cubicBezTo>
                <a:cubicBezTo>
                  <a:pt x="1709979" y="40572"/>
                  <a:pt x="1610908" y="153389"/>
                  <a:pt x="1694688" y="97536"/>
                </a:cubicBezTo>
                <a:cubicBezTo>
                  <a:pt x="1781852" y="39427"/>
                  <a:pt x="1676889" y="74554"/>
                  <a:pt x="1780032" y="48768"/>
                </a:cubicBezTo>
                <a:cubicBezTo>
                  <a:pt x="1824736" y="52832"/>
                  <a:pt x="1869707" y="54612"/>
                  <a:pt x="1914144" y="60960"/>
                </a:cubicBezTo>
                <a:cubicBezTo>
                  <a:pt x="1926866" y="62777"/>
                  <a:pt x="1940685" y="65124"/>
                  <a:pt x="1950720" y="73152"/>
                </a:cubicBezTo>
                <a:cubicBezTo>
                  <a:pt x="1962162" y="82306"/>
                  <a:pt x="1975104" y="109728"/>
                  <a:pt x="1975104" y="109728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B9C0E037-9ECC-40CF-BFB4-DB9A811AE050}"/>
              </a:ext>
            </a:extLst>
          </p:cNvPr>
          <p:cNvCxnSpPr>
            <a:cxnSpLocks/>
          </p:cNvCxnSpPr>
          <p:nvPr/>
        </p:nvCxnSpPr>
        <p:spPr>
          <a:xfrm rot="10800000">
            <a:off x="6615792" y="4910453"/>
            <a:ext cx="591643" cy="175972"/>
          </a:xfrm>
          <a:prstGeom prst="curvedConnector3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944B2C27-7158-4FDF-9BF6-A6497053A7C0}"/>
              </a:ext>
            </a:extLst>
          </p:cNvPr>
          <p:cNvCxnSpPr>
            <a:cxnSpLocks/>
          </p:cNvCxnSpPr>
          <p:nvPr/>
        </p:nvCxnSpPr>
        <p:spPr>
          <a:xfrm rot="10800000">
            <a:off x="6883508" y="5362851"/>
            <a:ext cx="556919" cy="185168"/>
          </a:xfrm>
          <a:prstGeom prst="curved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86E05AE-F6FE-4066-8DE9-0F6A8F5FA337}"/>
              </a:ext>
            </a:extLst>
          </p:cNvPr>
          <p:cNvSpPr txBox="1"/>
          <p:nvPr/>
        </p:nvSpPr>
        <p:spPr>
          <a:xfrm>
            <a:off x="7410960" y="5378742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tantia" panose="02030602050306030303" pitchFamily="18" charset="0"/>
              </a:rPr>
              <a:t>Actual return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D681B60-B87A-4F60-AFD7-FA221D57E80E}"/>
                  </a:ext>
                </a:extLst>
              </p:cNvPr>
              <p:cNvSpPr txBox="1"/>
              <p:nvPr/>
            </p:nvSpPr>
            <p:spPr>
              <a:xfrm>
                <a:off x="381000" y="4530614"/>
                <a:ext cx="3157467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nstantia" panose="02030602050306030303" pitchFamily="18" charset="0"/>
                  </a:rPr>
                  <a:t>Market m</a:t>
                </a:r>
                <a:r>
                  <a:rPr lang="en-US" altLang="zh-CN" sz="1600" dirty="0">
                    <a:latin typeface="Constantia" panose="02030602050306030303" pitchFamily="18" charset="0"/>
                  </a:rPr>
                  <a:t>odel: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𝑅𝑚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D681B60-B87A-4F60-AFD7-FA221D57E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30614"/>
                <a:ext cx="3157467" cy="616515"/>
              </a:xfrm>
              <a:prstGeom prst="rect">
                <a:avLst/>
              </a:prstGeom>
              <a:blipFill>
                <a:blip r:embed="rId2"/>
                <a:stretch>
                  <a:fillRect l="-1161" t="-2970"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3B6308C3-C909-483B-B499-C92FACE2861E}"/>
              </a:ext>
            </a:extLst>
          </p:cNvPr>
          <p:cNvCxnSpPr>
            <a:cxnSpLocks/>
          </p:cNvCxnSpPr>
          <p:nvPr/>
        </p:nvCxnSpPr>
        <p:spPr>
          <a:xfrm>
            <a:off x="2038955" y="4408540"/>
            <a:ext cx="394907" cy="256589"/>
          </a:xfrm>
          <a:prstGeom prst="bentConnector3">
            <a:avLst>
              <a:gd name="adj1" fmla="val 99034"/>
            </a:avLst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73FC990-F8C9-4A0A-9E86-548D0C5376DE}"/>
              </a:ext>
            </a:extLst>
          </p:cNvPr>
          <p:cNvCxnSpPr>
            <a:cxnSpLocks/>
          </p:cNvCxnSpPr>
          <p:nvPr/>
        </p:nvCxnSpPr>
        <p:spPr>
          <a:xfrm>
            <a:off x="2050607" y="4408538"/>
            <a:ext cx="0" cy="25659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A3B4C26-C359-4908-BCAC-1D99A4CE8F75}"/>
              </a:ext>
            </a:extLst>
          </p:cNvPr>
          <p:cNvCxnSpPr/>
          <p:nvPr/>
        </p:nvCxnSpPr>
        <p:spPr>
          <a:xfrm>
            <a:off x="2236408" y="3646538"/>
            <a:ext cx="0" cy="762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6B9D66F-5A26-437A-9D8E-880D4C910443}"/>
                  </a:ext>
                </a:extLst>
              </p:cNvPr>
              <p:cNvSpPr txBox="1"/>
              <p:nvPr/>
            </p:nvSpPr>
            <p:spPr>
              <a:xfrm>
                <a:off x="404098" y="5291152"/>
                <a:ext cx="2508444" cy="595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latin typeface="Constantia" panose="02030602050306030303" pitchFamily="18" charset="0"/>
                  </a:rPr>
                  <a:t>Abnormal return: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𝑅𝑚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6B9D66F-5A26-437A-9D8E-880D4C910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98" y="5291152"/>
                <a:ext cx="2508444" cy="595548"/>
              </a:xfrm>
              <a:prstGeom prst="rect">
                <a:avLst/>
              </a:prstGeom>
              <a:blipFill>
                <a:blip r:embed="rId3"/>
                <a:stretch>
                  <a:fillRect l="-1214" t="-3061"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03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1778" y="2564934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Event Study Basics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1778" y="3477080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Overview of Event Study by WRDS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1778" y="4390782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24683" y="5073855"/>
              <a:ext cx="44681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Demo – Run a Event Study Using WRDS Event Study Web Query Form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Picture 4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F448FEF6-C505-4C1F-874E-83DEA4B13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82" y="898328"/>
            <a:ext cx="5163682" cy="11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DA60A6-B788-44B4-B764-A0B569BA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157062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Event Study by WRDS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D83167-6661-4E6B-9553-88D4678D8785}"/>
              </a:ext>
            </a:extLst>
          </p:cNvPr>
          <p:cNvGrpSpPr/>
          <p:nvPr/>
        </p:nvGrpSpPr>
        <p:grpSpPr>
          <a:xfrm>
            <a:off x="6767399" y="1724910"/>
            <a:ext cx="2148085" cy="2915672"/>
            <a:chOff x="3244461" y="1850928"/>
            <a:chExt cx="2569253" cy="37429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A6023CF-C4EF-4D9F-B7C9-8BB08DC9818C}"/>
                </a:ext>
              </a:extLst>
            </p:cNvPr>
            <p:cNvSpPr/>
            <p:nvPr/>
          </p:nvSpPr>
          <p:spPr>
            <a:xfrm>
              <a:off x="3244461" y="2570108"/>
              <a:ext cx="2559218" cy="3023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Upload your own events</a:t>
              </a:r>
            </a:p>
            <a:p>
              <a:pPr marL="285750" lvl="0" indent="-285750" defTabSz="1828434">
                <a:buFont typeface="Wingdings" panose="05000000000000000000" pitchFamily="2" charset="2"/>
                <a:buChar char="§"/>
              </a:pPr>
              <a:r>
                <a:rPr lang="en-US" sz="1400" kern="0" dirty="0" err="1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Compustat</a:t>
              </a:r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 Global</a:t>
              </a:r>
            </a:p>
            <a:p>
              <a:pPr marL="285750" lvl="0" indent="-285750" defTabSz="1828434">
                <a:buFont typeface="Wingdings" panose="05000000000000000000" pitchFamily="2" charset="2"/>
                <a:buChar char="§"/>
              </a:pPr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IHS Global Insight</a:t>
              </a:r>
            </a:p>
            <a:p>
              <a:pPr lvl="0" defTabSz="1828434"/>
              <a:endParaRPr lang="en-US" sz="14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Events from Capital IQ</a:t>
              </a:r>
            </a:p>
            <a:p>
              <a:pPr marL="285750" lvl="0" indent="-285750" defTabSz="1828434">
                <a:buFont typeface="Wingdings" panose="05000000000000000000" pitchFamily="2" charset="2"/>
                <a:buChar char="§"/>
              </a:pPr>
              <a:r>
                <a:rPr lang="en-US" sz="1400" kern="0" dirty="0" err="1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Compustat</a:t>
              </a:r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 Global</a:t>
              </a:r>
            </a:p>
            <a:p>
              <a:pPr marL="285750" lvl="0" indent="-285750" defTabSz="1828434">
                <a:buFont typeface="Wingdings" panose="05000000000000000000" pitchFamily="2" charset="2"/>
                <a:buChar char="§"/>
              </a:pPr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IHS Global Insight</a:t>
              </a:r>
            </a:p>
            <a:p>
              <a:pPr lvl="0" defTabSz="1828434"/>
              <a:endParaRPr lang="en-US" sz="14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  <a:p>
              <a:pPr lvl="0" defTabSz="1828434"/>
              <a:endParaRPr lang="en-US" sz="14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CB7B44-75AA-4A57-8521-DA13976CC348}"/>
                </a:ext>
              </a:extLst>
            </p:cNvPr>
            <p:cNvSpPr/>
            <p:nvPr/>
          </p:nvSpPr>
          <p:spPr>
            <a:xfrm>
              <a:off x="3254496" y="1850928"/>
              <a:ext cx="2559218" cy="771147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latin typeface="+mj-lt"/>
                  <a:cs typeface="Roboto Light"/>
                </a:rPr>
                <a:t>International</a:t>
              </a:r>
            </a:p>
            <a:p>
              <a:pPr lvl="0" defTabSz="1333556">
                <a:spcBef>
                  <a:spcPct val="0"/>
                </a:spcBef>
                <a:defRPr/>
              </a:pPr>
              <a:r>
                <a:rPr kumimoji="0" lang="en-US" sz="1200" b="1" i="0" u="none" strike="noStrike" kern="0" cap="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Roboto Light"/>
                </a:rPr>
                <a:t>Event Study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1F7282-51F0-4A09-9AE0-719F524528B4}"/>
                </a:ext>
              </a:extLst>
            </p:cNvPr>
            <p:cNvGrpSpPr/>
            <p:nvPr/>
          </p:nvGrpSpPr>
          <p:grpSpPr>
            <a:xfrm rot="10800000">
              <a:off x="5144096" y="1851462"/>
              <a:ext cx="669617" cy="530571"/>
              <a:chOff x="764275" y="1816844"/>
              <a:chExt cx="504966" cy="400110"/>
            </a:xfrm>
          </p:grpSpPr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33507CF6-804A-457E-B27A-795DB0B36E0C}"/>
                  </a:ext>
                </a:extLst>
              </p:cNvPr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0154B68-49E3-4021-A819-BB492E0D1C5E}"/>
                  </a:ext>
                </a:extLst>
              </p:cNvPr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1B4A8A-AE70-45BD-BAC4-65AB0643E65C}"/>
              </a:ext>
            </a:extLst>
          </p:cNvPr>
          <p:cNvGrpSpPr/>
          <p:nvPr/>
        </p:nvGrpSpPr>
        <p:grpSpPr>
          <a:xfrm>
            <a:off x="188249" y="1725721"/>
            <a:ext cx="2139696" cy="2922480"/>
            <a:chOff x="422586" y="1850929"/>
            <a:chExt cx="2559219" cy="241527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187F33-F597-4C09-B90A-CB9DE2C3E72E}"/>
                </a:ext>
              </a:extLst>
            </p:cNvPr>
            <p:cNvSpPr/>
            <p:nvPr/>
          </p:nvSpPr>
          <p:spPr>
            <a:xfrm>
              <a:off x="422586" y="2383301"/>
              <a:ext cx="2559218" cy="188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Upload your own events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  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Events from Capital IQ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E7297A-950B-4426-BE2E-FF84740B0EB0}"/>
                </a:ext>
              </a:extLst>
            </p:cNvPr>
            <p:cNvSpPr/>
            <p:nvPr/>
          </p:nvSpPr>
          <p:spPr>
            <a:xfrm>
              <a:off x="422587" y="1850929"/>
              <a:ext cx="2559218" cy="53163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U.S. Daily</a:t>
              </a:r>
            </a:p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Event Study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9A076AB-6A04-4CA8-941A-75E1AF327B32}"/>
                </a:ext>
              </a:extLst>
            </p:cNvPr>
            <p:cNvGrpSpPr/>
            <p:nvPr/>
          </p:nvGrpSpPr>
          <p:grpSpPr>
            <a:xfrm rot="10800000">
              <a:off x="2312187" y="1851462"/>
              <a:ext cx="669617" cy="530571"/>
              <a:chOff x="764275" y="1816844"/>
              <a:chExt cx="504966" cy="400110"/>
            </a:xfrm>
          </p:grpSpPr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5AD708DD-471F-4363-B491-22CF8D49531A}"/>
                  </a:ext>
                </a:extLst>
              </p:cNvPr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A6A62DC-06C4-49C2-863A-ABF7E9ACB256}"/>
                  </a:ext>
                </a:extLst>
              </p:cNvPr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4668-7F48-4CA4-B31B-80F8FCCCE2BC}"/>
              </a:ext>
            </a:extLst>
          </p:cNvPr>
          <p:cNvGrpSpPr/>
          <p:nvPr/>
        </p:nvGrpSpPr>
        <p:grpSpPr>
          <a:xfrm>
            <a:off x="2398049" y="1735508"/>
            <a:ext cx="2139696" cy="2922480"/>
            <a:chOff x="422586" y="1850929"/>
            <a:chExt cx="2559219" cy="241527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34A5AD-2C0E-49B1-9E9A-EDEE246D7DC3}"/>
                </a:ext>
              </a:extLst>
            </p:cNvPr>
            <p:cNvSpPr/>
            <p:nvPr/>
          </p:nvSpPr>
          <p:spPr>
            <a:xfrm>
              <a:off x="422586" y="2383301"/>
              <a:ext cx="2559218" cy="188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Upload your own events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  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Events from </a:t>
              </a:r>
              <a:r>
                <a:rPr lang="en-US" sz="1400" kern="0" dirty="0" err="1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RavenPack</a:t>
              </a:r>
              <a:endParaRPr lang="en-US" sz="14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99782A4-B271-47D9-A316-1D232F367007}"/>
                </a:ext>
              </a:extLst>
            </p:cNvPr>
            <p:cNvSpPr/>
            <p:nvPr/>
          </p:nvSpPr>
          <p:spPr>
            <a:xfrm>
              <a:off x="422587" y="1850929"/>
              <a:ext cx="2559218" cy="53163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Intraday Second-by-Second </a:t>
              </a:r>
            </a:p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Event Study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146CFE-0386-4150-87B4-62C0A490A91C}"/>
                </a:ext>
              </a:extLst>
            </p:cNvPr>
            <p:cNvGrpSpPr/>
            <p:nvPr/>
          </p:nvGrpSpPr>
          <p:grpSpPr>
            <a:xfrm rot="10800000">
              <a:off x="2312187" y="1851462"/>
              <a:ext cx="669617" cy="530571"/>
              <a:chOff x="764275" y="1816844"/>
              <a:chExt cx="504966" cy="400110"/>
            </a:xfrm>
          </p:grpSpPr>
          <p:sp>
            <p:nvSpPr>
              <p:cNvPr id="23" name="Isosceles Triangle 22">
                <a:extLst>
                  <a:ext uri="{FF2B5EF4-FFF2-40B4-BE49-F238E27FC236}">
                    <a16:creationId xmlns:a16="http://schemas.microsoft.com/office/drawing/2014/main" id="{77CD666A-67E7-4619-A8B5-1A62E7C765C6}"/>
                  </a:ext>
                </a:extLst>
              </p:cNvPr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07653B0-5028-4016-83E8-55C53685F504}"/>
                  </a:ext>
                </a:extLst>
              </p:cNvPr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0E23D4-FA15-4335-8845-8E4C826B108E}"/>
              </a:ext>
            </a:extLst>
          </p:cNvPr>
          <p:cNvGrpSpPr/>
          <p:nvPr/>
        </p:nvGrpSpPr>
        <p:grpSpPr>
          <a:xfrm>
            <a:off x="4588079" y="1728517"/>
            <a:ext cx="2139696" cy="2922480"/>
            <a:chOff x="422586" y="1850929"/>
            <a:chExt cx="2559219" cy="241527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E87F6D-095B-4C5F-B757-688420D6AC6B}"/>
                </a:ext>
              </a:extLst>
            </p:cNvPr>
            <p:cNvSpPr/>
            <p:nvPr/>
          </p:nvSpPr>
          <p:spPr>
            <a:xfrm>
              <a:off x="422586" y="2383301"/>
              <a:ext cx="2559218" cy="188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Upload your own events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  </a:t>
              </a:r>
            </a:p>
            <a:p>
              <a:pPr lvl="0" defTabSz="1828434"/>
              <a:r>
                <a:rPr lang="en-US" sz="14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- Events from Capital IQ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F02326-5441-461A-B180-E057F3FA5414}"/>
                </a:ext>
              </a:extLst>
            </p:cNvPr>
            <p:cNvSpPr/>
            <p:nvPr/>
          </p:nvSpPr>
          <p:spPr>
            <a:xfrm>
              <a:off x="422587" y="1850929"/>
              <a:ext cx="2559218" cy="53163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Long run</a:t>
              </a:r>
            </a:p>
            <a:p>
              <a:pPr lvl="0" defTabSz="1333556">
                <a:spcBef>
                  <a:spcPct val="0"/>
                </a:spcBef>
                <a:defRPr/>
              </a:pPr>
              <a:r>
                <a:rPr lang="en-US" sz="1200" b="1" kern="0" cap="all" dirty="0">
                  <a:solidFill>
                    <a:prstClr val="white"/>
                  </a:solidFill>
                  <a:cs typeface="Roboto Light"/>
                </a:rPr>
                <a:t>Event Study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43E3F7B-44A4-4C4E-B26B-F4D0570CB60C}"/>
                </a:ext>
              </a:extLst>
            </p:cNvPr>
            <p:cNvGrpSpPr/>
            <p:nvPr/>
          </p:nvGrpSpPr>
          <p:grpSpPr>
            <a:xfrm rot="10800000">
              <a:off x="2312187" y="1851462"/>
              <a:ext cx="669617" cy="530571"/>
              <a:chOff x="764275" y="1816844"/>
              <a:chExt cx="504966" cy="400110"/>
            </a:xfrm>
          </p:grpSpPr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FBCD14A7-16E7-4790-82D5-821135C2F412}"/>
                  </a:ext>
                </a:extLst>
              </p:cNvPr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DA85BA0-E486-47F2-A809-76983679299C}"/>
                  </a:ext>
                </a:extLst>
              </p:cNvPr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1" name="Footer Placeholder 3">
            <a:extLst>
              <a:ext uri="{FF2B5EF4-FFF2-40B4-BE49-F238E27FC236}">
                <a16:creationId xmlns:a16="http://schemas.microsoft.com/office/drawing/2014/main" id="{87363B8B-D00C-45D8-A7FC-E30A3603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6168" y="6510528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303940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D43F46-87D8-4BCB-9BC1-18380A902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U.S. Daily Event Study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7FFDDB-47AB-4312-8F53-DA2CDF949D3B}"/>
              </a:ext>
            </a:extLst>
          </p:cNvPr>
          <p:cNvGrpSpPr/>
          <p:nvPr/>
        </p:nvGrpSpPr>
        <p:grpSpPr>
          <a:xfrm>
            <a:off x="598935" y="1680875"/>
            <a:ext cx="7886699" cy="713232"/>
            <a:chOff x="405053" y="1709951"/>
            <a:chExt cx="4111654" cy="953676"/>
          </a:xfrm>
        </p:grpSpPr>
        <p:sp>
          <p:nvSpPr>
            <p:cNvPr id="8" name="Rechteck 50" descr="PresentationLoad.com">
              <a:extLst>
                <a:ext uri="{FF2B5EF4-FFF2-40B4-BE49-F238E27FC236}">
                  <a16:creationId xmlns:a16="http://schemas.microsoft.com/office/drawing/2014/main" id="{8DE39A16-5B22-471E-9DB2-F88DB8B0E80C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B7593A9-CC9B-4128-9622-EB1619A1584A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Stock price used</a:t>
              </a:r>
            </a:p>
          </p:txBody>
        </p:sp>
        <p:sp>
          <p:nvSpPr>
            <p:cNvPr id="10" name="Rechteck 1">
              <a:extLst>
                <a:ext uri="{FF2B5EF4-FFF2-40B4-BE49-F238E27FC236}">
                  <a16:creationId xmlns:a16="http://schemas.microsoft.com/office/drawing/2014/main" id="{51F54812-6C70-4016-A89F-EA7F0D05F47C}"/>
                </a:ext>
              </a:extLst>
            </p:cNvPr>
            <p:cNvSpPr/>
            <p:nvPr/>
          </p:nvSpPr>
          <p:spPr>
            <a:xfrm>
              <a:off x="1686877" y="1916783"/>
              <a:ext cx="2826664" cy="370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CRSP daily stock (date range for annual update - 12/31/1925 - 12/31/2019 )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EFA56A-833E-47A1-A378-F87CCE73E060}"/>
              </a:ext>
            </a:extLst>
          </p:cNvPr>
          <p:cNvGrpSpPr/>
          <p:nvPr/>
        </p:nvGrpSpPr>
        <p:grpSpPr>
          <a:xfrm>
            <a:off x="592862" y="3131897"/>
            <a:ext cx="7888577" cy="671730"/>
            <a:chOff x="405053" y="1695487"/>
            <a:chExt cx="4112633" cy="968140"/>
          </a:xfrm>
        </p:grpSpPr>
        <p:sp>
          <p:nvSpPr>
            <p:cNvPr id="12" name="Rechteck 50" descr="PresentationLoad.com">
              <a:extLst>
                <a:ext uri="{FF2B5EF4-FFF2-40B4-BE49-F238E27FC236}">
                  <a16:creationId xmlns:a16="http://schemas.microsoft.com/office/drawing/2014/main" id="{88C861C5-9D23-48F0-A1FA-01B50192B5DE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4929D4-2935-415F-AE1B-5A28F88CB61A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Company identifiers</a:t>
              </a:r>
            </a:p>
          </p:txBody>
        </p:sp>
        <p:sp>
          <p:nvSpPr>
            <p:cNvPr id="14" name="Rechteck 1">
              <a:extLst>
                <a:ext uri="{FF2B5EF4-FFF2-40B4-BE49-F238E27FC236}">
                  <a16:creationId xmlns:a16="http://schemas.microsoft.com/office/drawing/2014/main" id="{55D819D4-8B95-4358-B4C6-9680B1C7B2DE}"/>
                </a:ext>
              </a:extLst>
            </p:cNvPr>
            <p:cNvSpPr/>
            <p:nvPr/>
          </p:nvSpPr>
          <p:spPr>
            <a:xfrm>
              <a:off x="1698927" y="1695487"/>
              <a:ext cx="2818759" cy="9315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PERMNO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CUSIP </a:t>
              </a:r>
              <a:r>
                <a:rPr lang="zh-CN" altLang="en-US" sz="1200" dirty="0">
                  <a:solidFill>
                    <a:schemeClr val="tx2"/>
                  </a:solidFill>
                </a:rPr>
                <a:t>（</a:t>
              </a:r>
              <a:r>
                <a:rPr lang="en-US" altLang="zh-CN" sz="1200" dirty="0">
                  <a:solidFill>
                    <a:schemeClr val="tx2"/>
                  </a:solidFill>
                </a:rPr>
                <a:t>CUSIP8</a:t>
              </a:r>
              <a:r>
                <a:rPr lang="zh-CN" altLang="en-US" sz="1200" dirty="0">
                  <a:solidFill>
                    <a:schemeClr val="tx2"/>
                  </a:solidFill>
                </a:rPr>
                <a:t>）</a:t>
              </a:r>
              <a:endParaRPr lang="en-US" sz="12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TICKER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6D3575-9AAB-4AC9-B8E4-768244DF7596}"/>
              </a:ext>
            </a:extLst>
          </p:cNvPr>
          <p:cNvGrpSpPr/>
          <p:nvPr/>
        </p:nvGrpSpPr>
        <p:grpSpPr>
          <a:xfrm>
            <a:off x="592862" y="2453166"/>
            <a:ext cx="7886699" cy="648393"/>
            <a:chOff x="405053" y="1709950"/>
            <a:chExt cx="4111654" cy="953677"/>
          </a:xfrm>
        </p:grpSpPr>
        <p:sp>
          <p:nvSpPr>
            <p:cNvPr id="16" name="Rechteck 50" descr="PresentationLoad.com">
              <a:extLst>
                <a:ext uri="{FF2B5EF4-FFF2-40B4-BE49-F238E27FC236}">
                  <a16:creationId xmlns:a16="http://schemas.microsoft.com/office/drawing/2014/main" id="{CC9CD50F-AC3E-48DE-B43B-316744E9208B}"/>
                </a:ext>
              </a:extLst>
            </p:cNvPr>
            <p:cNvSpPr/>
            <p:nvPr/>
          </p:nvSpPr>
          <p:spPr>
            <a:xfrm>
              <a:off x="405053" y="1709950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186E7F-182E-4E26-AA25-8EDA9A25DB9E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Event file source</a:t>
              </a:r>
            </a:p>
          </p:txBody>
        </p:sp>
        <p:sp>
          <p:nvSpPr>
            <p:cNvPr id="18" name="Rechteck 1">
              <a:extLst>
                <a:ext uri="{FF2B5EF4-FFF2-40B4-BE49-F238E27FC236}">
                  <a16:creationId xmlns:a16="http://schemas.microsoft.com/office/drawing/2014/main" id="{8153ABEE-39D9-4E3F-BCCB-D018A05563FF}"/>
                </a:ext>
              </a:extLst>
            </p:cNvPr>
            <p:cNvSpPr/>
            <p:nvPr/>
          </p:nvSpPr>
          <p:spPr>
            <a:xfrm>
              <a:off x="1684495" y="1915713"/>
              <a:ext cx="2818757" cy="679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Upload your own events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Events from Capital IQ Key Developments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9DCFE3-CE16-4BD5-894F-A4292C1A9271}"/>
              </a:ext>
            </a:extLst>
          </p:cNvPr>
          <p:cNvGrpSpPr/>
          <p:nvPr/>
        </p:nvGrpSpPr>
        <p:grpSpPr>
          <a:xfrm>
            <a:off x="584473" y="4770902"/>
            <a:ext cx="7907939" cy="887652"/>
            <a:chOff x="405053" y="1709951"/>
            <a:chExt cx="4111654" cy="961042"/>
          </a:xfrm>
        </p:grpSpPr>
        <p:sp>
          <p:nvSpPr>
            <p:cNvPr id="20" name="Rechteck 50" descr="PresentationLoad.com">
              <a:extLst>
                <a:ext uri="{FF2B5EF4-FFF2-40B4-BE49-F238E27FC236}">
                  <a16:creationId xmlns:a16="http://schemas.microsoft.com/office/drawing/2014/main" id="{E817578B-3892-4BA5-9662-14BC03210876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EE11C7B-5A0B-4ACB-8833-C747BDFC9A80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Risk model</a:t>
              </a:r>
              <a:r>
                <a:rPr lang="en-US" sz="2000" dirty="0"/>
                <a:t>*</a:t>
              </a:r>
              <a:endParaRPr lang="en-US" sz="1600" dirty="0"/>
            </a:p>
          </p:txBody>
        </p:sp>
        <p:sp>
          <p:nvSpPr>
            <p:cNvPr id="22" name="Rechteck 1">
              <a:extLst>
                <a:ext uri="{FF2B5EF4-FFF2-40B4-BE49-F238E27FC236}">
                  <a16:creationId xmlns:a16="http://schemas.microsoft.com/office/drawing/2014/main" id="{ED9BE396-CCB9-41A2-907A-7C820DB87431}"/>
                </a:ext>
              </a:extLst>
            </p:cNvPr>
            <p:cNvSpPr/>
            <p:nvPr/>
          </p:nvSpPr>
          <p:spPr>
            <a:xfrm>
              <a:off x="1697950" y="1771291"/>
              <a:ext cx="2818757" cy="899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Market-adjusted model 	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Market model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2"/>
                  </a:solidFill>
                </a:rPr>
                <a:t>Fama</a:t>
              </a:r>
              <a:r>
                <a:rPr lang="en-US" sz="1200" dirty="0">
                  <a:solidFill>
                    <a:schemeClr val="tx2"/>
                  </a:solidFill>
                </a:rPr>
                <a:t>-French three factor model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2"/>
                  </a:solidFill>
                </a:rPr>
                <a:t>Fama</a:t>
              </a:r>
              <a:r>
                <a:rPr lang="en-US" sz="1200" dirty="0">
                  <a:solidFill>
                    <a:schemeClr val="tx2"/>
                  </a:solidFill>
                </a:rPr>
                <a:t>-French plus momentum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E1A4A2-58A3-4E56-B81F-86F0736F6E1D}"/>
              </a:ext>
            </a:extLst>
          </p:cNvPr>
          <p:cNvGrpSpPr/>
          <p:nvPr/>
        </p:nvGrpSpPr>
        <p:grpSpPr>
          <a:xfrm>
            <a:off x="599634" y="3843560"/>
            <a:ext cx="7892778" cy="886968"/>
            <a:chOff x="412957" y="1709949"/>
            <a:chExt cx="4114823" cy="1753120"/>
          </a:xfrm>
        </p:grpSpPr>
        <p:sp>
          <p:nvSpPr>
            <p:cNvPr id="24" name="Rechteck 50" descr="PresentationLoad.com">
              <a:extLst>
                <a:ext uri="{FF2B5EF4-FFF2-40B4-BE49-F238E27FC236}">
                  <a16:creationId xmlns:a16="http://schemas.microsoft.com/office/drawing/2014/main" id="{C67109DC-8466-4680-9EBD-41325A7BD31A}"/>
                </a:ext>
              </a:extLst>
            </p:cNvPr>
            <p:cNvSpPr/>
            <p:nvPr/>
          </p:nvSpPr>
          <p:spPr>
            <a:xfrm>
              <a:off x="416126" y="1709951"/>
              <a:ext cx="4111654" cy="17531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69426D9-6A18-411F-86DD-D9DDABF95ACD}"/>
                </a:ext>
              </a:extLst>
            </p:cNvPr>
            <p:cNvSpPr/>
            <p:nvPr/>
          </p:nvSpPr>
          <p:spPr>
            <a:xfrm>
              <a:off x="412957" y="1709949"/>
              <a:ext cx="1250793" cy="1753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Date format</a:t>
              </a:r>
            </a:p>
          </p:txBody>
        </p:sp>
        <p:sp>
          <p:nvSpPr>
            <p:cNvPr id="26" name="Rechteck 1">
              <a:extLst>
                <a:ext uri="{FF2B5EF4-FFF2-40B4-BE49-F238E27FC236}">
                  <a16:creationId xmlns:a16="http://schemas.microsoft.com/office/drawing/2014/main" id="{5572E6C2-DF6A-4050-9D86-27E6C58F4A25}"/>
                </a:ext>
              </a:extLst>
            </p:cNvPr>
            <p:cNvSpPr/>
            <p:nvPr/>
          </p:nvSpPr>
          <p:spPr>
            <a:xfrm>
              <a:off x="1697950" y="1771291"/>
              <a:ext cx="2818757" cy="1659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DD-MMM-YYYY (i.e., 24-JUN-2015)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MM/DD/YYYY (i.e., 06/24/2015)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YYYY-MM-DD (i.e., 2015-06-24)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YYYYMMDD (i.e., 20150624)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1606DE6-FFE5-4180-ADF8-190FC3DEE8C5}"/>
              </a:ext>
            </a:extLst>
          </p:cNvPr>
          <p:cNvSpPr txBox="1"/>
          <p:nvPr/>
        </p:nvSpPr>
        <p:spPr>
          <a:xfrm>
            <a:off x="538391" y="5820831"/>
            <a:ext cx="7886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The Market returns and </a:t>
            </a:r>
            <a:r>
              <a:rPr lang="en-US" sz="1100" dirty="0" err="1"/>
              <a:t>Fama</a:t>
            </a:r>
            <a:r>
              <a:rPr lang="en-US" sz="1100" dirty="0"/>
              <a:t>-French factors are taken from </a:t>
            </a:r>
            <a:r>
              <a:rPr lang="en-US" sz="1100" dirty="0" err="1"/>
              <a:t>Fama</a:t>
            </a:r>
            <a:r>
              <a:rPr lang="en-US" sz="1100" dirty="0"/>
              <a:t>-French factors - daily frequency table, a free table from  </a:t>
            </a:r>
            <a:r>
              <a:rPr lang="en-US" sz="1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Kenneth French's web site</a:t>
            </a:r>
            <a:r>
              <a:rPr lang="en-US" sz="1100" dirty="0"/>
              <a:t>, this table is also available on WRDS under the </a:t>
            </a:r>
            <a:r>
              <a:rPr lang="en-US" sz="1100" dirty="0" err="1"/>
              <a:t>Fama</a:t>
            </a:r>
            <a:r>
              <a:rPr lang="en-US" sz="1100" dirty="0"/>
              <a:t>-French portfolios and factors database. </a:t>
            </a:r>
          </a:p>
        </p:txBody>
      </p:sp>
    </p:spTree>
    <p:extLst>
      <p:ext uri="{BB962C8B-B14F-4D97-AF65-F5344CB8AC3E}">
        <p14:creationId xmlns:p14="http://schemas.microsoft.com/office/powerpoint/2010/main" val="110030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6D1FB0-05EC-475F-B8C9-211BFC98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U.S. Daily Event Study </a:t>
            </a:r>
            <a:r>
              <a:rPr lang="en-US" dirty="0"/>
              <a:t>Significance Tests</a:t>
            </a:r>
          </a:p>
        </p:txBody>
      </p:sp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AA14AC8E-7DAF-41AF-97B9-35D3DF48F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51614"/>
              </p:ext>
            </p:extLst>
          </p:nvPr>
        </p:nvGraphicFramePr>
        <p:xfrm>
          <a:off x="838200" y="2308378"/>
          <a:ext cx="754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3953236866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1050496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Parametric Tests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Nonparametric Tests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11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Cross-sectional t tests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Wilcoxon signed rank test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7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Patell’s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tests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 test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9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Gen(generalized) sign test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40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Corrado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rank test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06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8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  <p:sp>
        <p:nvSpPr>
          <p:cNvPr id="32" name="Slide Number Placeholder 23">
            <a:extLst>
              <a:ext uri="{FF2B5EF4-FFF2-40B4-BE49-F238E27FC236}">
                <a16:creationId xmlns:a16="http://schemas.microsoft.com/office/drawing/2014/main" id="{41F62C21-AE4F-4EA2-A044-6E3DD2001590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20DC9F7-4E70-428C-8A51-67600E76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368"/>
            <a:ext cx="7886700" cy="5078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International Event Study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1A1EDB-939B-4AB6-9454-A9215826FD09}"/>
              </a:ext>
            </a:extLst>
          </p:cNvPr>
          <p:cNvGrpSpPr/>
          <p:nvPr/>
        </p:nvGrpSpPr>
        <p:grpSpPr>
          <a:xfrm>
            <a:off x="640080" y="1622147"/>
            <a:ext cx="7911652" cy="713232"/>
            <a:chOff x="405053" y="1709951"/>
            <a:chExt cx="4124663" cy="953676"/>
          </a:xfrm>
        </p:grpSpPr>
        <p:sp>
          <p:nvSpPr>
            <p:cNvPr id="8" name="Rechteck 50" descr="PresentationLoad.com">
              <a:extLst>
                <a:ext uri="{FF2B5EF4-FFF2-40B4-BE49-F238E27FC236}">
                  <a16:creationId xmlns:a16="http://schemas.microsoft.com/office/drawing/2014/main" id="{3D0D705D-D55A-4304-AB37-4504AF344CDD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8C4635-A633-441A-BBA7-095F77EEF014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Stock price used</a:t>
              </a:r>
            </a:p>
          </p:txBody>
        </p:sp>
        <p:sp>
          <p:nvSpPr>
            <p:cNvPr id="10" name="Rechteck 1">
              <a:extLst>
                <a:ext uri="{FF2B5EF4-FFF2-40B4-BE49-F238E27FC236}">
                  <a16:creationId xmlns:a16="http://schemas.microsoft.com/office/drawing/2014/main" id="{4AB16DD7-D7A3-4D34-913B-0C40F98635D4}"/>
                </a:ext>
              </a:extLst>
            </p:cNvPr>
            <p:cNvSpPr/>
            <p:nvPr/>
          </p:nvSpPr>
          <p:spPr>
            <a:xfrm>
              <a:off x="1696352" y="1768336"/>
              <a:ext cx="2833364" cy="617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tx2"/>
                  </a:solidFill>
                </a:rPr>
                <a:t>Compustat</a:t>
              </a:r>
              <a:r>
                <a:rPr lang="en-US" sz="1200" dirty="0">
                  <a:solidFill>
                    <a:schemeClr val="tx2"/>
                  </a:solidFill>
                </a:rPr>
                <a:t> Global security daily </a:t>
              </a:r>
            </a:p>
            <a:p>
              <a:r>
                <a:rPr lang="en-US" sz="1200" dirty="0">
                  <a:solidFill>
                    <a:schemeClr val="tx2"/>
                  </a:solidFill>
                </a:rPr>
                <a:t>(date range is limited by the availability of the market return for that country)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5B8FC7-155C-4CD4-A690-335C115173D1}"/>
              </a:ext>
            </a:extLst>
          </p:cNvPr>
          <p:cNvGrpSpPr/>
          <p:nvPr/>
        </p:nvGrpSpPr>
        <p:grpSpPr>
          <a:xfrm>
            <a:off x="640080" y="3073169"/>
            <a:ext cx="7888577" cy="671730"/>
            <a:chOff x="405053" y="1695487"/>
            <a:chExt cx="4112633" cy="968140"/>
          </a:xfrm>
        </p:grpSpPr>
        <p:sp>
          <p:nvSpPr>
            <p:cNvPr id="12" name="Rechteck 50" descr="PresentationLoad.com">
              <a:extLst>
                <a:ext uri="{FF2B5EF4-FFF2-40B4-BE49-F238E27FC236}">
                  <a16:creationId xmlns:a16="http://schemas.microsoft.com/office/drawing/2014/main" id="{9CE7F9E9-D8FB-4D9D-8A41-69C33E4F6309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ECBF34-9509-4982-A603-95A406FCF660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Company identifiers</a:t>
              </a:r>
            </a:p>
          </p:txBody>
        </p:sp>
        <p:sp>
          <p:nvSpPr>
            <p:cNvPr id="14" name="Rechteck 1">
              <a:extLst>
                <a:ext uri="{FF2B5EF4-FFF2-40B4-BE49-F238E27FC236}">
                  <a16:creationId xmlns:a16="http://schemas.microsoft.com/office/drawing/2014/main" id="{FCF9E766-5F8E-4D1A-BE95-176F0F04BE72}"/>
                </a:ext>
              </a:extLst>
            </p:cNvPr>
            <p:cNvSpPr/>
            <p:nvPr/>
          </p:nvSpPr>
          <p:spPr>
            <a:xfrm>
              <a:off x="1698927" y="1695487"/>
              <a:ext cx="2818759" cy="9315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GVKEY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ISIN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 SEDOL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603646-7152-4C1C-8EC6-45BC4E4ADE4C}"/>
              </a:ext>
            </a:extLst>
          </p:cNvPr>
          <p:cNvGrpSpPr/>
          <p:nvPr/>
        </p:nvGrpSpPr>
        <p:grpSpPr>
          <a:xfrm>
            <a:off x="640080" y="2394438"/>
            <a:ext cx="7886699" cy="648393"/>
            <a:chOff x="405053" y="1709950"/>
            <a:chExt cx="4111654" cy="953677"/>
          </a:xfrm>
        </p:grpSpPr>
        <p:sp>
          <p:nvSpPr>
            <p:cNvPr id="16" name="Rechteck 50" descr="PresentationLoad.com">
              <a:extLst>
                <a:ext uri="{FF2B5EF4-FFF2-40B4-BE49-F238E27FC236}">
                  <a16:creationId xmlns:a16="http://schemas.microsoft.com/office/drawing/2014/main" id="{6686926F-A4E4-4834-9791-2012B65FA7B7}"/>
                </a:ext>
              </a:extLst>
            </p:cNvPr>
            <p:cNvSpPr/>
            <p:nvPr/>
          </p:nvSpPr>
          <p:spPr>
            <a:xfrm>
              <a:off x="405053" y="1709950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AED770-4440-42A6-8A84-5B1E073512DE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Event file source</a:t>
              </a:r>
            </a:p>
          </p:txBody>
        </p:sp>
        <p:sp>
          <p:nvSpPr>
            <p:cNvPr id="18" name="Rechteck 1">
              <a:extLst>
                <a:ext uri="{FF2B5EF4-FFF2-40B4-BE49-F238E27FC236}">
                  <a16:creationId xmlns:a16="http://schemas.microsoft.com/office/drawing/2014/main" id="{1246CC95-D5A9-4188-A9A8-B2FEADA1D2AB}"/>
                </a:ext>
              </a:extLst>
            </p:cNvPr>
            <p:cNvSpPr/>
            <p:nvPr/>
          </p:nvSpPr>
          <p:spPr>
            <a:xfrm>
              <a:off x="1684495" y="1915713"/>
              <a:ext cx="2818757" cy="679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Upload your own events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Events from Capital IQ Key Developments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3CBD0B-024B-4FE9-B6EB-712698088FE4}"/>
              </a:ext>
            </a:extLst>
          </p:cNvPr>
          <p:cNvGrpSpPr/>
          <p:nvPr/>
        </p:nvGrpSpPr>
        <p:grpSpPr>
          <a:xfrm>
            <a:off x="640080" y="4712175"/>
            <a:ext cx="7907939" cy="880849"/>
            <a:chOff x="405053" y="1709951"/>
            <a:chExt cx="4111654" cy="953676"/>
          </a:xfrm>
        </p:grpSpPr>
        <p:sp>
          <p:nvSpPr>
            <p:cNvPr id="20" name="Rechteck 50" descr="PresentationLoad.com">
              <a:extLst>
                <a:ext uri="{FF2B5EF4-FFF2-40B4-BE49-F238E27FC236}">
                  <a16:creationId xmlns:a16="http://schemas.microsoft.com/office/drawing/2014/main" id="{D1682F9E-6D65-4557-A90C-5EFE3E6F47AE}"/>
                </a:ext>
              </a:extLst>
            </p:cNvPr>
            <p:cNvSpPr/>
            <p:nvPr/>
          </p:nvSpPr>
          <p:spPr>
            <a:xfrm>
              <a:off x="405053" y="1709951"/>
              <a:ext cx="4111654" cy="9536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3C72816-8F75-460B-AC08-62594C3B7A1B}"/>
                </a:ext>
              </a:extLst>
            </p:cNvPr>
            <p:cNvSpPr/>
            <p:nvPr/>
          </p:nvSpPr>
          <p:spPr>
            <a:xfrm>
              <a:off x="412957" y="1709951"/>
              <a:ext cx="1250793" cy="9536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Risk model</a:t>
              </a:r>
            </a:p>
          </p:txBody>
        </p:sp>
        <p:sp>
          <p:nvSpPr>
            <p:cNvPr id="22" name="Rechteck 1">
              <a:extLst>
                <a:ext uri="{FF2B5EF4-FFF2-40B4-BE49-F238E27FC236}">
                  <a16:creationId xmlns:a16="http://schemas.microsoft.com/office/drawing/2014/main" id="{8BFC51EE-9BD4-4EA7-9C41-CFED3FD27126}"/>
                </a:ext>
              </a:extLst>
            </p:cNvPr>
            <p:cNvSpPr/>
            <p:nvPr/>
          </p:nvSpPr>
          <p:spPr>
            <a:xfrm>
              <a:off x="1697950" y="1771291"/>
              <a:ext cx="2818757" cy="699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Market-adjusted model  </a:t>
              </a:r>
              <a:r>
                <a:rPr lang="en-US" sz="1200" dirty="0" err="1">
                  <a:solidFill>
                    <a:schemeClr val="tx2"/>
                  </a:solidFill>
                </a:rPr>
                <a:t>Abret</a:t>
              </a:r>
              <a:r>
                <a:rPr lang="en-US" sz="1200" dirty="0">
                  <a:solidFill>
                    <a:schemeClr val="tx2"/>
                  </a:solidFill>
                </a:rPr>
                <a:t> (abnormal return) = Ret - Rm </a:t>
              </a:r>
            </a:p>
            <a:p>
              <a:pPr marL="457200" lvl="1" indent="-171450">
                <a:buFont typeface="Wingdings" panose="05000000000000000000" pitchFamily="2" charset="2"/>
                <a:buChar char="q"/>
              </a:pPr>
              <a:r>
                <a:rPr lang="en-US" sz="1200" dirty="0" err="1">
                  <a:solidFill>
                    <a:schemeClr val="tx2"/>
                  </a:solidFill>
                </a:rPr>
                <a:t>Compustat</a:t>
              </a:r>
              <a:r>
                <a:rPr lang="en-US" sz="1200" dirty="0">
                  <a:solidFill>
                    <a:schemeClr val="tx2"/>
                  </a:solidFill>
                </a:rPr>
                <a:t> Global - </a:t>
              </a:r>
              <a:r>
                <a:rPr lang="en-US" sz="1200" dirty="0">
                  <a:solidFill>
                    <a:schemeClr val="tx2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Daily WRDS World Indices </a:t>
              </a:r>
              <a:r>
                <a:rPr lang="en-US" sz="1200" dirty="0">
                  <a:solidFill>
                    <a:schemeClr val="tx2"/>
                  </a:solidFill>
                </a:rPr>
                <a:t>(Beta)</a:t>
              </a:r>
            </a:p>
            <a:p>
              <a:pPr marL="45720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solidFill>
                    <a:schemeClr val="tx2"/>
                  </a:solidFill>
                </a:rPr>
                <a:t>Global Insight – MSCI from IHS Global Insight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9BB5C2-3250-43BD-9314-F256D508DA3B}"/>
              </a:ext>
            </a:extLst>
          </p:cNvPr>
          <p:cNvGrpSpPr/>
          <p:nvPr/>
        </p:nvGrpSpPr>
        <p:grpSpPr>
          <a:xfrm>
            <a:off x="640080" y="3784832"/>
            <a:ext cx="7892778" cy="886968"/>
            <a:chOff x="412957" y="1709949"/>
            <a:chExt cx="4114823" cy="1753120"/>
          </a:xfrm>
        </p:grpSpPr>
        <p:sp>
          <p:nvSpPr>
            <p:cNvPr id="24" name="Rechteck 50" descr="PresentationLoad.com">
              <a:extLst>
                <a:ext uri="{FF2B5EF4-FFF2-40B4-BE49-F238E27FC236}">
                  <a16:creationId xmlns:a16="http://schemas.microsoft.com/office/drawing/2014/main" id="{3D6F2E04-E9DB-4A7E-B120-AF5CB18045CF}"/>
                </a:ext>
              </a:extLst>
            </p:cNvPr>
            <p:cNvSpPr/>
            <p:nvPr/>
          </p:nvSpPr>
          <p:spPr>
            <a:xfrm>
              <a:off x="416126" y="1709951"/>
              <a:ext cx="4111654" cy="17531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68455A8-CF02-43AA-AB50-F388EE6AAE10}"/>
                </a:ext>
              </a:extLst>
            </p:cNvPr>
            <p:cNvSpPr/>
            <p:nvPr/>
          </p:nvSpPr>
          <p:spPr>
            <a:xfrm>
              <a:off x="412957" y="1709949"/>
              <a:ext cx="1250793" cy="1753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Date format</a:t>
              </a:r>
            </a:p>
          </p:txBody>
        </p:sp>
        <p:sp>
          <p:nvSpPr>
            <p:cNvPr id="26" name="Rechteck 1">
              <a:extLst>
                <a:ext uri="{FF2B5EF4-FFF2-40B4-BE49-F238E27FC236}">
                  <a16:creationId xmlns:a16="http://schemas.microsoft.com/office/drawing/2014/main" id="{31D712A2-03A2-490E-82B5-F3C015381DDE}"/>
                </a:ext>
              </a:extLst>
            </p:cNvPr>
            <p:cNvSpPr/>
            <p:nvPr/>
          </p:nvSpPr>
          <p:spPr>
            <a:xfrm>
              <a:off x="1697950" y="1771291"/>
              <a:ext cx="2818757" cy="1659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DD-MMM-YYYY (i.e., 24-JUN-2015)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MM/DD/YYYY (i.e., 06/24/2015)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YYYY-MM-DD (i.e., 2015-06-24)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YYYYMMDD (i.e., 20150624)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080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30848</TotalTime>
  <Words>862</Words>
  <Application>Microsoft Office PowerPoint</Application>
  <PresentationFormat>On-screen Show (4:3)</PresentationFormat>
  <Paragraphs>209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Constantia</vt:lpstr>
      <vt:lpstr>Garamond</vt:lpstr>
      <vt:lpstr>Wingdings</vt:lpstr>
      <vt:lpstr>Wharton 2016 4:3</vt:lpstr>
      <vt:lpstr>Introduction to Event Study by WRDS</vt:lpstr>
      <vt:lpstr>PowerPoint Presentation</vt:lpstr>
      <vt:lpstr>Introduction to Event Study</vt:lpstr>
      <vt:lpstr>Event Study Recipe</vt:lpstr>
      <vt:lpstr>PowerPoint Presentation</vt:lpstr>
      <vt:lpstr>Event Study by WRDS</vt:lpstr>
      <vt:lpstr>U.S. Daily Event Study</vt:lpstr>
      <vt:lpstr>U.S. Daily Event Study Significance Tests</vt:lpstr>
      <vt:lpstr>International Event Study</vt:lpstr>
      <vt:lpstr>Intraday Second-by-Second Event Study</vt:lpstr>
      <vt:lpstr>Long Run Event Study</vt:lpstr>
      <vt:lpstr>Learning Resources - Event Study Research Application </vt:lpstr>
      <vt:lpstr>Learning Resources - WRDS Macros: EVTSTUDY</vt:lpstr>
      <vt:lpstr>Learning Resources - Manuals and Overviews</vt:lpstr>
      <vt:lpstr>PowerPoint Presentation</vt:lpstr>
      <vt:lpstr>Event Study Estimation Parameters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xuanliu.wrds@outlook.com</cp:lastModifiedBy>
  <cp:revision>939</cp:revision>
  <cp:lastPrinted>2012-04-12T19:17:32Z</cp:lastPrinted>
  <dcterms:created xsi:type="dcterms:W3CDTF">2012-04-03T15:29:58Z</dcterms:created>
  <dcterms:modified xsi:type="dcterms:W3CDTF">2020-05-04T21:35:52Z</dcterms:modified>
</cp:coreProperties>
</file>