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547" r:id="rId3"/>
    <p:sldId id="548" r:id="rId4"/>
    <p:sldId id="549" r:id="rId5"/>
    <p:sldId id="557" r:id="rId6"/>
    <p:sldId id="662" r:id="rId7"/>
    <p:sldId id="558" r:id="rId8"/>
    <p:sldId id="663" r:id="rId9"/>
    <p:sldId id="565" r:id="rId10"/>
    <p:sldId id="568" r:id="rId11"/>
    <p:sldId id="569" r:id="rId12"/>
    <p:sldId id="570" r:id="rId13"/>
    <p:sldId id="644" r:id="rId14"/>
    <p:sldId id="645" r:id="rId15"/>
    <p:sldId id="572" r:id="rId16"/>
    <p:sldId id="646" r:id="rId17"/>
    <p:sldId id="647" r:id="rId18"/>
    <p:sldId id="648" r:id="rId19"/>
    <p:sldId id="573" r:id="rId20"/>
    <p:sldId id="649" r:id="rId21"/>
    <p:sldId id="650" r:id="rId22"/>
    <p:sldId id="651" r:id="rId23"/>
    <p:sldId id="652" r:id="rId24"/>
    <p:sldId id="653" r:id="rId25"/>
    <p:sldId id="654" r:id="rId26"/>
    <p:sldId id="655" r:id="rId27"/>
    <p:sldId id="656" r:id="rId28"/>
    <p:sldId id="659" r:id="rId29"/>
    <p:sldId id="660" r:id="rId30"/>
    <p:sldId id="658" r:id="rId31"/>
    <p:sldId id="661" r:id="rId32"/>
    <p:sldId id="664" r:id="rId33"/>
    <p:sldId id="665" r:id="rId34"/>
    <p:sldId id="666" r:id="rId35"/>
    <p:sldId id="657" r:id="rId36"/>
    <p:sldId id="266" r:id="rId37"/>
    <p:sldId id="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F33541-5E58-43C3-A2D8-8288F878A3DB}">
          <p14:sldIdLst>
            <p14:sldId id="256"/>
            <p14:sldId id="547"/>
            <p14:sldId id="548"/>
            <p14:sldId id="549"/>
            <p14:sldId id="557"/>
            <p14:sldId id="662"/>
            <p14:sldId id="558"/>
            <p14:sldId id="663"/>
            <p14:sldId id="565"/>
            <p14:sldId id="568"/>
            <p14:sldId id="569"/>
            <p14:sldId id="570"/>
            <p14:sldId id="644"/>
            <p14:sldId id="645"/>
            <p14:sldId id="572"/>
            <p14:sldId id="646"/>
            <p14:sldId id="647"/>
            <p14:sldId id="648"/>
            <p14:sldId id="573"/>
            <p14:sldId id="649"/>
            <p14:sldId id="650"/>
            <p14:sldId id="651"/>
            <p14:sldId id="652"/>
            <p14:sldId id="653"/>
            <p14:sldId id="654"/>
            <p14:sldId id="655"/>
            <p14:sldId id="656"/>
            <p14:sldId id="659"/>
            <p14:sldId id="660"/>
            <p14:sldId id="658"/>
            <p14:sldId id="661"/>
            <p14:sldId id="664"/>
            <p14:sldId id="665"/>
            <p14:sldId id="666"/>
            <p14:sldId id="657"/>
            <p14:sldId id="266"/>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93B"/>
    <a:srgbClr val="A90533"/>
    <a:srgbClr val="0066FF"/>
    <a:srgbClr val="004785"/>
    <a:srgbClr val="04ABFD"/>
    <a:srgbClr val="B1B6AF"/>
    <a:srgbClr val="D9D7D0"/>
    <a:srgbClr val="FF9ED3"/>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9" autoAdjust="0"/>
    <p:restoredTop sz="95102"/>
  </p:normalViewPr>
  <p:slideViewPr>
    <p:cSldViewPr snapToGrid="0">
      <p:cViewPr varScale="1">
        <p:scale>
          <a:sx n="122" d="100"/>
          <a:sy n="122" d="100"/>
        </p:scale>
        <p:origin x="688" y="184"/>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FAB296-C70E-40F1-B507-D2D143AD6EBF}" type="datetimeFigureOut">
              <a:rPr lang="en-US" smtClean="0"/>
              <a:t>3/27/24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9078BF-40EC-41E1-9B62-3081DB1209A1}" type="slidenum">
              <a:rPr lang="en-US" smtClean="0"/>
              <a:t>‹#›</a:t>
            </a:fld>
            <a:endParaRPr lang="en-US"/>
          </a:p>
        </p:txBody>
      </p:sp>
    </p:spTree>
    <p:extLst>
      <p:ext uri="{BB962C8B-B14F-4D97-AF65-F5344CB8AC3E}">
        <p14:creationId xmlns:p14="http://schemas.microsoft.com/office/powerpoint/2010/main" val="3209015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2892C-D9C7-4A81-A07C-60131499A005}" type="datetimeFigureOut">
              <a:rPr lang="en-US" smtClean="0"/>
              <a:t>3/27/24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A37F7-1A90-4E51-A507-1AEFE7B69E09}" type="slidenum">
              <a:rPr lang="en-US" smtClean="0"/>
              <a:t>‹#›</a:t>
            </a:fld>
            <a:endParaRPr lang="en-US"/>
          </a:p>
        </p:txBody>
      </p:sp>
    </p:spTree>
    <p:extLst>
      <p:ext uri="{BB962C8B-B14F-4D97-AF65-F5344CB8AC3E}">
        <p14:creationId xmlns:p14="http://schemas.microsoft.com/office/powerpoint/2010/main" val="283155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1A37F7-1A90-4E51-A507-1AEFE7B69E09}" type="slidenum">
              <a:rPr lang="en-US" smtClean="0"/>
              <a:t>36</a:t>
            </a:fld>
            <a:endParaRPr lang="en-US"/>
          </a:p>
        </p:txBody>
      </p:sp>
    </p:spTree>
    <p:extLst>
      <p:ext uri="{BB962C8B-B14F-4D97-AF65-F5344CB8AC3E}">
        <p14:creationId xmlns:p14="http://schemas.microsoft.com/office/powerpoint/2010/main" val="1446516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5672" y="3896000"/>
            <a:ext cx="9144000" cy="646331"/>
          </a:xfrm>
        </p:spPr>
        <p:txBody>
          <a:bodyPr anchor="b"/>
          <a:lstStyle>
            <a:lvl1pPr algn="l">
              <a:defRPr sz="40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575672" y="4550000"/>
            <a:ext cx="9144000" cy="544444"/>
          </a:xfrm>
        </p:spPr>
        <p:txBody>
          <a:bodyPr lIns="0" rIns="0">
            <a:spAutoFit/>
          </a:bodyPr>
          <a:lstStyle>
            <a:lvl1pPr marL="0" indent="0" algn="l">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Freeform 8"/>
          <p:cNvSpPr/>
          <p:nvPr userDrawn="1"/>
        </p:nvSpPr>
        <p:spPr>
          <a:xfrm rot="5400000" flipV="1">
            <a:off x="5669239" y="334235"/>
            <a:ext cx="3262179" cy="9783338"/>
          </a:xfrm>
          <a:custGeom>
            <a:avLst/>
            <a:gdLst>
              <a:gd name="connsiteX0" fmla="*/ 4713115 w 4713115"/>
              <a:gd name="connsiteY0" fmla="*/ 9144002 h 9144002"/>
              <a:gd name="connsiteX1" fmla="*/ 4713115 w 4713115"/>
              <a:gd name="connsiteY1" fmla="*/ 0 h 9144002"/>
              <a:gd name="connsiteX2" fmla="*/ 3053915 w 4713115"/>
              <a:gd name="connsiteY2" fmla="*/ 0 h 9144002"/>
              <a:gd name="connsiteX3" fmla="*/ 0 w 4713115"/>
              <a:gd name="connsiteY3" fmla="*/ 9144002 h 9144002"/>
              <a:gd name="connsiteX0" fmla="*/ 2914983 w 4713115"/>
              <a:gd name="connsiteY0" fmla="*/ 9127277 h 9144002"/>
              <a:gd name="connsiteX1" fmla="*/ 4713115 w 4713115"/>
              <a:gd name="connsiteY1" fmla="*/ 0 h 9144002"/>
              <a:gd name="connsiteX2" fmla="*/ 3053915 w 4713115"/>
              <a:gd name="connsiteY2" fmla="*/ 0 h 9144002"/>
              <a:gd name="connsiteX3" fmla="*/ 0 w 4713115"/>
              <a:gd name="connsiteY3" fmla="*/ 9144002 h 9144002"/>
              <a:gd name="connsiteX4" fmla="*/ 2914983 w 4713115"/>
              <a:gd name="connsiteY4" fmla="*/ 9127277 h 9144002"/>
              <a:gd name="connsiteX0" fmla="*/ 2914983 w 3065524"/>
              <a:gd name="connsiteY0" fmla="*/ 9144004 h 9160729"/>
              <a:gd name="connsiteX1" fmla="*/ 3065524 w 3065524"/>
              <a:gd name="connsiteY1" fmla="*/ 0 h 9160729"/>
              <a:gd name="connsiteX2" fmla="*/ 3053915 w 3065524"/>
              <a:gd name="connsiteY2" fmla="*/ 16727 h 9160729"/>
              <a:gd name="connsiteX3" fmla="*/ 0 w 3065524"/>
              <a:gd name="connsiteY3" fmla="*/ 9160729 h 9160729"/>
              <a:gd name="connsiteX4" fmla="*/ 2914983 w 3065524"/>
              <a:gd name="connsiteY4" fmla="*/ 9144004 h 9160729"/>
              <a:gd name="connsiteX0" fmla="*/ 2914983 w 3065524"/>
              <a:gd name="connsiteY0" fmla="*/ 9144004 h 9160729"/>
              <a:gd name="connsiteX1" fmla="*/ 3065524 w 3065524"/>
              <a:gd name="connsiteY1" fmla="*/ 0 h 9160729"/>
              <a:gd name="connsiteX2" fmla="*/ 2142302 w 3065524"/>
              <a:gd name="connsiteY2" fmla="*/ 2726474 h 9160729"/>
              <a:gd name="connsiteX3" fmla="*/ 0 w 3065524"/>
              <a:gd name="connsiteY3" fmla="*/ 9160729 h 9160729"/>
              <a:gd name="connsiteX4" fmla="*/ 2914983 w 3065524"/>
              <a:gd name="connsiteY4" fmla="*/ 9144004 h 9160729"/>
              <a:gd name="connsiteX0" fmla="*/ 2914983 w 2914983"/>
              <a:gd name="connsiteY0" fmla="*/ 7320779 h 7337504"/>
              <a:gd name="connsiteX1" fmla="*/ 2446631 w 2914983"/>
              <a:gd name="connsiteY1" fmla="*/ 0 h 7337504"/>
              <a:gd name="connsiteX2" fmla="*/ 2142302 w 2914983"/>
              <a:gd name="connsiteY2" fmla="*/ 903249 h 7337504"/>
              <a:gd name="connsiteX3" fmla="*/ 0 w 2914983"/>
              <a:gd name="connsiteY3" fmla="*/ 7337504 h 7337504"/>
              <a:gd name="connsiteX4" fmla="*/ 2914983 w 2914983"/>
              <a:gd name="connsiteY4" fmla="*/ 7320779 h 7337504"/>
              <a:gd name="connsiteX0" fmla="*/ 2505176 w 2505176"/>
              <a:gd name="connsiteY0" fmla="*/ 7320779 h 7337504"/>
              <a:gd name="connsiteX1" fmla="*/ 2446631 w 2505176"/>
              <a:gd name="connsiteY1" fmla="*/ 0 h 7337504"/>
              <a:gd name="connsiteX2" fmla="*/ 2142302 w 2505176"/>
              <a:gd name="connsiteY2" fmla="*/ 903249 h 7337504"/>
              <a:gd name="connsiteX3" fmla="*/ 0 w 2505176"/>
              <a:gd name="connsiteY3" fmla="*/ 7337504 h 7337504"/>
              <a:gd name="connsiteX4" fmla="*/ 2505176 w 2505176"/>
              <a:gd name="connsiteY4" fmla="*/ 7320779 h 7337504"/>
              <a:gd name="connsiteX0" fmla="*/ 2446634 w 2446634"/>
              <a:gd name="connsiteY0" fmla="*/ 7304054 h 7337504"/>
              <a:gd name="connsiteX1" fmla="*/ 2446631 w 2446634"/>
              <a:gd name="connsiteY1" fmla="*/ 0 h 7337504"/>
              <a:gd name="connsiteX2" fmla="*/ 2142302 w 2446634"/>
              <a:gd name="connsiteY2" fmla="*/ 903249 h 7337504"/>
              <a:gd name="connsiteX3" fmla="*/ 0 w 2446634"/>
              <a:gd name="connsiteY3" fmla="*/ 7337504 h 7337504"/>
              <a:gd name="connsiteX4" fmla="*/ 2446634 w 2446634"/>
              <a:gd name="connsiteY4" fmla="*/ 7304054 h 733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634" h="7337504">
                <a:moveTo>
                  <a:pt x="2446634" y="7304054"/>
                </a:moveTo>
                <a:cubicBezTo>
                  <a:pt x="2446633" y="4869369"/>
                  <a:pt x="2446632" y="2434685"/>
                  <a:pt x="2446631" y="0"/>
                </a:cubicBezTo>
                <a:lnTo>
                  <a:pt x="2142302" y="903249"/>
                </a:lnTo>
                <a:lnTo>
                  <a:pt x="0" y="7337504"/>
                </a:lnTo>
                <a:lnTo>
                  <a:pt x="2446634" y="7304054"/>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3"/>
          <p:cNvSpPr>
            <a:spLocks noGrp="1"/>
          </p:cNvSpPr>
          <p:nvPr>
            <p:ph type="body" sz="quarter" idx="12"/>
          </p:nvPr>
        </p:nvSpPr>
        <p:spPr>
          <a:xfrm>
            <a:off x="575672" y="5337129"/>
            <a:ext cx="9144000" cy="509691"/>
          </a:xfrm>
        </p:spPr>
        <p:txBody>
          <a:bodyPr lIns="0" rIns="0">
            <a:spAutoFit/>
          </a:bodyPr>
          <a:lstStyle>
            <a:lvl1pPr>
              <a:defRPr>
                <a:solidFill>
                  <a:schemeClr val="accent4"/>
                </a:solidFill>
                <a:latin typeface="Garamond" panose="02020404030301010803" pitchFamily="18" charset="0"/>
              </a:defRPr>
            </a:lvl1pPr>
            <a:lvl2pPr>
              <a:defRPr>
                <a:solidFill>
                  <a:schemeClr val="accent4"/>
                </a:solidFill>
                <a:latin typeface="Garamond" panose="02020404030301010803" pitchFamily="18" charset="0"/>
              </a:defRPr>
            </a:lvl2pPr>
            <a:lvl3pPr>
              <a:defRPr>
                <a:solidFill>
                  <a:schemeClr val="accent4"/>
                </a:solidFill>
                <a:latin typeface="Garamond" panose="02020404030301010803" pitchFamily="18" charset="0"/>
              </a:defRPr>
            </a:lvl3pPr>
            <a:lvl4pPr>
              <a:defRPr>
                <a:solidFill>
                  <a:schemeClr val="accent4"/>
                </a:solidFill>
                <a:latin typeface="Garamond" panose="02020404030301010803" pitchFamily="18" charset="0"/>
              </a:defRPr>
            </a:lvl4pPr>
            <a:lvl5pPr>
              <a:defRPr>
                <a:solidFill>
                  <a:schemeClr val="accent4"/>
                </a:solidFill>
                <a:latin typeface="Garamond" panose="02020404030301010803" pitchFamily="18" charset="0"/>
              </a:defRPr>
            </a:lvl5pPr>
          </a:lstStyle>
          <a:p>
            <a:pPr lvl="0"/>
            <a:r>
              <a:rPr lang="en-US" dirty="0"/>
              <a:t>Edit Master text styles</a:t>
            </a:r>
          </a:p>
        </p:txBody>
      </p:sp>
      <p:sp>
        <p:nvSpPr>
          <p:cNvPr id="8" name="Freeform 7"/>
          <p:cNvSpPr/>
          <p:nvPr userDrawn="1"/>
        </p:nvSpPr>
        <p:spPr>
          <a:xfrm flipV="1">
            <a:off x="10409503" y="-1"/>
            <a:ext cx="1782495" cy="5337130"/>
          </a:xfrm>
          <a:custGeom>
            <a:avLst/>
            <a:gdLst>
              <a:gd name="connsiteX0" fmla="*/ 0 w 1573014"/>
              <a:gd name="connsiteY0" fmla="*/ 4709905 h 4709905"/>
              <a:gd name="connsiteX1" fmla="*/ 1573014 w 1573014"/>
              <a:gd name="connsiteY1" fmla="*/ 4709905 h 4709905"/>
              <a:gd name="connsiteX2" fmla="*/ 1573014 w 1573014"/>
              <a:gd name="connsiteY2" fmla="*/ 0 h 4709905"/>
            </a:gdLst>
            <a:ahLst/>
            <a:cxnLst>
              <a:cxn ang="0">
                <a:pos x="connsiteX0" y="connsiteY0"/>
              </a:cxn>
              <a:cxn ang="0">
                <a:pos x="connsiteX1" y="connsiteY1"/>
              </a:cxn>
              <a:cxn ang="0">
                <a:pos x="connsiteX2" y="connsiteY2"/>
              </a:cxn>
            </a:cxnLst>
            <a:rect l="l" t="t" r="r" b="b"/>
            <a:pathLst>
              <a:path w="1573014" h="4709905">
                <a:moveTo>
                  <a:pt x="0" y="4709905"/>
                </a:moveTo>
                <a:lnTo>
                  <a:pt x="1573014" y="4709905"/>
                </a:lnTo>
                <a:lnTo>
                  <a:pt x="1573014" y="0"/>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a:extLst>
              <a:ext uri="{FF2B5EF4-FFF2-40B4-BE49-F238E27FC236}">
                <a16:creationId xmlns:a16="http://schemas.microsoft.com/office/drawing/2014/main" id="{7678D3EC-BE26-45CC-9E58-664DED8086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523" y="554100"/>
            <a:ext cx="6339433" cy="649322"/>
          </a:xfrm>
          <a:prstGeom prst="rect">
            <a:avLst/>
          </a:prstGeom>
        </p:spPr>
      </p:pic>
    </p:spTree>
    <p:extLst>
      <p:ext uri="{BB962C8B-B14F-4D97-AF65-F5344CB8AC3E}">
        <p14:creationId xmlns:p14="http://schemas.microsoft.com/office/powerpoint/2010/main" val="173572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109497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Footer and Backgroun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DD253308-F9C5-4FCB-8415-6DEE77C16A35}" type="slidenum">
              <a:rPr lang="en-US" smtClean="0"/>
              <a:pPr/>
              <a:t>‹#›</a:t>
            </a:fld>
            <a:endParaRPr lang="en-US"/>
          </a:p>
        </p:txBody>
      </p:sp>
      <p:sp>
        <p:nvSpPr>
          <p:cNvPr id="8" name="Freeform 7"/>
          <p:cNvSpPr/>
          <p:nvPr userDrawn="1"/>
        </p:nvSpPr>
        <p:spPr>
          <a:xfrm rot="10800000" flipV="1">
            <a:off x="0" y="2122400"/>
            <a:ext cx="1463201" cy="4381103"/>
          </a:xfrm>
          <a:custGeom>
            <a:avLst/>
            <a:gdLst>
              <a:gd name="connsiteX0" fmla="*/ 1463201 w 1463201"/>
              <a:gd name="connsiteY0" fmla="*/ 0 h 4381103"/>
              <a:gd name="connsiteX1" fmla="*/ 0 w 1463201"/>
              <a:gd name="connsiteY1" fmla="*/ 4381103 h 4381103"/>
              <a:gd name="connsiteX2" fmla="*/ 1463201 w 1463201"/>
              <a:gd name="connsiteY2" fmla="*/ 4381103 h 4381103"/>
            </a:gdLst>
            <a:ahLst/>
            <a:cxnLst>
              <a:cxn ang="0">
                <a:pos x="connsiteX0" y="connsiteY0"/>
              </a:cxn>
              <a:cxn ang="0">
                <a:pos x="connsiteX1" y="connsiteY1"/>
              </a:cxn>
              <a:cxn ang="0">
                <a:pos x="connsiteX2" y="connsiteY2"/>
              </a:cxn>
            </a:cxnLst>
            <a:rect l="l" t="t" r="r" b="b"/>
            <a:pathLst>
              <a:path w="1463201" h="4381103">
                <a:moveTo>
                  <a:pt x="1463201" y="0"/>
                </a:moveTo>
                <a:lnTo>
                  <a:pt x="0" y="4381103"/>
                </a:lnTo>
                <a:lnTo>
                  <a:pt x="1463201" y="4381103"/>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Freeform 9"/>
          <p:cNvSpPr/>
          <p:nvPr userDrawn="1"/>
        </p:nvSpPr>
        <p:spPr>
          <a:xfrm rot="5400000" flipV="1">
            <a:off x="3910865" y="-1777629"/>
            <a:ext cx="4370271" cy="12191998"/>
          </a:xfrm>
          <a:custGeom>
            <a:avLst/>
            <a:gdLst>
              <a:gd name="connsiteX0" fmla="*/ 0 w 3277705"/>
              <a:gd name="connsiteY0" fmla="*/ 9144003 h 9144003"/>
              <a:gd name="connsiteX1" fmla="*/ 3277705 w 3277705"/>
              <a:gd name="connsiteY1" fmla="*/ 9144003 h 9144003"/>
              <a:gd name="connsiteX2" fmla="*/ 3277704 w 3277705"/>
              <a:gd name="connsiteY2" fmla="*/ 0 h 9144003"/>
              <a:gd name="connsiteX3" fmla="*/ 3053915 w 3277705"/>
              <a:gd name="connsiteY3" fmla="*/ 0 h 9144003"/>
            </a:gdLst>
            <a:ahLst/>
            <a:cxnLst>
              <a:cxn ang="0">
                <a:pos x="connsiteX0" y="connsiteY0"/>
              </a:cxn>
              <a:cxn ang="0">
                <a:pos x="connsiteX1" y="connsiteY1"/>
              </a:cxn>
              <a:cxn ang="0">
                <a:pos x="connsiteX2" y="connsiteY2"/>
              </a:cxn>
              <a:cxn ang="0">
                <a:pos x="connsiteX3" y="connsiteY3"/>
              </a:cxn>
            </a:cxnLst>
            <a:rect l="l" t="t" r="r" b="b"/>
            <a:pathLst>
              <a:path w="3277705" h="9144003">
                <a:moveTo>
                  <a:pt x="0" y="9144003"/>
                </a:moveTo>
                <a:lnTo>
                  <a:pt x="3277705" y="9144003"/>
                </a:lnTo>
                <a:lnTo>
                  <a:pt x="3277704" y="0"/>
                </a:lnTo>
                <a:lnTo>
                  <a:pt x="3053915" y="0"/>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8812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ackground Only: Blue">
    <p:bg>
      <p:bgPr>
        <a:solidFill>
          <a:schemeClr val="accent1"/>
        </a:solidFill>
        <a:effectLst/>
      </p:bgPr>
    </p:bg>
    <p:spTree>
      <p:nvGrpSpPr>
        <p:cNvPr id="1" name=""/>
        <p:cNvGrpSpPr/>
        <p:nvPr/>
      </p:nvGrpSpPr>
      <p:grpSpPr>
        <a:xfrm>
          <a:off x="0" y="0"/>
          <a:ext cx="0" cy="0"/>
          <a:chOff x="0" y="0"/>
          <a:chExt cx="0" cy="0"/>
        </a:xfrm>
      </p:grpSpPr>
      <p:sp>
        <p:nvSpPr>
          <p:cNvPr id="7" name="Freeform 6"/>
          <p:cNvSpPr/>
          <p:nvPr userDrawn="1"/>
        </p:nvSpPr>
        <p:spPr>
          <a:xfrm rot="16200000" flipV="1">
            <a:off x="3766429" y="-3766429"/>
            <a:ext cx="4659141" cy="12191999"/>
          </a:xfrm>
          <a:custGeom>
            <a:avLst/>
            <a:gdLst>
              <a:gd name="connsiteX0" fmla="*/ 0 w 4659141"/>
              <a:gd name="connsiteY0" fmla="*/ 12191999 h 12191999"/>
              <a:gd name="connsiteX1" fmla="*/ 4659141 w 4659141"/>
              <a:gd name="connsiteY1" fmla="*/ 12191999 h 12191999"/>
              <a:gd name="connsiteX2" fmla="*/ 4659141 w 4659141"/>
              <a:gd name="connsiteY2" fmla="*/ 0 h 12191999"/>
              <a:gd name="connsiteX3" fmla="*/ 4071885 w 4659141"/>
              <a:gd name="connsiteY3" fmla="*/ 0 h 12191999"/>
            </a:gdLst>
            <a:ahLst/>
            <a:cxnLst>
              <a:cxn ang="0">
                <a:pos x="connsiteX0" y="connsiteY0"/>
              </a:cxn>
              <a:cxn ang="0">
                <a:pos x="connsiteX1" y="connsiteY1"/>
              </a:cxn>
              <a:cxn ang="0">
                <a:pos x="connsiteX2" y="connsiteY2"/>
              </a:cxn>
              <a:cxn ang="0">
                <a:pos x="connsiteX3" y="connsiteY3"/>
              </a:cxn>
            </a:cxnLst>
            <a:rect l="l" t="t" r="r" b="b"/>
            <a:pathLst>
              <a:path w="4659141" h="12191999">
                <a:moveTo>
                  <a:pt x="0" y="12191999"/>
                </a:moveTo>
                <a:lnTo>
                  <a:pt x="4659141" y="12191999"/>
                </a:lnTo>
                <a:lnTo>
                  <a:pt x="4659141" y="0"/>
                </a:lnTo>
                <a:lnTo>
                  <a:pt x="4071885"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5" name="Freeform 4"/>
          <p:cNvSpPr/>
          <p:nvPr userDrawn="1"/>
        </p:nvSpPr>
        <p:spPr>
          <a:xfrm flipV="1">
            <a:off x="10618986" y="0"/>
            <a:ext cx="1573014" cy="4709905"/>
          </a:xfrm>
          <a:custGeom>
            <a:avLst/>
            <a:gdLst>
              <a:gd name="connsiteX0" fmla="*/ 0 w 1573014"/>
              <a:gd name="connsiteY0" fmla="*/ 4709905 h 4709905"/>
              <a:gd name="connsiteX1" fmla="*/ 1573014 w 1573014"/>
              <a:gd name="connsiteY1" fmla="*/ 4709905 h 4709905"/>
              <a:gd name="connsiteX2" fmla="*/ 1573014 w 1573014"/>
              <a:gd name="connsiteY2" fmla="*/ 0 h 4709905"/>
            </a:gdLst>
            <a:ahLst/>
            <a:cxnLst>
              <a:cxn ang="0">
                <a:pos x="connsiteX0" y="connsiteY0"/>
              </a:cxn>
              <a:cxn ang="0">
                <a:pos x="connsiteX1" y="connsiteY1"/>
              </a:cxn>
              <a:cxn ang="0">
                <a:pos x="connsiteX2" y="connsiteY2"/>
              </a:cxn>
            </a:cxnLst>
            <a:rect l="l" t="t" r="r" b="b"/>
            <a:pathLst>
              <a:path w="1573014" h="4709905">
                <a:moveTo>
                  <a:pt x="0" y="4709905"/>
                </a:moveTo>
                <a:lnTo>
                  <a:pt x="1573014" y="4709905"/>
                </a:lnTo>
                <a:lnTo>
                  <a:pt x="1573014"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0954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405616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Emphasi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0" y="6503504"/>
            <a:ext cx="12192000" cy="384735"/>
          </a:xfrm>
          <a:prstGeom prst="rect">
            <a:avLst/>
          </a:prstGeom>
          <a:solidFill>
            <a:srgbClr val="003D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C77"/>
              </a:solidFill>
            </a:endParaRPr>
          </a:p>
        </p:txBody>
      </p:sp>
      <p:sp>
        <p:nvSpPr>
          <p:cNvPr id="9" name="Freeform 8"/>
          <p:cNvSpPr/>
          <p:nvPr userDrawn="1"/>
        </p:nvSpPr>
        <p:spPr>
          <a:xfrm>
            <a:off x="0" y="6503504"/>
            <a:ext cx="1600200" cy="384735"/>
          </a:xfrm>
          <a:custGeom>
            <a:avLst/>
            <a:gdLst>
              <a:gd name="connsiteX0" fmla="*/ 0 w 1600200"/>
              <a:gd name="connsiteY0" fmla="*/ 0 h 384735"/>
              <a:gd name="connsiteX1" fmla="*/ 1472137 w 1600200"/>
              <a:gd name="connsiteY1" fmla="*/ 0 h 384735"/>
              <a:gd name="connsiteX2" fmla="*/ 1600200 w 1600200"/>
              <a:gd name="connsiteY2" fmla="*/ 384735 h 384735"/>
              <a:gd name="connsiteX3" fmla="*/ 0 w 1600200"/>
              <a:gd name="connsiteY3" fmla="*/ 384735 h 384735"/>
            </a:gdLst>
            <a:ahLst/>
            <a:cxnLst>
              <a:cxn ang="0">
                <a:pos x="connsiteX0" y="connsiteY0"/>
              </a:cxn>
              <a:cxn ang="0">
                <a:pos x="connsiteX1" y="connsiteY1"/>
              </a:cxn>
              <a:cxn ang="0">
                <a:pos x="connsiteX2" y="connsiteY2"/>
              </a:cxn>
              <a:cxn ang="0">
                <a:pos x="connsiteX3" y="connsiteY3"/>
              </a:cxn>
            </a:cxnLst>
            <a:rect l="l" t="t" r="r" b="b"/>
            <a:pathLst>
              <a:path w="1600200" h="384735">
                <a:moveTo>
                  <a:pt x="0" y="0"/>
                </a:moveTo>
                <a:lnTo>
                  <a:pt x="1472137" y="0"/>
                </a:lnTo>
                <a:lnTo>
                  <a:pt x="1600200" y="384735"/>
                </a:lnTo>
                <a:lnTo>
                  <a:pt x="0" y="384735"/>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8" name="Slide Number Placeholder 7"/>
          <p:cNvSpPr>
            <a:spLocks noGrp="1"/>
          </p:cNvSpPr>
          <p:nvPr>
            <p:ph type="sldNum" sz="quarter" idx="11"/>
          </p:nvPr>
        </p:nvSpPr>
        <p:spPr/>
        <p:txBody>
          <a:bodyPr/>
          <a:lstStyle/>
          <a:p>
            <a:fld id="{DD253308-F9C5-4FCB-8415-6DEE77C16A35}" type="slidenum">
              <a:rPr lang="en-US" smtClean="0"/>
              <a:pPr/>
              <a:t>‹#›</a:t>
            </a:fld>
            <a:endParaRPr lang="en-US"/>
          </a:p>
        </p:txBody>
      </p:sp>
      <p:pic>
        <p:nvPicPr>
          <p:cNvPr id="12" name="Graphic 11">
            <a:extLst>
              <a:ext uri="{FF2B5EF4-FFF2-40B4-BE49-F238E27FC236}">
                <a16:creationId xmlns:a16="http://schemas.microsoft.com/office/drawing/2014/main" id="{76FD37AB-15F1-44B3-A80A-BE6649E3668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931" y="6572426"/>
            <a:ext cx="2410407" cy="246888"/>
          </a:xfrm>
          <a:prstGeom prst="rect">
            <a:avLst/>
          </a:prstGeom>
        </p:spPr>
      </p:pic>
    </p:spTree>
    <p:extLst>
      <p:ext uri="{BB962C8B-B14F-4D97-AF65-F5344CB8AC3E}">
        <p14:creationId xmlns:p14="http://schemas.microsoft.com/office/powerpoint/2010/main" val="319557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4026944"/>
            <a:ext cx="10515600" cy="535531"/>
          </a:xfrm>
        </p:spPr>
        <p:txBody>
          <a:bodyPr anchor="b"/>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Freeform 9"/>
          <p:cNvSpPr/>
          <p:nvPr userDrawn="1"/>
        </p:nvSpPr>
        <p:spPr>
          <a:xfrm rot="10800000" flipH="1">
            <a:off x="9377707" y="0"/>
            <a:ext cx="2814298" cy="6858000"/>
          </a:xfrm>
          <a:custGeom>
            <a:avLst/>
            <a:gdLst>
              <a:gd name="connsiteX0" fmla="*/ 0 w 2814298"/>
              <a:gd name="connsiteY0" fmla="*/ 6858000 h 6858000"/>
              <a:gd name="connsiteX1" fmla="*/ 2814298 w 2814298"/>
              <a:gd name="connsiteY1" fmla="*/ 6858000 h 6858000"/>
              <a:gd name="connsiteX2" fmla="*/ 2814298 w 2814298"/>
              <a:gd name="connsiteY2" fmla="*/ 0 h 6858000"/>
              <a:gd name="connsiteX3" fmla="*/ 2290436 w 2814298"/>
              <a:gd name="connsiteY3" fmla="*/ 0 h 6858000"/>
            </a:gdLst>
            <a:ahLst/>
            <a:cxnLst>
              <a:cxn ang="0">
                <a:pos x="connsiteX0" y="connsiteY0"/>
              </a:cxn>
              <a:cxn ang="0">
                <a:pos x="connsiteX1" y="connsiteY1"/>
              </a:cxn>
              <a:cxn ang="0">
                <a:pos x="connsiteX2" y="connsiteY2"/>
              </a:cxn>
              <a:cxn ang="0">
                <a:pos x="connsiteX3" y="connsiteY3"/>
              </a:cxn>
            </a:cxnLst>
            <a:rect l="l" t="t" r="r" b="b"/>
            <a:pathLst>
              <a:path w="2814298" h="6858000">
                <a:moveTo>
                  <a:pt x="0" y="6858000"/>
                </a:moveTo>
                <a:lnTo>
                  <a:pt x="2814298" y="6858000"/>
                </a:lnTo>
                <a:lnTo>
                  <a:pt x="2814298" y="0"/>
                </a:lnTo>
                <a:lnTo>
                  <a:pt x="2290436"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p:cNvSpPr/>
          <p:nvPr userDrawn="1"/>
        </p:nvSpPr>
        <p:spPr>
          <a:xfrm rot="5400000" flipV="1">
            <a:off x="7922680" y="2588676"/>
            <a:ext cx="2137767" cy="6400882"/>
          </a:xfrm>
          <a:custGeom>
            <a:avLst/>
            <a:gdLst>
              <a:gd name="connsiteX0" fmla="*/ 0 w 1573014"/>
              <a:gd name="connsiteY0" fmla="*/ 4709905 h 4709905"/>
              <a:gd name="connsiteX1" fmla="*/ 1573014 w 1573014"/>
              <a:gd name="connsiteY1" fmla="*/ 4709905 h 4709905"/>
              <a:gd name="connsiteX2" fmla="*/ 1573014 w 1573014"/>
              <a:gd name="connsiteY2" fmla="*/ 0 h 4709905"/>
            </a:gdLst>
            <a:ahLst/>
            <a:cxnLst>
              <a:cxn ang="0">
                <a:pos x="connsiteX0" y="connsiteY0"/>
              </a:cxn>
              <a:cxn ang="0">
                <a:pos x="connsiteX1" y="connsiteY1"/>
              </a:cxn>
              <a:cxn ang="0">
                <a:pos x="connsiteX2" y="connsiteY2"/>
              </a:cxn>
            </a:cxnLst>
            <a:rect l="l" t="t" r="r" b="b"/>
            <a:pathLst>
              <a:path w="1573014" h="4709905">
                <a:moveTo>
                  <a:pt x="0" y="4709905"/>
                </a:moveTo>
                <a:lnTo>
                  <a:pt x="1573014" y="4709905"/>
                </a:lnTo>
                <a:lnTo>
                  <a:pt x="1573014"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27631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1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1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266302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89470"/>
            <a:ext cx="3932237" cy="867930"/>
          </a:xfrm>
        </p:spPr>
        <p:txBody>
          <a:bodyPr anchor="b"/>
          <a:lstStyle>
            <a:lvl1pPr>
              <a:defRPr sz="28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2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Slide Number Placeholder 8"/>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405982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6"/>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429031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1"/>
          </p:nvPr>
        </p:nvSpPr>
        <p:spPr/>
        <p:txBody>
          <a:bodyPr/>
          <a:lstStyle/>
          <a:p>
            <a:fld id="{DD253308-F9C5-4FCB-8415-6DEE77C16A35}" type="slidenum">
              <a:rPr lang="en-US" smtClean="0"/>
              <a:pPr/>
              <a:t>‹#›</a:t>
            </a:fld>
            <a:endParaRPr lang="en-US"/>
          </a:p>
        </p:txBody>
      </p:sp>
    </p:spTree>
    <p:extLst>
      <p:ext uri="{BB962C8B-B14F-4D97-AF65-F5344CB8AC3E}">
        <p14:creationId xmlns:p14="http://schemas.microsoft.com/office/powerpoint/2010/main" val="196994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with Text">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DD253308-F9C5-4FCB-8415-6DEE77C16A35}" type="slidenum">
              <a:rPr lang="en-US" smtClean="0"/>
              <a:pPr/>
              <a:t>‹#›</a:t>
            </a:fld>
            <a:endParaRPr lang="en-US"/>
          </a:p>
        </p:txBody>
      </p:sp>
      <p:sp>
        <p:nvSpPr>
          <p:cNvPr id="7" name="Text Placeholder 3"/>
          <p:cNvSpPr>
            <a:spLocks noGrp="1"/>
          </p:cNvSpPr>
          <p:nvPr>
            <p:ph type="body" sz="half" idx="2"/>
          </p:nvPr>
        </p:nvSpPr>
        <p:spPr>
          <a:xfrm>
            <a:off x="629841" y="2057400"/>
            <a:ext cx="2949178" cy="3811588"/>
          </a:xfrm>
          <a:solidFill>
            <a:schemeClr val="accent1">
              <a:alpha val="85000"/>
            </a:schemeClr>
          </a:solidFill>
        </p:spPr>
        <p:txBody>
          <a:bodyPr lIns="274320" tIns="274320" rIns="274320" bIns="274320"/>
          <a:lstStyle>
            <a:lvl1pPr marL="0" indent="0">
              <a:buNone/>
              <a:defRPr sz="14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sz="quarter" idx="12" hasCustomPrompt="1"/>
          </p:nvPr>
        </p:nvSpPr>
        <p:spPr>
          <a:xfrm>
            <a:off x="0" y="0"/>
            <a:ext cx="12192000" cy="6858000"/>
          </a:xfrm>
        </p:spPr>
        <p:txBody>
          <a:bodyPr/>
          <a:lstStyle>
            <a:lvl1pPr>
              <a:defRPr baseline="0"/>
            </a:lvl1pPr>
          </a:lstStyle>
          <a:p>
            <a:r>
              <a:rPr lang="en-US" dirty="0"/>
              <a:t>Click Icon to Add Picture</a:t>
            </a:r>
          </a:p>
        </p:txBody>
      </p:sp>
    </p:spTree>
    <p:extLst>
      <p:ext uri="{BB962C8B-B14F-4D97-AF65-F5344CB8AC3E}">
        <p14:creationId xmlns:p14="http://schemas.microsoft.com/office/powerpoint/2010/main" val="41373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03504"/>
            <a:ext cx="12192000" cy="38473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C77"/>
              </a:solidFill>
            </a:endParaRPr>
          </a:p>
        </p:txBody>
      </p:sp>
      <p:sp>
        <p:nvSpPr>
          <p:cNvPr id="10" name="Freeform 9"/>
          <p:cNvSpPr/>
          <p:nvPr userDrawn="1"/>
        </p:nvSpPr>
        <p:spPr>
          <a:xfrm>
            <a:off x="0" y="6503504"/>
            <a:ext cx="1600200" cy="384735"/>
          </a:xfrm>
          <a:custGeom>
            <a:avLst/>
            <a:gdLst>
              <a:gd name="connsiteX0" fmla="*/ 0 w 1600200"/>
              <a:gd name="connsiteY0" fmla="*/ 0 h 384735"/>
              <a:gd name="connsiteX1" fmla="*/ 1472137 w 1600200"/>
              <a:gd name="connsiteY1" fmla="*/ 0 h 384735"/>
              <a:gd name="connsiteX2" fmla="*/ 1600200 w 1600200"/>
              <a:gd name="connsiteY2" fmla="*/ 384735 h 384735"/>
              <a:gd name="connsiteX3" fmla="*/ 0 w 1600200"/>
              <a:gd name="connsiteY3" fmla="*/ 384735 h 384735"/>
            </a:gdLst>
            <a:ahLst/>
            <a:cxnLst>
              <a:cxn ang="0">
                <a:pos x="connsiteX0" y="connsiteY0"/>
              </a:cxn>
              <a:cxn ang="0">
                <a:pos x="connsiteX1" y="connsiteY1"/>
              </a:cxn>
              <a:cxn ang="0">
                <a:pos x="connsiteX2" y="connsiteY2"/>
              </a:cxn>
              <a:cxn ang="0">
                <a:pos x="connsiteX3" y="connsiteY3"/>
              </a:cxn>
            </a:cxnLst>
            <a:rect l="l" t="t" r="r" b="b"/>
            <a:pathLst>
              <a:path w="1600200" h="384735">
                <a:moveTo>
                  <a:pt x="0" y="0"/>
                </a:moveTo>
                <a:lnTo>
                  <a:pt x="1472137" y="0"/>
                </a:lnTo>
                <a:lnTo>
                  <a:pt x="1600200" y="384735"/>
                </a:lnTo>
                <a:lnTo>
                  <a:pt x="0" y="384735"/>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Placeholder 1"/>
          <p:cNvSpPr>
            <a:spLocks noGrp="1"/>
          </p:cNvSpPr>
          <p:nvPr>
            <p:ph type="title"/>
          </p:nvPr>
        </p:nvSpPr>
        <p:spPr>
          <a:xfrm>
            <a:off x="838200" y="365125"/>
            <a:ext cx="10515600" cy="4801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838200" y="1310108"/>
            <a:ext cx="10515600" cy="4351338"/>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300504" y="6509078"/>
            <a:ext cx="2743200" cy="365125"/>
          </a:xfrm>
          <a:prstGeom prst="rect">
            <a:avLst/>
          </a:prstGeom>
        </p:spPr>
        <p:txBody>
          <a:bodyPr vert="horz" lIns="91440" tIns="45720" rIns="91440" bIns="45720" rtlCol="0" anchor="ctr"/>
          <a:lstStyle>
            <a:lvl1pPr algn="r">
              <a:defRPr sz="1000" b="1">
                <a:solidFill>
                  <a:srgbClr val="AFAFAF"/>
                </a:solidFill>
              </a:defRPr>
            </a:lvl1pPr>
          </a:lstStyle>
          <a:p>
            <a:fld id="{DD253308-F9C5-4FCB-8415-6DEE77C16A35}" type="slidenum">
              <a:rPr lang="en-US" smtClean="0"/>
              <a:pPr/>
              <a:t>‹#›</a:t>
            </a:fld>
            <a:endParaRPr lang="en-US" dirty="0"/>
          </a:p>
        </p:txBody>
      </p:sp>
      <p:pic>
        <p:nvPicPr>
          <p:cNvPr id="15" name="Graphic 14">
            <a:extLst>
              <a:ext uri="{FF2B5EF4-FFF2-40B4-BE49-F238E27FC236}">
                <a16:creationId xmlns:a16="http://schemas.microsoft.com/office/drawing/2014/main" id="{3E25901D-E09F-40E8-A411-885F99D8F0AB}"/>
              </a:ext>
            </a:extLst>
          </p:cNvPr>
          <p:cNvPicPr>
            <a:picLocks noChangeAspect="1"/>
          </p:cNvPicPr>
          <p:nvPr userDrawn="1"/>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0931" y="6572426"/>
            <a:ext cx="2410407" cy="246888"/>
          </a:xfrm>
          <a:prstGeom prst="rect">
            <a:avLst/>
          </a:prstGeom>
        </p:spPr>
      </p:pic>
    </p:spTree>
    <p:extLst>
      <p:ext uri="{BB962C8B-B14F-4D97-AF65-F5344CB8AC3E}">
        <p14:creationId xmlns:p14="http://schemas.microsoft.com/office/powerpoint/2010/main" val="3253037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3" r:id="rId5"/>
    <p:sldLayoutId id="2147483656" r:id="rId6"/>
    <p:sldLayoutId id="2147483654" r:id="rId7"/>
    <p:sldLayoutId id="2147483662" r:id="rId8"/>
    <p:sldLayoutId id="2147483663" r:id="rId9"/>
    <p:sldLayoutId id="2147483655" r:id="rId10"/>
    <p:sldLayoutId id="2147483659" r:id="rId11"/>
    <p:sldLayoutId id="2147483661" r:id="rId12"/>
  </p:sldLayoutIdLst>
  <p:hf hdr="0" dt="0"/>
  <p:txStyles>
    <p:titleStyle>
      <a:lvl1pPr algn="l" defTabSz="914400" rtl="0" eaLnBrk="1" latinLnBrk="0" hangingPunct="1">
        <a:lnSpc>
          <a:spcPct val="90000"/>
        </a:lnSpc>
        <a:spcBef>
          <a:spcPct val="0"/>
        </a:spcBef>
        <a:buNone/>
        <a:defRPr sz="2800" kern="1200">
          <a:solidFill>
            <a:srgbClr val="C5093B"/>
          </a:solidFill>
          <a:latin typeface="+mj-lt"/>
          <a:ea typeface="+mj-ea"/>
          <a:cs typeface="+mj-cs"/>
        </a:defRPr>
      </a:lvl1pPr>
    </p:titleStyle>
    <p:bodyStyle>
      <a:lvl1pPr marL="0" indent="0" algn="l" defTabSz="914400" rtl="0" eaLnBrk="1" latinLnBrk="0" hangingPunct="1">
        <a:lnSpc>
          <a:spcPct val="113000"/>
        </a:lnSpc>
        <a:spcBef>
          <a:spcPts val="800"/>
        </a:spcBef>
        <a:spcAft>
          <a:spcPts val="200"/>
        </a:spcAft>
        <a:buFont typeface="Arial" panose="020B0604020202020204" pitchFamily="34" charset="0"/>
        <a:buNone/>
        <a:defRPr sz="2200" kern="1200">
          <a:solidFill>
            <a:schemeClr val="tx2"/>
          </a:solidFill>
          <a:latin typeface="+mn-lt"/>
          <a:ea typeface="+mn-ea"/>
          <a:cs typeface="+mn-cs"/>
        </a:defRPr>
      </a:lvl1pPr>
      <a:lvl2pPr marL="4572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3pPr>
      <a:lvl4pPr marL="13716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rds-www.wharton.upenn.edu/pages/support/manuals-and-overviews/boardex/wrds-overview-boardex-data/how-companies-and-individuals-are-divided-reg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rds-www.wharton.upenn.edu/pages/get-data/linking-suite-wrds/wrds-people-lin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rds-www.wharton.upenn.edu/classroom/boardex-network-exampl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rds-www.wharton.upenn.edu/classroom/boardex-nba-comparis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emf"/><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672" y="4089899"/>
            <a:ext cx="10088370" cy="452432"/>
          </a:xfrm>
        </p:spPr>
        <p:txBody>
          <a:bodyPr/>
          <a:lstStyle/>
          <a:p>
            <a:r>
              <a:rPr lang="en-US" sz="2600" dirty="0"/>
              <a:t>Introduction to </a:t>
            </a:r>
            <a:r>
              <a:rPr lang="en-US" sz="2600" dirty="0" err="1"/>
              <a:t>BoardEx</a:t>
            </a:r>
            <a:endParaRPr lang="en-US" sz="2600" dirty="0"/>
          </a:p>
        </p:txBody>
      </p:sp>
      <p:sp>
        <p:nvSpPr>
          <p:cNvPr id="3" name="Text Placeholder 5">
            <a:extLst>
              <a:ext uri="{FF2B5EF4-FFF2-40B4-BE49-F238E27FC236}">
                <a16:creationId xmlns:a16="http://schemas.microsoft.com/office/drawing/2014/main" id="{B92C3985-2BA8-F843-B5E6-98F232B4D76C}"/>
              </a:ext>
            </a:extLst>
          </p:cNvPr>
          <p:cNvSpPr>
            <a:spLocks noGrp="1"/>
          </p:cNvSpPr>
          <p:nvPr>
            <p:ph type="body" sz="quarter" idx="12"/>
          </p:nvPr>
        </p:nvSpPr>
        <p:spPr>
          <a:xfrm>
            <a:off x="2247310" y="5737173"/>
            <a:ext cx="9144000" cy="820930"/>
          </a:xfrm>
        </p:spPr>
        <p:txBody>
          <a:bodyPr/>
          <a:lstStyle/>
          <a:p>
            <a:pPr algn="r"/>
            <a:r>
              <a:rPr lang="en-US" sz="1800">
                <a:solidFill>
                  <a:schemeClr val="bg1"/>
                </a:solidFill>
                <a:latin typeface="Arial" panose="020B0604020202020204" pitchFamily="34" charset="0"/>
                <a:cs typeface="Arial" panose="020B0604020202020204" pitchFamily="34" charset="0"/>
              </a:rPr>
              <a:t>July </a:t>
            </a:r>
            <a:r>
              <a:rPr lang="en-US" sz="1800" dirty="0">
                <a:solidFill>
                  <a:schemeClr val="bg1"/>
                </a:solidFill>
                <a:latin typeface="Arial" panose="020B0604020202020204" pitchFamily="34" charset="0"/>
                <a:cs typeface="Arial" panose="020B0604020202020204" pitchFamily="34" charset="0"/>
              </a:rPr>
              <a:t>26</a:t>
            </a:r>
            <a:r>
              <a:rPr lang="en-US" sz="1800" baseline="30000" dirty="0">
                <a:solidFill>
                  <a:schemeClr val="bg1"/>
                </a:solidFill>
                <a:latin typeface="Arial" panose="020B0604020202020204" pitchFamily="34" charset="0"/>
                <a:cs typeface="Arial" panose="020B0604020202020204" pitchFamily="34" charset="0"/>
              </a:rPr>
              <a:t>th,</a:t>
            </a:r>
            <a:r>
              <a:rPr lang="en-US" sz="1800" dirty="0">
                <a:solidFill>
                  <a:schemeClr val="bg1"/>
                </a:solidFill>
                <a:latin typeface="Arial" panose="020B0604020202020204" pitchFamily="34" charset="0"/>
                <a:cs typeface="Arial" panose="020B0604020202020204" pitchFamily="34" charset="0"/>
              </a:rPr>
              <a:t> 2023</a:t>
            </a:r>
          </a:p>
          <a:p>
            <a:pPr algn="r"/>
            <a:r>
              <a:rPr lang="en-US" sz="1800" dirty="0">
                <a:solidFill>
                  <a:schemeClr val="bg1"/>
                </a:solidFill>
                <a:latin typeface="Arial" panose="020B0604020202020204" pitchFamily="34" charset="0"/>
                <a:cs typeface="Arial" panose="020B0604020202020204" pitchFamily="34" charset="0"/>
              </a:rPr>
              <a:t>Presenter: Jun Wu, Ph.D.</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37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0053-6F17-B04B-A3A8-1C75956B8C2C}"/>
              </a:ext>
            </a:extLst>
          </p:cNvPr>
          <p:cNvSpPr>
            <a:spLocks noGrp="1"/>
          </p:cNvSpPr>
          <p:nvPr>
            <p:ph type="title"/>
          </p:nvPr>
        </p:nvSpPr>
        <p:spPr/>
        <p:txBody>
          <a:bodyPr/>
          <a:lstStyle/>
          <a:p>
            <a:r>
              <a:rPr lang="en-US" dirty="0" err="1"/>
              <a:t>BoardEx</a:t>
            </a:r>
            <a:r>
              <a:rPr lang="en-US" dirty="0"/>
              <a:t> Identifiers</a:t>
            </a:r>
          </a:p>
        </p:txBody>
      </p:sp>
      <p:sp>
        <p:nvSpPr>
          <p:cNvPr id="3" name="Content Placeholder 2">
            <a:extLst>
              <a:ext uri="{FF2B5EF4-FFF2-40B4-BE49-F238E27FC236}">
                <a16:creationId xmlns:a16="http://schemas.microsoft.com/office/drawing/2014/main" id="{E97C3FB0-FD75-8F4C-A6D6-80FCF977E88A}"/>
              </a:ext>
            </a:extLst>
          </p:cNvPr>
          <p:cNvSpPr>
            <a:spLocks noGrp="1"/>
          </p:cNvSpPr>
          <p:nvPr>
            <p:ph idx="1"/>
          </p:nvPr>
        </p:nvSpPr>
        <p:spPr>
          <a:xfrm>
            <a:off x="838200" y="1310108"/>
            <a:ext cx="10515600" cy="4533480"/>
          </a:xfrm>
        </p:spPr>
        <p:txBody>
          <a:bodyPr>
            <a:noAutofit/>
          </a:bodyPr>
          <a:lstStyle/>
          <a:p>
            <a:pPr marL="342900" indent="-342900">
              <a:buFont typeface="Arial" panose="020B0604020202020204" pitchFamily="34" charset="0"/>
              <a:buChar char="•"/>
            </a:pPr>
            <a:r>
              <a:rPr lang="en-US" sz="2400" dirty="0"/>
              <a:t>The three primary </a:t>
            </a:r>
            <a:r>
              <a:rPr lang="en-US" sz="2400" dirty="0" err="1"/>
              <a:t>BoardEx</a:t>
            </a:r>
            <a:r>
              <a:rPr lang="en-US" sz="2400" dirty="0"/>
              <a:t>-specific identifiers are </a:t>
            </a:r>
            <a:r>
              <a:rPr lang="en-US" sz="2400" b="1" dirty="0" err="1"/>
              <a:t>BoardID</a:t>
            </a:r>
            <a:r>
              <a:rPr lang="en-US" sz="2400" dirty="0"/>
              <a:t>, </a:t>
            </a:r>
            <a:r>
              <a:rPr lang="en-US" sz="2400" b="1" dirty="0" err="1"/>
              <a:t>CompanyID</a:t>
            </a:r>
            <a:r>
              <a:rPr lang="en-US" sz="2400" dirty="0"/>
              <a:t>, and </a:t>
            </a:r>
            <a:r>
              <a:rPr lang="en-US" sz="2400" b="1" dirty="0" err="1"/>
              <a:t>DirectorID</a:t>
            </a:r>
            <a:r>
              <a:rPr lang="en-US" sz="2400" dirty="0"/>
              <a:t>. </a:t>
            </a:r>
          </a:p>
          <a:p>
            <a:pPr marL="342900" indent="-342900">
              <a:buFont typeface="Arial" panose="020B0604020202020204" pitchFamily="34" charset="0"/>
              <a:buChar char="•"/>
            </a:pPr>
            <a:r>
              <a:rPr lang="en-US" sz="2400" dirty="0" err="1"/>
              <a:t>BoardID</a:t>
            </a:r>
            <a:r>
              <a:rPr lang="en-US" sz="2400" dirty="0"/>
              <a:t> and </a:t>
            </a:r>
            <a:r>
              <a:rPr lang="en-US" sz="2400" dirty="0" err="1"/>
              <a:t>CompanyID</a:t>
            </a:r>
            <a:r>
              <a:rPr lang="en-US" sz="2400" dirty="0"/>
              <a:t> pertain to company-level data, while </a:t>
            </a:r>
            <a:r>
              <a:rPr lang="en-US" sz="2400" dirty="0" err="1"/>
              <a:t>DirectorID</a:t>
            </a:r>
            <a:r>
              <a:rPr lang="en-US" sz="2400" dirty="0"/>
              <a:t> pertains to individual-level data.</a:t>
            </a:r>
          </a:p>
          <a:p>
            <a:r>
              <a:rPr lang="en-US" sz="2400" dirty="0"/>
              <a:t>Note:  </a:t>
            </a:r>
            <a:r>
              <a:rPr lang="en-US" sz="2400" dirty="0" err="1"/>
              <a:t>BoardID</a:t>
            </a:r>
            <a:r>
              <a:rPr lang="en-US" sz="2400" dirty="0"/>
              <a:t> is the same as </a:t>
            </a:r>
            <a:r>
              <a:rPr lang="en-US" sz="2400" dirty="0" err="1"/>
              <a:t>CompanyID</a:t>
            </a:r>
            <a:r>
              <a:rPr lang="en-US" sz="2400" dirty="0"/>
              <a:t>. </a:t>
            </a:r>
          </a:p>
          <a:p>
            <a:pPr marL="342900" indent="-342900">
              <a:buFont typeface="Arial" panose="020B0604020202020204" pitchFamily="34" charset="0"/>
              <a:buChar char="•"/>
            </a:pPr>
            <a:r>
              <a:rPr lang="en-US" sz="2400" dirty="0"/>
              <a:t>In other words, </a:t>
            </a:r>
            <a:r>
              <a:rPr lang="en-US" sz="2400" dirty="0" err="1"/>
              <a:t>BoardID</a:t>
            </a:r>
            <a:r>
              <a:rPr lang="en-US" sz="2400" dirty="0"/>
              <a:t> and </a:t>
            </a:r>
            <a:r>
              <a:rPr lang="en-US" sz="2400" dirty="0" err="1"/>
              <a:t>CompanyID</a:t>
            </a:r>
            <a:r>
              <a:rPr lang="en-US" sz="2400" dirty="0"/>
              <a:t> can be used interchangeably. </a:t>
            </a:r>
            <a:r>
              <a:rPr lang="en-US" sz="2400" dirty="0" err="1"/>
              <a:t>BoardEx</a:t>
            </a:r>
            <a:r>
              <a:rPr lang="en-US" sz="2400" dirty="0"/>
              <a:t> provides the data in some tables using </a:t>
            </a:r>
            <a:r>
              <a:rPr lang="en-US" sz="2400" dirty="0" err="1"/>
              <a:t>BoardID</a:t>
            </a:r>
            <a:r>
              <a:rPr lang="en-US" sz="2400" dirty="0"/>
              <a:t> and others using </a:t>
            </a:r>
            <a:r>
              <a:rPr lang="en-US" sz="2400" dirty="0" err="1"/>
              <a:t>CompanyID</a:t>
            </a:r>
            <a:r>
              <a:rPr lang="en-US" sz="2400" dirty="0"/>
              <a:t>, but the values are equivalent.</a:t>
            </a:r>
          </a:p>
        </p:txBody>
      </p:sp>
      <p:sp>
        <p:nvSpPr>
          <p:cNvPr id="4" name="Slide Number Placeholder 3">
            <a:extLst>
              <a:ext uri="{FF2B5EF4-FFF2-40B4-BE49-F238E27FC236}">
                <a16:creationId xmlns:a16="http://schemas.microsoft.com/office/drawing/2014/main" id="{B8D307BB-53F2-5A48-824C-57F55ACB928E}"/>
              </a:ext>
            </a:extLst>
          </p:cNvPr>
          <p:cNvSpPr>
            <a:spLocks noGrp="1"/>
          </p:cNvSpPr>
          <p:nvPr>
            <p:ph type="sldNum" sz="quarter" idx="11"/>
          </p:nvPr>
        </p:nvSpPr>
        <p:spPr/>
        <p:txBody>
          <a:bodyPr/>
          <a:lstStyle/>
          <a:p>
            <a:fld id="{DD253308-F9C5-4FCB-8415-6DEE77C16A35}" type="slidenum">
              <a:rPr lang="en-US" smtClean="0"/>
              <a:pPr/>
              <a:t>10</a:t>
            </a:fld>
            <a:endParaRPr lang="en-US"/>
          </a:p>
        </p:txBody>
      </p:sp>
    </p:spTree>
    <p:extLst>
      <p:ext uri="{BB962C8B-B14F-4D97-AF65-F5344CB8AC3E}">
        <p14:creationId xmlns:p14="http://schemas.microsoft.com/office/powerpoint/2010/main" val="78989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Data Organization: By Region</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200" y="1310108"/>
            <a:ext cx="10515600" cy="4819230"/>
          </a:xfrm>
        </p:spPr>
        <p:txBody>
          <a:bodyPr>
            <a:normAutofit/>
          </a:bodyPr>
          <a:lstStyle/>
          <a:p>
            <a:pPr marL="285750" indent="-285750">
              <a:buFont typeface="Arial" panose="020B0604020202020204" pitchFamily="34" charset="0"/>
              <a:buChar char="•"/>
            </a:pPr>
            <a:r>
              <a:rPr lang="en-US" sz="2400" dirty="0" err="1"/>
              <a:t>BoardEx</a:t>
            </a:r>
            <a:r>
              <a:rPr lang="en-US" sz="2400" dirty="0"/>
              <a:t> data is first divided into four regions: </a:t>
            </a:r>
          </a:p>
          <a:p>
            <a:pPr marL="285750" indent="-285750">
              <a:buFont typeface="Arial" panose="020B0604020202020204" pitchFamily="34" charset="0"/>
              <a:buChar char="•"/>
            </a:pPr>
            <a:r>
              <a:rPr lang="en-US" sz="2400" dirty="0"/>
              <a:t>North America</a:t>
            </a:r>
          </a:p>
          <a:p>
            <a:pPr marL="285750" indent="-285750">
              <a:buFont typeface="Arial" panose="020B0604020202020204" pitchFamily="34" charset="0"/>
              <a:buChar char="•"/>
            </a:pPr>
            <a:r>
              <a:rPr lang="en-US" sz="2400" dirty="0"/>
              <a:t>Europe</a:t>
            </a:r>
          </a:p>
          <a:p>
            <a:pPr marL="285750" indent="-285750">
              <a:buFont typeface="Arial" panose="020B0604020202020204" pitchFamily="34" charset="0"/>
              <a:buChar char="•"/>
            </a:pPr>
            <a:r>
              <a:rPr lang="en-US" sz="2400" dirty="0"/>
              <a:t>United Kingdom</a:t>
            </a:r>
          </a:p>
          <a:p>
            <a:pPr marL="285750" indent="-285750">
              <a:buFont typeface="Arial" panose="020B0604020202020204" pitchFamily="34" charset="0"/>
              <a:buChar char="•"/>
            </a:pPr>
            <a:r>
              <a:rPr lang="en-US" sz="2400" dirty="0"/>
              <a:t>Rest of World</a:t>
            </a:r>
          </a:p>
          <a:p>
            <a:endParaRPr lang="en-US" sz="2400" dirty="0"/>
          </a:p>
          <a:p>
            <a:r>
              <a:rPr lang="en-US" sz="2400" dirty="0"/>
              <a:t>Company regions are based on the country of the company’s headquarters, or the company’s inclusion in certain indices. Details can be found </a:t>
            </a:r>
            <a:r>
              <a:rPr lang="en-US" sz="2400" dirty="0">
                <a:hlinkClick r:id="rId2"/>
              </a:rPr>
              <a:t>here</a:t>
            </a:r>
            <a:r>
              <a:rPr lang="en-US" sz="2400" dirty="0"/>
              <a:t>.  </a:t>
            </a:r>
          </a:p>
          <a:p>
            <a:r>
              <a:rPr lang="en-US" sz="2400" dirty="0"/>
              <a:t>Note that both companies and individuals can exist in more than one region. </a:t>
            </a:r>
          </a:p>
          <a:p>
            <a:endParaRPr lang="en-US" sz="2400" dirty="0"/>
          </a:p>
          <a:p>
            <a:endParaRPr lang="en-US" sz="2400" dirty="0"/>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11</a:t>
            </a:fld>
            <a:endParaRPr lang="en-US"/>
          </a:p>
        </p:txBody>
      </p:sp>
    </p:spTree>
    <p:extLst>
      <p:ext uri="{BB962C8B-B14F-4D97-AF65-F5344CB8AC3E}">
        <p14:creationId xmlns:p14="http://schemas.microsoft.com/office/powerpoint/2010/main" val="123643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B3A0-8D49-6B48-BC47-73593C483007}"/>
              </a:ext>
            </a:extLst>
          </p:cNvPr>
          <p:cNvSpPr>
            <a:spLocks noGrp="1"/>
          </p:cNvSpPr>
          <p:nvPr>
            <p:ph type="title"/>
          </p:nvPr>
        </p:nvSpPr>
        <p:spPr/>
        <p:txBody>
          <a:bodyPr/>
          <a:lstStyle/>
          <a:p>
            <a:r>
              <a:rPr lang="en-US" dirty="0"/>
              <a:t>Data Organization: By Region (cont.)</a:t>
            </a:r>
          </a:p>
        </p:txBody>
      </p:sp>
      <p:sp>
        <p:nvSpPr>
          <p:cNvPr id="3" name="Content Placeholder 2">
            <a:extLst>
              <a:ext uri="{FF2B5EF4-FFF2-40B4-BE49-F238E27FC236}">
                <a16:creationId xmlns:a16="http://schemas.microsoft.com/office/drawing/2014/main" id="{C25A41B4-216E-2C45-8E19-2449CB078E15}"/>
              </a:ext>
            </a:extLst>
          </p:cNvPr>
          <p:cNvSpPr>
            <a:spLocks noGrp="1"/>
          </p:cNvSpPr>
          <p:nvPr>
            <p:ph idx="1"/>
          </p:nvPr>
        </p:nvSpPr>
        <p:spPr>
          <a:xfrm>
            <a:off x="838199" y="1310108"/>
            <a:ext cx="10906125" cy="4862092"/>
          </a:xfrm>
        </p:spPr>
        <p:txBody>
          <a:bodyPr/>
          <a:lstStyle/>
          <a:p>
            <a:r>
              <a:rPr lang="en-US" dirty="0"/>
              <a:t>Director profiles are divided into regions based on the director's </a:t>
            </a:r>
            <a:r>
              <a:rPr lang="en-US" b="1" dirty="0"/>
              <a:t>employment</a:t>
            </a:r>
            <a:r>
              <a:rPr lang="en-US" dirty="0"/>
              <a:t> records. If a director is currently employed, they are included in the same region(s) as the company(</a:t>
            </a:r>
            <a:r>
              <a:rPr lang="en-US" dirty="0" err="1"/>
              <a:t>ies</a:t>
            </a:r>
            <a:r>
              <a:rPr lang="en-US" dirty="0"/>
              <a:t>) where they are employed. </a:t>
            </a:r>
            <a:br>
              <a:rPr lang="en-US" dirty="0"/>
            </a:br>
            <a:endParaRPr lang="en-US" dirty="0"/>
          </a:p>
          <a:p>
            <a:r>
              <a:rPr lang="en-US" dirty="0"/>
              <a:t>If the director is not currently employed, the most recent employment records are used.</a:t>
            </a:r>
          </a:p>
        </p:txBody>
      </p:sp>
      <p:sp>
        <p:nvSpPr>
          <p:cNvPr id="4" name="Slide Number Placeholder 3">
            <a:extLst>
              <a:ext uri="{FF2B5EF4-FFF2-40B4-BE49-F238E27FC236}">
                <a16:creationId xmlns:a16="http://schemas.microsoft.com/office/drawing/2014/main" id="{5A266473-5608-6A4C-B922-5998F641CEF0}"/>
              </a:ext>
            </a:extLst>
          </p:cNvPr>
          <p:cNvSpPr>
            <a:spLocks noGrp="1"/>
          </p:cNvSpPr>
          <p:nvPr>
            <p:ph type="sldNum" sz="quarter" idx="11"/>
          </p:nvPr>
        </p:nvSpPr>
        <p:spPr/>
        <p:txBody>
          <a:bodyPr/>
          <a:lstStyle/>
          <a:p>
            <a:fld id="{DD253308-F9C5-4FCB-8415-6DEE77C16A35}" type="slidenum">
              <a:rPr lang="en-US" smtClean="0"/>
              <a:pPr/>
              <a:t>12</a:t>
            </a:fld>
            <a:endParaRPr lang="en-US"/>
          </a:p>
        </p:txBody>
      </p:sp>
    </p:spTree>
    <p:extLst>
      <p:ext uri="{BB962C8B-B14F-4D97-AF65-F5344CB8AC3E}">
        <p14:creationId xmlns:p14="http://schemas.microsoft.com/office/powerpoint/2010/main" val="205215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B3A0-8D49-6B48-BC47-73593C483007}"/>
              </a:ext>
            </a:extLst>
          </p:cNvPr>
          <p:cNvSpPr>
            <a:spLocks noGrp="1"/>
          </p:cNvSpPr>
          <p:nvPr>
            <p:ph type="title"/>
          </p:nvPr>
        </p:nvSpPr>
        <p:spPr/>
        <p:txBody>
          <a:bodyPr/>
          <a:lstStyle/>
          <a:p>
            <a:r>
              <a:rPr lang="en-US" dirty="0"/>
              <a:t>Data Organization: By Section</a:t>
            </a:r>
          </a:p>
        </p:txBody>
      </p:sp>
      <p:sp>
        <p:nvSpPr>
          <p:cNvPr id="3" name="Content Placeholder 2">
            <a:extLst>
              <a:ext uri="{FF2B5EF4-FFF2-40B4-BE49-F238E27FC236}">
                <a16:creationId xmlns:a16="http://schemas.microsoft.com/office/drawing/2014/main" id="{C25A41B4-216E-2C45-8E19-2449CB078E15}"/>
              </a:ext>
            </a:extLst>
          </p:cNvPr>
          <p:cNvSpPr>
            <a:spLocks noGrp="1"/>
          </p:cNvSpPr>
          <p:nvPr>
            <p:ph idx="1"/>
          </p:nvPr>
        </p:nvSpPr>
        <p:spPr>
          <a:xfrm>
            <a:off x="838199" y="1310108"/>
            <a:ext cx="10906125" cy="4862092"/>
          </a:xfrm>
        </p:spPr>
        <p:txBody>
          <a:bodyPr/>
          <a:lstStyle/>
          <a:p>
            <a:r>
              <a:rPr lang="en-US" dirty="0"/>
              <a:t>Each region’s data is categorized into seven sections.</a:t>
            </a:r>
          </a:p>
        </p:txBody>
      </p:sp>
      <p:sp>
        <p:nvSpPr>
          <p:cNvPr id="4" name="Slide Number Placeholder 3">
            <a:extLst>
              <a:ext uri="{FF2B5EF4-FFF2-40B4-BE49-F238E27FC236}">
                <a16:creationId xmlns:a16="http://schemas.microsoft.com/office/drawing/2014/main" id="{5A266473-5608-6A4C-B922-5998F641CEF0}"/>
              </a:ext>
            </a:extLst>
          </p:cNvPr>
          <p:cNvSpPr>
            <a:spLocks noGrp="1"/>
          </p:cNvSpPr>
          <p:nvPr>
            <p:ph type="sldNum" sz="quarter" idx="11"/>
          </p:nvPr>
        </p:nvSpPr>
        <p:spPr/>
        <p:txBody>
          <a:bodyPr/>
          <a:lstStyle/>
          <a:p>
            <a:fld id="{DD253308-F9C5-4FCB-8415-6DEE77C16A35}" type="slidenum">
              <a:rPr lang="en-US" smtClean="0"/>
              <a:pPr/>
              <a:t>13</a:t>
            </a:fld>
            <a:endParaRPr lang="en-US"/>
          </a:p>
        </p:txBody>
      </p:sp>
      <p:pic>
        <p:nvPicPr>
          <p:cNvPr id="5" name="Picture 4">
            <a:extLst>
              <a:ext uri="{FF2B5EF4-FFF2-40B4-BE49-F238E27FC236}">
                <a16:creationId xmlns:a16="http://schemas.microsoft.com/office/drawing/2014/main" id="{8C445A84-8FA3-E8F7-F618-615619D422E4}"/>
              </a:ext>
            </a:extLst>
          </p:cNvPr>
          <p:cNvPicPr>
            <a:picLocks noChangeAspect="1"/>
          </p:cNvPicPr>
          <p:nvPr/>
        </p:nvPicPr>
        <p:blipFill>
          <a:blip r:embed="rId2"/>
          <a:stretch>
            <a:fillRect/>
          </a:stretch>
        </p:blipFill>
        <p:spPr>
          <a:xfrm>
            <a:off x="1474127" y="2428627"/>
            <a:ext cx="8989745" cy="2815609"/>
          </a:xfrm>
          <a:prstGeom prst="rect">
            <a:avLst/>
          </a:prstGeom>
        </p:spPr>
      </p:pic>
    </p:spTree>
    <p:extLst>
      <p:ext uri="{BB962C8B-B14F-4D97-AF65-F5344CB8AC3E}">
        <p14:creationId xmlns:p14="http://schemas.microsoft.com/office/powerpoint/2010/main" val="57671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B3A0-8D49-6B48-BC47-73593C483007}"/>
              </a:ext>
            </a:extLst>
          </p:cNvPr>
          <p:cNvSpPr>
            <a:spLocks noGrp="1"/>
          </p:cNvSpPr>
          <p:nvPr>
            <p:ph type="title"/>
          </p:nvPr>
        </p:nvSpPr>
        <p:spPr/>
        <p:txBody>
          <a:bodyPr/>
          <a:lstStyle/>
          <a:p>
            <a:r>
              <a:rPr lang="en-US" dirty="0"/>
              <a:t>Individual Profile</a:t>
            </a:r>
          </a:p>
        </p:txBody>
      </p:sp>
      <p:sp>
        <p:nvSpPr>
          <p:cNvPr id="4" name="Slide Number Placeholder 3">
            <a:extLst>
              <a:ext uri="{FF2B5EF4-FFF2-40B4-BE49-F238E27FC236}">
                <a16:creationId xmlns:a16="http://schemas.microsoft.com/office/drawing/2014/main" id="{5A266473-5608-6A4C-B922-5998F641CEF0}"/>
              </a:ext>
            </a:extLst>
          </p:cNvPr>
          <p:cNvSpPr>
            <a:spLocks noGrp="1"/>
          </p:cNvSpPr>
          <p:nvPr>
            <p:ph type="sldNum" sz="quarter" idx="11"/>
          </p:nvPr>
        </p:nvSpPr>
        <p:spPr/>
        <p:txBody>
          <a:bodyPr/>
          <a:lstStyle/>
          <a:p>
            <a:fld id="{DD253308-F9C5-4FCB-8415-6DEE77C16A35}" type="slidenum">
              <a:rPr lang="en-US" smtClean="0"/>
              <a:pPr/>
              <a:t>14</a:t>
            </a:fld>
            <a:endParaRPr lang="en-US"/>
          </a:p>
        </p:txBody>
      </p:sp>
      <p:pic>
        <p:nvPicPr>
          <p:cNvPr id="8" name="Picture 7">
            <a:extLst>
              <a:ext uri="{FF2B5EF4-FFF2-40B4-BE49-F238E27FC236}">
                <a16:creationId xmlns:a16="http://schemas.microsoft.com/office/drawing/2014/main" id="{09D7FF5E-1863-1711-853E-A1F3C7CB3534}"/>
              </a:ext>
            </a:extLst>
          </p:cNvPr>
          <p:cNvPicPr>
            <a:picLocks noChangeAspect="1"/>
          </p:cNvPicPr>
          <p:nvPr/>
        </p:nvPicPr>
        <p:blipFill>
          <a:blip r:embed="rId2"/>
          <a:stretch>
            <a:fillRect/>
          </a:stretch>
        </p:blipFill>
        <p:spPr>
          <a:xfrm>
            <a:off x="1424624" y="3313180"/>
            <a:ext cx="8074975" cy="2529101"/>
          </a:xfrm>
          <a:prstGeom prst="rect">
            <a:avLst/>
          </a:prstGeom>
        </p:spPr>
      </p:pic>
      <p:sp>
        <p:nvSpPr>
          <p:cNvPr id="9" name="TextBox 8">
            <a:extLst>
              <a:ext uri="{FF2B5EF4-FFF2-40B4-BE49-F238E27FC236}">
                <a16:creationId xmlns:a16="http://schemas.microsoft.com/office/drawing/2014/main" id="{1FF5B11D-6FE9-E01F-3C51-4EFFEF8BA419}"/>
              </a:ext>
            </a:extLst>
          </p:cNvPr>
          <p:cNvSpPr txBox="1"/>
          <p:nvPr/>
        </p:nvSpPr>
        <p:spPr>
          <a:xfrm>
            <a:off x="4166920" y="1187559"/>
            <a:ext cx="4799280" cy="1938992"/>
          </a:xfrm>
          <a:prstGeom prst="rect">
            <a:avLst/>
          </a:prstGeom>
          <a:solidFill>
            <a:srgbClr val="FFFF00">
              <a:alpha val="30000"/>
            </a:srgbClr>
          </a:solidFill>
        </p:spPr>
        <p:txBody>
          <a:bodyPr wrap="square" rtlCol="0">
            <a:spAutoFit/>
          </a:bodyPr>
          <a:lstStyle/>
          <a:p>
            <a:r>
              <a:rPr lang="en-US" sz="2000" b="1" dirty="0"/>
              <a:t>Individual Profile </a:t>
            </a:r>
            <a:r>
              <a:rPr lang="en-US" sz="2000" dirty="0"/>
              <a:t>includes biographical details, such as age, gender, and nationality; this section also contains information about the individual’s employment, education, achievements, and other “non-business” activities.</a:t>
            </a:r>
          </a:p>
        </p:txBody>
      </p:sp>
      <p:cxnSp>
        <p:nvCxnSpPr>
          <p:cNvPr id="10" name="Straight Connector 9">
            <a:extLst>
              <a:ext uri="{FF2B5EF4-FFF2-40B4-BE49-F238E27FC236}">
                <a16:creationId xmlns:a16="http://schemas.microsoft.com/office/drawing/2014/main" id="{0B8EFE1F-56BF-3708-29D7-A7716802B35B}"/>
              </a:ext>
            </a:extLst>
          </p:cNvPr>
          <p:cNvCxnSpPr>
            <a:cxnSpLocks/>
          </p:cNvCxnSpPr>
          <p:nvPr/>
        </p:nvCxnSpPr>
        <p:spPr>
          <a:xfrm flipV="1">
            <a:off x="4303732" y="3044825"/>
            <a:ext cx="1220768" cy="974637"/>
          </a:xfrm>
          <a:prstGeom prst="line">
            <a:avLst/>
          </a:prstGeom>
          <a:ln w="41275">
            <a:solidFill>
              <a:srgbClr val="FFFF00">
                <a:alpha val="46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683359C-F9C3-B925-CAA1-79EBFBB97ECB}"/>
              </a:ext>
            </a:extLst>
          </p:cNvPr>
          <p:cNvSpPr txBox="1"/>
          <p:nvPr/>
        </p:nvSpPr>
        <p:spPr>
          <a:xfrm>
            <a:off x="1581149" y="4019461"/>
            <a:ext cx="2787651" cy="489774"/>
          </a:xfrm>
          <a:prstGeom prst="rect">
            <a:avLst/>
          </a:prstGeom>
          <a:solidFill>
            <a:srgbClr val="FFFF00">
              <a:alpha val="28000"/>
            </a:srgbClr>
          </a:solidFill>
        </p:spPr>
        <p:txBody>
          <a:bodyPr wrap="square" rtlCol="0">
            <a:spAutoFit/>
          </a:bodyPr>
          <a:lstStyle/>
          <a:p>
            <a:endParaRPr lang="en-US" dirty="0"/>
          </a:p>
        </p:txBody>
      </p:sp>
    </p:spTree>
    <p:extLst>
      <p:ext uri="{BB962C8B-B14F-4D97-AF65-F5344CB8AC3E}">
        <p14:creationId xmlns:p14="http://schemas.microsoft.com/office/powerpoint/2010/main" val="112597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0053-6F17-B04B-A3A8-1C75956B8C2C}"/>
              </a:ext>
            </a:extLst>
          </p:cNvPr>
          <p:cNvSpPr>
            <a:spLocks noGrp="1"/>
          </p:cNvSpPr>
          <p:nvPr>
            <p:ph type="title"/>
          </p:nvPr>
        </p:nvSpPr>
        <p:spPr/>
        <p:txBody>
          <a:bodyPr/>
          <a:lstStyle/>
          <a:p>
            <a:r>
              <a:rPr lang="en-US" dirty="0"/>
              <a:t>Organization Summary </a:t>
            </a:r>
          </a:p>
        </p:txBody>
      </p:sp>
      <p:sp>
        <p:nvSpPr>
          <p:cNvPr id="4" name="Slide Number Placeholder 3">
            <a:extLst>
              <a:ext uri="{FF2B5EF4-FFF2-40B4-BE49-F238E27FC236}">
                <a16:creationId xmlns:a16="http://schemas.microsoft.com/office/drawing/2014/main" id="{B8D307BB-53F2-5A48-824C-57F55ACB928E}"/>
              </a:ext>
            </a:extLst>
          </p:cNvPr>
          <p:cNvSpPr>
            <a:spLocks noGrp="1"/>
          </p:cNvSpPr>
          <p:nvPr>
            <p:ph type="sldNum" sz="quarter" idx="11"/>
          </p:nvPr>
        </p:nvSpPr>
        <p:spPr/>
        <p:txBody>
          <a:bodyPr/>
          <a:lstStyle/>
          <a:p>
            <a:fld id="{DD253308-F9C5-4FCB-8415-6DEE77C16A35}" type="slidenum">
              <a:rPr lang="en-US" smtClean="0"/>
              <a:pPr/>
              <a:t>15</a:t>
            </a:fld>
            <a:endParaRPr lang="en-US"/>
          </a:p>
        </p:txBody>
      </p:sp>
      <p:pic>
        <p:nvPicPr>
          <p:cNvPr id="7" name="Picture 6">
            <a:extLst>
              <a:ext uri="{FF2B5EF4-FFF2-40B4-BE49-F238E27FC236}">
                <a16:creationId xmlns:a16="http://schemas.microsoft.com/office/drawing/2014/main" id="{7D926A2F-A3A7-8E2C-CA24-20D7EB10157E}"/>
              </a:ext>
            </a:extLst>
          </p:cNvPr>
          <p:cNvPicPr>
            <a:picLocks noChangeAspect="1"/>
          </p:cNvPicPr>
          <p:nvPr/>
        </p:nvPicPr>
        <p:blipFill>
          <a:blip r:embed="rId2"/>
          <a:stretch>
            <a:fillRect/>
          </a:stretch>
        </p:blipFill>
        <p:spPr>
          <a:xfrm>
            <a:off x="1887144" y="3498850"/>
            <a:ext cx="8074975" cy="2529101"/>
          </a:xfrm>
          <a:prstGeom prst="rect">
            <a:avLst/>
          </a:prstGeom>
        </p:spPr>
      </p:pic>
      <p:sp>
        <p:nvSpPr>
          <p:cNvPr id="8" name="TextBox 7">
            <a:extLst>
              <a:ext uri="{FF2B5EF4-FFF2-40B4-BE49-F238E27FC236}">
                <a16:creationId xmlns:a16="http://schemas.microsoft.com/office/drawing/2014/main" id="{49FB9FF6-589B-5977-67ED-FF203CB3E1D5}"/>
              </a:ext>
            </a:extLst>
          </p:cNvPr>
          <p:cNvSpPr txBox="1"/>
          <p:nvPr/>
        </p:nvSpPr>
        <p:spPr>
          <a:xfrm>
            <a:off x="4085138" y="1080486"/>
            <a:ext cx="6493962" cy="2246769"/>
          </a:xfrm>
          <a:prstGeom prst="rect">
            <a:avLst/>
          </a:prstGeom>
          <a:solidFill>
            <a:srgbClr val="FFFF00">
              <a:alpha val="30000"/>
            </a:srgbClr>
          </a:solidFill>
        </p:spPr>
        <p:txBody>
          <a:bodyPr wrap="square" rtlCol="0">
            <a:spAutoFit/>
          </a:bodyPr>
          <a:lstStyle/>
          <a:p>
            <a:r>
              <a:rPr lang="en-US" sz="2000" b="1" dirty="0"/>
              <a:t>Organization Summary </a:t>
            </a:r>
            <a:r>
              <a:rPr lang="en-US" sz="2000" dirty="0"/>
              <a:t>provides information about the board of directors. It includes the organization’s name, and its constituents’ names and roles. </a:t>
            </a:r>
          </a:p>
          <a:p>
            <a:endParaRPr lang="en-US" sz="2000" dirty="0"/>
          </a:p>
          <a:p>
            <a:r>
              <a:rPr lang="en-US" sz="2000" dirty="0"/>
              <a:t>This section also contains board-level summary statistics, such as the number of board members, its nationality mix, gender ratio, and attrition rate.</a:t>
            </a:r>
          </a:p>
        </p:txBody>
      </p:sp>
      <p:cxnSp>
        <p:nvCxnSpPr>
          <p:cNvPr id="9" name="Straight Connector 8">
            <a:extLst>
              <a:ext uri="{FF2B5EF4-FFF2-40B4-BE49-F238E27FC236}">
                <a16:creationId xmlns:a16="http://schemas.microsoft.com/office/drawing/2014/main" id="{CDE687FF-7B71-C8AE-8AB0-5E84B4CB047B}"/>
              </a:ext>
            </a:extLst>
          </p:cNvPr>
          <p:cNvCxnSpPr>
            <a:cxnSpLocks/>
          </p:cNvCxnSpPr>
          <p:nvPr/>
        </p:nvCxnSpPr>
        <p:spPr>
          <a:xfrm flipV="1">
            <a:off x="4804398" y="3327255"/>
            <a:ext cx="739833" cy="1541930"/>
          </a:xfrm>
          <a:prstGeom prst="line">
            <a:avLst/>
          </a:prstGeom>
          <a:ln w="41275">
            <a:solidFill>
              <a:srgbClr val="FFFF00">
                <a:alpha val="42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6B04E0-6A31-AC13-E221-42E10F669555}"/>
              </a:ext>
            </a:extLst>
          </p:cNvPr>
          <p:cNvSpPr txBox="1"/>
          <p:nvPr/>
        </p:nvSpPr>
        <p:spPr>
          <a:xfrm>
            <a:off x="2056008" y="4700900"/>
            <a:ext cx="2748390" cy="508603"/>
          </a:xfrm>
          <a:prstGeom prst="rect">
            <a:avLst/>
          </a:prstGeom>
          <a:solidFill>
            <a:srgbClr val="FFFF00">
              <a:alpha val="34000"/>
            </a:srgbClr>
          </a:solidFill>
        </p:spPr>
        <p:txBody>
          <a:bodyPr wrap="square" rtlCol="0">
            <a:spAutoFit/>
          </a:bodyPr>
          <a:lstStyle/>
          <a:p>
            <a:endParaRPr lang="en-US" dirty="0"/>
          </a:p>
        </p:txBody>
      </p:sp>
    </p:spTree>
    <p:extLst>
      <p:ext uri="{BB962C8B-B14F-4D97-AF65-F5344CB8AC3E}">
        <p14:creationId xmlns:p14="http://schemas.microsoft.com/office/powerpoint/2010/main" val="66049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0053-6F17-B04B-A3A8-1C75956B8C2C}"/>
              </a:ext>
            </a:extLst>
          </p:cNvPr>
          <p:cNvSpPr>
            <a:spLocks noGrp="1"/>
          </p:cNvSpPr>
          <p:nvPr>
            <p:ph type="title"/>
          </p:nvPr>
        </p:nvSpPr>
        <p:spPr/>
        <p:txBody>
          <a:bodyPr/>
          <a:lstStyle/>
          <a:p>
            <a:r>
              <a:rPr lang="en-US" dirty="0"/>
              <a:t>Networks/Associations</a:t>
            </a:r>
          </a:p>
        </p:txBody>
      </p:sp>
      <p:sp>
        <p:nvSpPr>
          <p:cNvPr id="4" name="Slide Number Placeholder 3">
            <a:extLst>
              <a:ext uri="{FF2B5EF4-FFF2-40B4-BE49-F238E27FC236}">
                <a16:creationId xmlns:a16="http://schemas.microsoft.com/office/drawing/2014/main" id="{B8D307BB-53F2-5A48-824C-57F55ACB928E}"/>
              </a:ext>
            </a:extLst>
          </p:cNvPr>
          <p:cNvSpPr>
            <a:spLocks noGrp="1"/>
          </p:cNvSpPr>
          <p:nvPr>
            <p:ph type="sldNum" sz="quarter" idx="11"/>
          </p:nvPr>
        </p:nvSpPr>
        <p:spPr/>
        <p:txBody>
          <a:bodyPr/>
          <a:lstStyle/>
          <a:p>
            <a:fld id="{DD253308-F9C5-4FCB-8415-6DEE77C16A35}" type="slidenum">
              <a:rPr lang="en-US" smtClean="0"/>
              <a:pPr/>
              <a:t>16</a:t>
            </a:fld>
            <a:endParaRPr lang="en-US"/>
          </a:p>
        </p:txBody>
      </p:sp>
      <p:pic>
        <p:nvPicPr>
          <p:cNvPr id="3" name="Picture 2">
            <a:extLst>
              <a:ext uri="{FF2B5EF4-FFF2-40B4-BE49-F238E27FC236}">
                <a16:creationId xmlns:a16="http://schemas.microsoft.com/office/drawing/2014/main" id="{B8F9DC0A-9D81-363E-1537-3E328C411B69}"/>
              </a:ext>
            </a:extLst>
          </p:cNvPr>
          <p:cNvPicPr>
            <a:picLocks noChangeAspect="1"/>
          </p:cNvPicPr>
          <p:nvPr/>
        </p:nvPicPr>
        <p:blipFill>
          <a:blip r:embed="rId2"/>
          <a:stretch>
            <a:fillRect/>
          </a:stretch>
        </p:blipFill>
        <p:spPr>
          <a:xfrm>
            <a:off x="1871859" y="3321050"/>
            <a:ext cx="8074975" cy="2529101"/>
          </a:xfrm>
          <a:prstGeom prst="rect">
            <a:avLst/>
          </a:prstGeom>
        </p:spPr>
      </p:pic>
      <p:sp>
        <p:nvSpPr>
          <p:cNvPr id="5" name="TextBox 4">
            <a:extLst>
              <a:ext uri="{FF2B5EF4-FFF2-40B4-BE49-F238E27FC236}">
                <a16:creationId xmlns:a16="http://schemas.microsoft.com/office/drawing/2014/main" id="{6C366B7F-5FB0-AAB5-9FAE-6C919E228E5B}"/>
              </a:ext>
            </a:extLst>
          </p:cNvPr>
          <p:cNvSpPr txBox="1"/>
          <p:nvPr/>
        </p:nvSpPr>
        <p:spPr>
          <a:xfrm>
            <a:off x="2990850" y="1204361"/>
            <a:ext cx="6787119" cy="1631216"/>
          </a:xfrm>
          <a:prstGeom prst="rect">
            <a:avLst/>
          </a:prstGeom>
          <a:solidFill>
            <a:srgbClr val="FFFF00">
              <a:alpha val="32000"/>
            </a:srgbClr>
          </a:solidFill>
        </p:spPr>
        <p:txBody>
          <a:bodyPr wrap="square" rtlCol="0">
            <a:spAutoFit/>
          </a:bodyPr>
          <a:lstStyle/>
          <a:p>
            <a:r>
              <a:rPr lang="en-US" sz="2000" b="1" dirty="0"/>
              <a:t>Networks/Associations </a:t>
            </a:r>
            <a:r>
              <a:rPr lang="en-US" sz="2000" dirty="0"/>
              <a:t>contains: (1) “organizational network data,” which show linked organizations and the name and role of the individual that connects them; and (2) “individual networks,” with names of linked individuals, as well as the organization linking them.</a:t>
            </a:r>
          </a:p>
        </p:txBody>
      </p:sp>
      <p:cxnSp>
        <p:nvCxnSpPr>
          <p:cNvPr id="6" name="Straight Connector 5">
            <a:extLst>
              <a:ext uri="{FF2B5EF4-FFF2-40B4-BE49-F238E27FC236}">
                <a16:creationId xmlns:a16="http://schemas.microsoft.com/office/drawing/2014/main" id="{3539EA3D-D88C-D2C2-AA6B-0E60CD3CAD20}"/>
              </a:ext>
            </a:extLst>
          </p:cNvPr>
          <p:cNvCxnSpPr>
            <a:cxnSpLocks/>
          </p:cNvCxnSpPr>
          <p:nvPr/>
        </p:nvCxnSpPr>
        <p:spPr>
          <a:xfrm flipV="1">
            <a:off x="4828028" y="2835577"/>
            <a:ext cx="1039372" cy="2370870"/>
          </a:xfrm>
          <a:prstGeom prst="line">
            <a:avLst/>
          </a:prstGeom>
          <a:ln w="41275">
            <a:solidFill>
              <a:srgbClr val="FFFF00">
                <a:alpha val="42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520E9C-B968-84D5-DEE1-A6B5AF8A72B4}"/>
              </a:ext>
            </a:extLst>
          </p:cNvPr>
          <p:cNvSpPr txBox="1"/>
          <p:nvPr/>
        </p:nvSpPr>
        <p:spPr>
          <a:xfrm>
            <a:off x="2079639" y="5206447"/>
            <a:ext cx="2748389" cy="462584"/>
          </a:xfrm>
          <a:prstGeom prst="rect">
            <a:avLst/>
          </a:prstGeom>
          <a:solidFill>
            <a:srgbClr val="FFFF00">
              <a:alpha val="34000"/>
            </a:srgbClr>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9F3D7DBF-8857-7E55-C6F8-A0A836235300}"/>
              </a:ext>
            </a:extLst>
          </p:cNvPr>
          <p:cNvSpPr txBox="1"/>
          <p:nvPr/>
        </p:nvSpPr>
        <p:spPr>
          <a:xfrm>
            <a:off x="7789201" y="4775200"/>
            <a:ext cx="4197350" cy="1477328"/>
          </a:xfrm>
          <a:prstGeom prst="rect">
            <a:avLst/>
          </a:prstGeom>
          <a:noFill/>
        </p:spPr>
        <p:txBody>
          <a:bodyPr wrap="square">
            <a:spAutoFit/>
          </a:bodyPr>
          <a:lstStyle/>
          <a:p>
            <a:r>
              <a:rPr lang="en-US" b="0" i="0" dirty="0">
                <a:solidFill>
                  <a:srgbClr val="212529"/>
                </a:solidFill>
                <a:effectLst/>
                <a:latin typeface="Helvetica Neue"/>
              </a:rPr>
              <a:t>According to the vendor in May 2022: An individual's network is the number of overlaps this person has with other individuals within </a:t>
            </a:r>
            <a:r>
              <a:rPr lang="en-US" b="0" i="0" dirty="0" err="1">
                <a:solidFill>
                  <a:srgbClr val="212529"/>
                </a:solidFill>
                <a:effectLst/>
                <a:latin typeface="Helvetica Neue"/>
              </a:rPr>
              <a:t>Boardex</a:t>
            </a:r>
            <a:r>
              <a:rPr lang="en-US" b="0" i="0" dirty="0">
                <a:solidFill>
                  <a:srgbClr val="212529"/>
                </a:solidFill>
                <a:effectLst/>
                <a:latin typeface="Helvetica Neue"/>
              </a:rPr>
              <a:t> through education, career, board roles, etc.</a:t>
            </a:r>
            <a:endParaRPr lang="en-US" dirty="0"/>
          </a:p>
        </p:txBody>
      </p:sp>
    </p:spTree>
    <p:extLst>
      <p:ext uri="{BB962C8B-B14F-4D97-AF65-F5344CB8AC3E}">
        <p14:creationId xmlns:p14="http://schemas.microsoft.com/office/powerpoint/2010/main" val="279077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0053-6F17-B04B-A3A8-1C75956B8C2C}"/>
              </a:ext>
            </a:extLst>
          </p:cNvPr>
          <p:cNvSpPr>
            <a:spLocks noGrp="1"/>
          </p:cNvSpPr>
          <p:nvPr>
            <p:ph type="title"/>
          </p:nvPr>
        </p:nvSpPr>
        <p:spPr/>
        <p:txBody>
          <a:bodyPr/>
          <a:lstStyle/>
          <a:p>
            <a:r>
              <a:rPr lang="en-US" dirty="0"/>
              <a:t>Compensation Analysis</a:t>
            </a:r>
          </a:p>
        </p:txBody>
      </p:sp>
      <p:sp>
        <p:nvSpPr>
          <p:cNvPr id="4" name="Slide Number Placeholder 3">
            <a:extLst>
              <a:ext uri="{FF2B5EF4-FFF2-40B4-BE49-F238E27FC236}">
                <a16:creationId xmlns:a16="http://schemas.microsoft.com/office/drawing/2014/main" id="{B8D307BB-53F2-5A48-824C-57F55ACB928E}"/>
              </a:ext>
            </a:extLst>
          </p:cNvPr>
          <p:cNvSpPr>
            <a:spLocks noGrp="1"/>
          </p:cNvSpPr>
          <p:nvPr>
            <p:ph type="sldNum" sz="quarter" idx="11"/>
          </p:nvPr>
        </p:nvSpPr>
        <p:spPr/>
        <p:txBody>
          <a:bodyPr/>
          <a:lstStyle/>
          <a:p>
            <a:fld id="{DD253308-F9C5-4FCB-8415-6DEE77C16A35}" type="slidenum">
              <a:rPr lang="en-US" smtClean="0"/>
              <a:pPr/>
              <a:t>17</a:t>
            </a:fld>
            <a:endParaRPr lang="en-US"/>
          </a:p>
        </p:txBody>
      </p:sp>
      <p:pic>
        <p:nvPicPr>
          <p:cNvPr id="7" name="Picture 6">
            <a:extLst>
              <a:ext uri="{FF2B5EF4-FFF2-40B4-BE49-F238E27FC236}">
                <a16:creationId xmlns:a16="http://schemas.microsoft.com/office/drawing/2014/main" id="{02C0D7E5-B515-0B9E-763C-008FA98C1773}"/>
              </a:ext>
            </a:extLst>
          </p:cNvPr>
          <p:cNvPicPr>
            <a:picLocks noChangeAspect="1"/>
          </p:cNvPicPr>
          <p:nvPr/>
        </p:nvPicPr>
        <p:blipFill>
          <a:blip r:embed="rId2"/>
          <a:stretch>
            <a:fillRect/>
          </a:stretch>
        </p:blipFill>
        <p:spPr>
          <a:xfrm>
            <a:off x="1683944" y="3568700"/>
            <a:ext cx="8074975" cy="2529101"/>
          </a:xfrm>
          <a:prstGeom prst="rect">
            <a:avLst/>
          </a:prstGeom>
        </p:spPr>
      </p:pic>
      <p:sp>
        <p:nvSpPr>
          <p:cNvPr id="8" name="TextBox 7">
            <a:extLst>
              <a:ext uri="{FF2B5EF4-FFF2-40B4-BE49-F238E27FC236}">
                <a16:creationId xmlns:a16="http://schemas.microsoft.com/office/drawing/2014/main" id="{B5624071-E91D-F3EA-3968-6A834AFFA21C}"/>
              </a:ext>
            </a:extLst>
          </p:cNvPr>
          <p:cNvSpPr txBox="1"/>
          <p:nvPr/>
        </p:nvSpPr>
        <p:spPr>
          <a:xfrm>
            <a:off x="2982302" y="1000941"/>
            <a:ext cx="7641248" cy="2554545"/>
          </a:xfrm>
          <a:prstGeom prst="rect">
            <a:avLst/>
          </a:prstGeom>
          <a:solidFill>
            <a:srgbClr val="FFFF00">
              <a:alpha val="32000"/>
            </a:srgbClr>
          </a:solidFill>
        </p:spPr>
        <p:txBody>
          <a:bodyPr wrap="square" rtlCol="0">
            <a:spAutoFit/>
          </a:bodyPr>
          <a:lstStyle/>
          <a:p>
            <a:r>
              <a:rPr lang="en-US" sz="2000" b="1" dirty="0"/>
              <a:t>Compensation Analysis </a:t>
            </a:r>
            <a:r>
              <a:rPr lang="en-US" sz="2000" dirty="0"/>
              <a:t>includes a detailed  breakdown of the individual’s annual remuneration. </a:t>
            </a:r>
            <a:br>
              <a:rPr lang="en-US" sz="2000" dirty="0"/>
            </a:br>
            <a:br>
              <a:rPr lang="en-US" sz="2000" dirty="0"/>
            </a:br>
            <a:r>
              <a:rPr lang="en-US" sz="2000" dirty="0"/>
              <a:t>Total annual remuneration is the total financial compensation paid to an employee for that period. For executive employees, remuneration typically includes salary, options, bonuses, deferred compensation, and any other financial compensation. The data also includes the appropriate currency.</a:t>
            </a:r>
          </a:p>
        </p:txBody>
      </p:sp>
      <p:cxnSp>
        <p:nvCxnSpPr>
          <p:cNvPr id="9" name="Straight Connector 8">
            <a:extLst>
              <a:ext uri="{FF2B5EF4-FFF2-40B4-BE49-F238E27FC236}">
                <a16:creationId xmlns:a16="http://schemas.microsoft.com/office/drawing/2014/main" id="{D41C14EB-8A88-26E9-6E82-50BD47448CFE}"/>
              </a:ext>
            </a:extLst>
          </p:cNvPr>
          <p:cNvCxnSpPr>
            <a:cxnSpLocks/>
          </p:cNvCxnSpPr>
          <p:nvPr/>
        </p:nvCxnSpPr>
        <p:spPr>
          <a:xfrm flipV="1">
            <a:off x="6050655" y="3555486"/>
            <a:ext cx="64395" cy="790820"/>
          </a:xfrm>
          <a:prstGeom prst="line">
            <a:avLst/>
          </a:prstGeom>
          <a:ln w="41275">
            <a:solidFill>
              <a:srgbClr val="FFFF00">
                <a:alpha val="42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5509AD-3A71-C042-F042-2F92AC3C0C0D}"/>
              </a:ext>
            </a:extLst>
          </p:cNvPr>
          <p:cNvSpPr txBox="1"/>
          <p:nvPr/>
        </p:nvSpPr>
        <p:spPr>
          <a:xfrm>
            <a:off x="4924420" y="4260939"/>
            <a:ext cx="2433441" cy="450381"/>
          </a:xfrm>
          <a:prstGeom prst="rect">
            <a:avLst/>
          </a:prstGeom>
          <a:solidFill>
            <a:srgbClr val="FFFF00">
              <a:alpha val="34000"/>
            </a:srgb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4D996BD3-2E7E-B479-7AAA-D97E51F18D81}"/>
              </a:ext>
            </a:extLst>
          </p:cNvPr>
          <p:cNvSpPr txBox="1"/>
          <p:nvPr/>
        </p:nvSpPr>
        <p:spPr>
          <a:xfrm>
            <a:off x="7442200" y="4979896"/>
            <a:ext cx="4845050" cy="1754326"/>
          </a:xfrm>
          <a:prstGeom prst="rect">
            <a:avLst/>
          </a:prstGeom>
          <a:noFill/>
        </p:spPr>
        <p:txBody>
          <a:bodyPr wrap="square">
            <a:spAutoFit/>
          </a:bodyPr>
          <a:lstStyle/>
          <a:p>
            <a:pPr algn="l"/>
            <a:r>
              <a:rPr lang="en-US" b="0" i="0" dirty="0">
                <a:solidFill>
                  <a:srgbClr val="212529"/>
                </a:solidFill>
                <a:effectLst/>
                <a:latin typeface="Helvetica Neue"/>
              </a:rPr>
              <a:t>As of 1/2021 </a:t>
            </a:r>
            <a:r>
              <a:rPr lang="en-US" b="0" i="0" dirty="0" err="1">
                <a:solidFill>
                  <a:srgbClr val="212529"/>
                </a:solidFill>
                <a:effectLst/>
                <a:latin typeface="Helvetica Neue"/>
              </a:rPr>
              <a:t>Boardex</a:t>
            </a:r>
            <a:r>
              <a:rPr lang="en-US" b="0" i="0" dirty="0">
                <a:solidFill>
                  <a:srgbClr val="212529"/>
                </a:solidFill>
                <a:effectLst/>
                <a:latin typeface="Helvetica Neue"/>
              </a:rPr>
              <a:t> stated that compensation data is available for the top 5 individuals in the following indices:</a:t>
            </a:r>
          </a:p>
          <a:p>
            <a:pPr algn="l"/>
            <a:r>
              <a:rPr lang="en-US" b="0" i="0" dirty="0">
                <a:solidFill>
                  <a:srgbClr val="212529"/>
                </a:solidFill>
                <a:effectLst/>
                <a:latin typeface="Helvetica Neue"/>
              </a:rPr>
              <a:t>FTSE, Stoxx Europe 5, S&amp;P 500, NASDAQ 100, DAX and CAC quoted companies.</a:t>
            </a:r>
            <a:br>
              <a:rPr lang="en-US" b="0" i="0" dirty="0">
                <a:solidFill>
                  <a:srgbClr val="212529"/>
                </a:solidFill>
                <a:effectLst/>
                <a:latin typeface="Helvetica Neue"/>
              </a:rPr>
            </a:br>
            <a:endParaRPr lang="en-US" dirty="0"/>
          </a:p>
        </p:txBody>
      </p:sp>
    </p:spTree>
    <p:extLst>
      <p:ext uri="{BB962C8B-B14F-4D97-AF65-F5344CB8AC3E}">
        <p14:creationId xmlns:p14="http://schemas.microsoft.com/office/powerpoint/2010/main" val="311454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0053-6F17-B04B-A3A8-1C75956B8C2C}"/>
              </a:ext>
            </a:extLst>
          </p:cNvPr>
          <p:cNvSpPr>
            <a:spLocks noGrp="1"/>
          </p:cNvSpPr>
          <p:nvPr>
            <p:ph type="title"/>
          </p:nvPr>
        </p:nvSpPr>
        <p:spPr/>
        <p:txBody>
          <a:bodyPr/>
          <a:lstStyle/>
          <a:p>
            <a:r>
              <a:rPr lang="en-US" dirty="0"/>
              <a:t>Committee Details, Company Profile &amp; Announcements</a:t>
            </a:r>
          </a:p>
        </p:txBody>
      </p:sp>
      <p:sp>
        <p:nvSpPr>
          <p:cNvPr id="4" name="Slide Number Placeholder 3">
            <a:extLst>
              <a:ext uri="{FF2B5EF4-FFF2-40B4-BE49-F238E27FC236}">
                <a16:creationId xmlns:a16="http://schemas.microsoft.com/office/drawing/2014/main" id="{B8D307BB-53F2-5A48-824C-57F55ACB928E}"/>
              </a:ext>
            </a:extLst>
          </p:cNvPr>
          <p:cNvSpPr>
            <a:spLocks noGrp="1"/>
          </p:cNvSpPr>
          <p:nvPr>
            <p:ph type="sldNum" sz="quarter" idx="11"/>
          </p:nvPr>
        </p:nvSpPr>
        <p:spPr/>
        <p:txBody>
          <a:bodyPr/>
          <a:lstStyle/>
          <a:p>
            <a:fld id="{DD253308-F9C5-4FCB-8415-6DEE77C16A35}" type="slidenum">
              <a:rPr lang="en-US" smtClean="0"/>
              <a:pPr/>
              <a:t>18</a:t>
            </a:fld>
            <a:endParaRPr lang="en-US"/>
          </a:p>
        </p:txBody>
      </p:sp>
      <p:pic>
        <p:nvPicPr>
          <p:cNvPr id="3" name="Picture 2">
            <a:extLst>
              <a:ext uri="{FF2B5EF4-FFF2-40B4-BE49-F238E27FC236}">
                <a16:creationId xmlns:a16="http://schemas.microsoft.com/office/drawing/2014/main" id="{7CD9653C-7A20-63C6-AF8D-29E52555BA03}"/>
              </a:ext>
            </a:extLst>
          </p:cNvPr>
          <p:cNvPicPr>
            <a:picLocks noChangeAspect="1"/>
          </p:cNvPicPr>
          <p:nvPr/>
        </p:nvPicPr>
        <p:blipFill>
          <a:blip r:embed="rId2"/>
          <a:stretch>
            <a:fillRect/>
          </a:stretch>
        </p:blipFill>
        <p:spPr>
          <a:xfrm>
            <a:off x="1624288" y="3178715"/>
            <a:ext cx="8074975" cy="2529101"/>
          </a:xfrm>
          <a:prstGeom prst="rect">
            <a:avLst/>
          </a:prstGeom>
          <a:ln>
            <a:solidFill>
              <a:srgbClr val="FFFF00"/>
            </a:solidFill>
          </a:ln>
        </p:spPr>
      </p:pic>
      <p:sp>
        <p:nvSpPr>
          <p:cNvPr id="5" name="TextBox 4">
            <a:extLst>
              <a:ext uri="{FF2B5EF4-FFF2-40B4-BE49-F238E27FC236}">
                <a16:creationId xmlns:a16="http://schemas.microsoft.com/office/drawing/2014/main" id="{597C9399-3CD4-DFAC-1F0F-FA3662A9FE6B}"/>
              </a:ext>
            </a:extLst>
          </p:cNvPr>
          <p:cNvSpPr txBox="1"/>
          <p:nvPr/>
        </p:nvSpPr>
        <p:spPr>
          <a:xfrm>
            <a:off x="2342374" y="1816227"/>
            <a:ext cx="3496766" cy="1323439"/>
          </a:xfrm>
          <a:prstGeom prst="rect">
            <a:avLst/>
          </a:prstGeom>
          <a:solidFill>
            <a:srgbClr val="FFFF00">
              <a:alpha val="32000"/>
            </a:srgbClr>
          </a:solidFill>
        </p:spPr>
        <p:txBody>
          <a:bodyPr wrap="square" rtlCol="0">
            <a:spAutoFit/>
          </a:bodyPr>
          <a:lstStyle/>
          <a:p>
            <a:r>
              <a:rPr lang="en-US" sz="2000" b="1" dirty="0"/>
              <a:t>Committee Details </a:t>
            </a:r>
            <a:r>
              <a:rPr lang="en-US" sz="2000" dirty="0"/>
              <a:t>names the committee(s) upon which the individual sits. </a:t>
            </a:r>
          </a:p>
          <a:p>
            <a:endParaRPr lang="en-US" sz="2000" dirty="0"/>
          </a:p>
        </p:txBody>
      </p:sp>
      <p:sp>
        <p:nvSpPr>
          <p:cNvPr id="6" name="TextBox 5">
            <a:extLst>
              <a:ext uri="{FF2B5EF4-FFF2-40B4-BE49-F238E27FC236}">
                <a16:creationId xmlns:a16="http://schemas.microsoft.com/office/drawing/2014/main" id="{714ABD1E-9A06-5D35-6D20-5F036D524600}"/>
              </a:ext>
            </a:extLst>
          </p:cNvPr>
          <p:cNvSpPr txBox="1"/>
          <p:nvPr/>
        </p:nvSpPr>
        <p:spPr>
          <a:xfrm>
            <a:off x="4943918" y="4501392"/>
            <a:ext cx="2433441" cy="450381"/>
          </a:xfrm>
          <a:prstGeom prst="rect">
            <a:avLst/>
          </a:prstGeom>
          <a:solidFill>
            <a:srgbClr val="FFFF00">
              <a:alpha val="34000"/>
            </a:srgbClr>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9AC25CAE-65D0-F36C-84C8-3683CD98CF0D}"/>
              </a:ext>
            </a:extLst>
          </p:cNvPr>
          <p:cNvSpPr txBox="1"/>
          <p:nvPr/>
        </p:nvSpPr>
        <p:spPr>
          <a:xfrm>
            <a:off x="4943918" y="5145753"/>
            <a:ext cx="2430696" cy="456717"/>
          </a:xfrm>
          <a:prstGeom prst="rect">
            <a:avLst/>
          </a:prstGeom>
          <a:solidFill>
            <a:srgbClr val="FF0000">
              <a:alpha val="12000"/>
            </a:srgbClr>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9E9AE98-D67D-8F4C-4A12-9B9F6439646F}"/>
              </a:ext>
            </a:extLst>
          </p:cNvPr>
          <p:cNvSpPr txBox="1"/>
          <p:nvPr/>
        </p:nvSpPr>
        <p:spPr>
          <a:xfrm>
            <a:off x="6418420" y="1808645"/>
            <a:ext cx="4363880" cy="1323439"/>
          </a:xfrm>
          <a:prstGeom prst="rect">
            <a:avLst/>
          </a:prstGeom>
          <a:solidFill>
            <a:srgbClr val="FF0000">
              <a:alpha val="15000"/>
            </a:srgbClr>
          </a:solidFill>
        </p:spPr>
        <p:txBody>
          <a:bodyPr wrap="square" rtlCol="0">
            <a:spAutoFit/>
          </a:bodyPr>
          <a:lstStyle/>
          <a:p>
            <a:r>
              <a:rPr lang="en-US" sz="2000" b="1" dirty="0"/>
              <a:t>Company Profile </a:t>
            </a:r>
            <a:r>
              <a:rPr lang="en-US" sz="2000" dirty="0"/>
              <a:t>includes contact information for the organization, as well as standardized company IDs, such as ISIN code. </a:t>
            </a:r>
          </a:p>
        </p:txBody>
      </p:sp>
      <p:sp>
        <p:nvSpPr>
          <p:cNvPr id="13" name="TextBox 12">
            <a:extLst>
              <a:ext uri="{FF2B5EF4-FFF2-40B4-BE49-F238E27FC236}">
                <a16:creationId xmlns:a16="http://schemas.microsoft.com/office/drawing/2014/main" id="{6D6D7FD4-3A0E-FDE4-4A4C-4F314320314A}"/>
              </a:ext>
            </a:extLst>
          </p:cNvPr>
          <p:cNvSpPr txBox="1"/>
          <p:nvPr/>
        </p:nvSpPr>
        <p:spPr>
          <a:xfrm>
            <a:off x="7648744" y="3908987"/>
            <a:ext cx="2010187" cy="457200"/>
          </a:xfrm>
          <a:prstGeom prst="rect">
            <a:avLst/>
          </a:prstGeom>
          <a:solidFill>
            <a:schemeClr val="accent1">
              <a:lumMod val="60000"/>
              <a:lumOff val="40000"/>
              <a:alpha val="38000"/>
            </a:schemeClr>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62218EEF-DF55-ECFD-BF1C-D74F7C68B049}"/>
              </a:ext>
            </a:extLst>
          </p:cNvPr>
          <p:cNvSpPr txBox="1"/>
          <p:nvPr/>
        </p:nvSpPr>
        <p:spPr>
          <a:xfrm>
            <a:off x="7648744" y="4603659"/>
            <a:ext cx="3133556" cy="1200329"/>
          </a:xfrm>
          <a:prstGeom prst="rect">
            <a:avLst/>
          </a:prstGeom>
          <a:solidFill>
            <a:schemeClr val="accent1">
              <a:lumMod val="60000"/>
              <a:lumOff val="40000"/>
              <a:alpha val="28000"/>
            </a:schemeClr>
          </a:solidFill>
        </p:spPr>
        <p:txBody>
          <a:bodyPr wrap="square" rtlCol="0">
            <a:spAutoFit/>
          </a:bodyPr>
          <a:lstStyle/>
          <a:p>
            <a:r>
              <a:rPr lang="en-US" b="1" dirty="0"/>
              <a:t>Announcements</a:t>
            </a:r>
            <a:r>
              <a:rPr lang="en-US" dirty="0"/>
              <a:t> are changes to individuals’ positions as described by the organization. </a:t>
            </a:r>
          </a:p>
        </p:txBody>
      </p:sp>
    </p:spTree>
    <p:extLst>
      <p:ext uri="{BB962C8B-B14F-4D97-AF65-F5344CB8AC3E}">
        <p14:creationId xmlns:p14="http://schemas.microsoft.com/office/powerpoint/2010/main" val="247842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Example: TSLA</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199" y="1310108"/>
            <a:ext cx="10620375" cy="5198970"/>
          </a:xfrm>
        </p:spPr>
        <p:txBody>
          <a:bodyPr>
            <a:normAutofit/>
          </a:bodyPr>
          <a:lstStyle/>
          <a:p>
            <a:pPr marL="457200" indent="-457200">
              <a:buFont typeface="Arial" panose="020B0604020202020204" pitchFamily="34" charset="0"/>
              <a:buChar char="•"/>
            </a:pPr>
            <a:r>
              <a:rPr lang="en-US" sz="2400" dirty="0"/>
              <a:t>Access </a:t>
            </a:r>
            <a:r>
              <a:rPr lang="en-US" sz="2400" dirty="0" err="1"/>
              <a:t>BoardEx’s</a:t>
            </a:r>
            <a:r>
              <a:rPr lang="en-US" sz="2400" dirty="0"/>
              <a:t> organizational summary for Tesla, Inc. Use the ticker </a:t>
            </a:r>
            <a:r>
              <a:rPr lang="en-US" sz="2400" b="1" dirty="0"/>
              <a:t>TSLA</a:t>
            </a:r>
            <a:r>
              <a:rPr lang="en-US" sz="2400" dirty="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Download the board members, as well as the board’s gender ratio (male to female), for the fiscal year ending 12/2019.</a:t>
            </a:r>
            <a:br>
              <a:rPr lang="en-US" sz="2400" dirty="0"/>
            </a:br>
            <a:endParaRPr lang="en-US" sz="2400" dirty="0"/>
          </a:p>
          <a:p>
            <a:pPr marL="457200" indent="-457200">
              <a:buFont typeface="Arial" panose="020B0604020202020204" pitchFamily="34" charset="0"/>
              <a:buChar char="•"/>
            </a:pPr>
            <a:r>
              <a:rPr lang="en-US" sz="2400" dirty="0"/>
              <a:t>Include each individual’s name and role on Tesla’s board. </a:t>
            </a:r>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19</a:t>
            </a:fld>
            <a:endParaRPr lang="en-US"/>
          </a:p>
        </p:txBody>
      </p:sp>
    </p:spTree>
    <p:extLst>
      <p:ext uri="{BB962C8B-B14F-4D97-AF65-F5344CB8AC3E}">
        <p14:creationId xmlns:p14="http://schemas.microsoft.com/office/powerpoint/2010/main" val="179132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ADDF-7CCA-3249-BFA9-6D47ADAD9DE7}"/>
              </a:ext>
            </a:extLst>
          </p:cNvPr>
          <p:cNvSpPr>
            <a:spLocks noGrp="1"/>
          </p:cNvSpPr>
          <p:nvPr>
            <p:ph type="title"/>
          </p:nvPr>
        </p:nvSpPr>
        <p:spPr>
          <a:xfrm>
            <a:off x="838200" y="365125"/>
            <a:ext cx="10515600" cy="480131"/>
          </a:xfrm>
        </p:spPr>
        <p:txBody>
          <a:bodyPr/>
          <a:lstStyle/>
          <a:p>
            <a:r>
              <a:rPr lang="en-US" dirty="0"/>
              <a:t>What is a Board of Directors?</a:t>
            </a:r>
          </a:p>
        </p:txBody>
      </p:sp>
      <p:sp>
        <p:nvSpPr>
          <p:cNvPr id="3" name="Content Placeholder 2">
            <a:extLst>
              <a:ext uri="{FF2B5EF4-FFF2-40B4-BE49-F238E27FC236}">
                <a16:creationId xmlns:a16="http://schemas.microsoft.com/office/drawing/2014/main" id="{E9B788A6-E4AC-6241-BBFB-87594F8FDBDA}"/>
              </a:ext>
            </a:extLst>
          </p:cNvPr>
          <p:cNvSpPr>
            <a:spLocks noGrp="1"/>
          </p:cNvSpPr>
          <p:nvPr>
            <p:ph idx="1"/>
          </p:nvPr>
        </p:nvSpPr>
        <p:spPr>
          <a:xfrm>
            <a:off x="838199" y="1310108"/>
            <a:ext cx="10848975" cy="4919242"/>
          </a:xfrm>
        </p:spPr>
        <p:txBody>
          <a:bodyPr>
            <a:normAutofit/>
          </a:bodyPr>
          <a:lstStyle/>
          <a:p>
            <a:r>
              <a:rPr lang="en-US" dirty="0"/>
              <a:t>The </a:t>
            </a:r>
            <a:r>
              <a:rPr lang="en-US" b="1" dirty="0"/>
              <a:t>board of directors </a:t>
            </a:r>
            <a:r>
              <a:rPr lang="en-US" dirty="0"/>
              <a:t>is the governing body of a corporate entity. </a:t>
            </a:r>
            <a:br>
              <a:rPr lang="en-US" dirty="0"/>
            </a:br>
            <a:endParaRPr lang="en-US" dirty="0"/>
          </a:p>
          <a:p>
            <a:r>
              <a:rPr lang="en-US" dirty="0"/>
              <a:t>All public companies have a board of directors. </a:t>
            </a:r>
            <a:br>
              <a:rPr lang="en-US" dirty="0"/>
            </a:br>
            <a:endParaRPr lang="en-US" dirty="0"/>
          </a:p>
          <a:p>
            <a:r>
              <a:rPr lang="en-US" dirty="0"/>
              <a:t>In the context of a public company, the board of directors is the group of people elected by—and responsible to—the company’s shareholders. </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14F078DB-2A71-E44E-9CA4-2FB756E0DCF8}"/>
              </a:ext>
            </a:extLst>
          </p:cNvPr>
          <p:cNvSpPr>
            <a:spLocks noGrp="1"/>
          </p:cNvSpPr>
          <p:nvPr>
            <p:ph type="sldNum" sz="quarter" idx="11"/>
          </p:nvPr>
        </p:nvSpPr>
        <p:spPr/>
        <p:txBody>
          <a:bodyPr/>
          <a:lstStyle/>
          <a:p>
            <a:fld id="{DD253308-F9C5-4FCB-8415-6DEE77C16A35}" type="slidenum">
              <a:rPr lang="en-US" smtClean="0"/>
              <a:pPr/>
              <a:t>2</a:t>
            </a:fld>
            <a:endParaRPr lang="en-US"/>
          </a:p>
        </p:txBody>
      </p:sp>
    </p:spTree>
    <p:extLst>
      <p:ext uri="{BB962C8B-B14F-4D97-AF65-F5344CB8AC3E}">
        <p14:creationId xmlns:p14="http://schemas.microsoft.com/office/powerpoint/2010/main" val="385000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Example: TSLA (cont.)</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199" y="1310108"/>
            <a:ext cx="10620375" cy="5198970"/>
          </a:xfrm>
        </p:spPr>
        <p:txBody>
          <a:bodyPr>
            <a:normAutofit/>
          </a:bodyPr>
          <a:lstStyle/>
          <a:p>
            <a:r>
              <a:rPr lang="en-US" sz="2400" dirty="0"/>
              <a:t>1. From the </a:t>
            </a:r>
            <a:r>
              <a:rPr lang="en-US" sz="2400" dirty="0" err="1"/>
              <a:t>BoardEx</a:t>
            </a:r>
            <a:r>
              <a:rPr lang="en-US" sz="2400" dirty="0"/>
              <a:t> screen, locate North America and click on Organization Summary.</a:t>
            </a:r>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20</a:t>
            </a:fld>
            <a:endParaRPr lang="en-US"/>
          </a:p>
        </p:txBody>
      </p:sp>
      <p:pic>
        <p:nvPicPr>
          <p:cNvPr id="5" name="Picture 4">
            <a:extLst>
              <a:ext uri="{FF2B5EF4-FFF2-40B4-BE49-F238E27FC236}">
                <a16:creationId xmlns:a16="http://schemas.microsoft.com/office/drawing/2014/main" id="{9D50F5B6-7559-1F6C-6C0D-AF4ECA3D948C}"/>
              </a:ext>
            </a:extLst>
          </p:cNvPr>
          <p:cNvPicPr>
            <a:picLocks noChangeAspect="1"/>
          </p:cNvPicPr>
          <p:nvPr/>
        </p:nvPicPr>
        <p:blipFill>
          <a:blip r:embed="rId2"/>
          <a:stretch>
            <a:fillRect/>
          </a:stretch>
        </p:blipFill>
        <p:spPr>
          <a:xfrm>
            <a:off x="1836095" y="3008991"/>
            <a:ext cx="8712515" cy="2728780"/>
          </a:xfrm>
          <a:prstGeom prst="rect">
            <a:avLst/>
          </a:prstGeom>
        </p:spPr>
      </p:pic>
      <p:cxnSp>
        <p:nvCxnSpPr>
          <p:cNvPr id="6" name="Straight Arrow Connector 5">
            <a:extLst>
              <a:ext uri="{FF2B5EF4-FFF2-40B4-BE49-F238E27FC236}">
                <a16:creationId xmlns:a16="http://schemas.microsoft.com/office/drawing/2014/main" id="{34BE9AB3-FD7E-C085-ECAB-811AFE047AA6}"/>
              </a:ext>
            </a:extLst>
          </p:cNvPr>
          <p:cNvCxnSpPr>
            <a:cxnSpLocks/>
          </p:cNvCxnSpPr>
          <p:nvPr/>
        </p:nvCxnSpPr>
        <p:spPr>
          <a:xfrm>
            <a:off x="2000250" y="2336800"/>
            <a:ext cx="1073150" cy="22352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52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Example: TSLA (cont.)</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199" y="1310108"/>
            <a:ext cx="10620375" cy="5198970"/>
          </a:xfrm>
        </p:spPr>
        <p:txBody>
          <a:bodyPr>
            <a:normAutofit/>
          </a:bodyPr>
          <a:lstStyle/>
          <a:p>
            <a:pPr marL="514350" indent="-514350">
              <a:buFont typeface="+mj-lt"/>
              <a:buAutoNum type="arabicPeriod" startAt="2"/>
            </a:pPr>
            <a:r>
              <a:rPr lang="en-US" sz="2400" dirty="0"/>
              <a:t>Click on Organization Summary – Analytics. </a:t>
            </a:r>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21</a:t>
            </a:fld>
            <a:endParaRPr lang="en-US"/>
          </a:p>
        </p:txBody>
      </p:sp>
      <p:pic>
        <p:nvPicPr>
          <p:cNvPr id="7" name="Picture 6">
            <a:extLst>
              <a:ext uri="{FF2B5EF4-FFF2-40B4-BE49-F238E27FC236}">
                <a16:creationId xmlns:a16="http://schemas.microsoft.com/office/drawing/2014/main" id="{6E6B5652-FC9B-BAFF-84F0-A6EC3020204B}"/>
              </a:ext>
            </a:extLst>
          </p:cNvPr>
          <p:cNvPicPr>
            <a:picLocks noChangeAspect="1"/>
          </p:cNvPicPr>
          <p:nvPr/>
        </p:nvPicPr>
        <p:blipFill>
          <a:blip r:embed="rId2"/>
          <a:stretch>
            <a:fillRect/>
          </a:stretch>
        </p:blipFill>
        <p:spPr>
          <a:xfrm>
            <a:off x="1461544" y="3104413"/>
            <a:ext cx="8869906" cy="2567001"/>
          </a:xfrm>
          <a:prstGeom prst="rect">
            <a:avLst/>
          </a:prstGeom>
        </p:spPr>
      </p:pic>
      <p:cxnSp>
        <p:nvCxnSpPr>
          <p:cNvPr id="6" name="Straight Arrow Connector 5">
            <a:extLst>
              <a:ext uri="{FF2B5EF4-FFF2-40B4-BE49-F238E27FC236}">
                <a16:creationId xmlns:a16="http://schemas.microsoft.com/office/drawing/2014/main" id="{34BE9AB3-FD7E-C085-ECAB-811AFE047AA6}"/>
              </a:ext>
            </a:extLst>
          </p:cNvPr>
          <p:cNvCxnSpPr>
            <a:cxnSpLocks/>
          </p:cNvCxnSpPr>
          <p:nvPr/>
        </p:nvCxnSpPr>
        <p:spPr>
          <a:xfrm flipH="1">
            <a:off x="3606800" y="1860550"/>
            <a:ext cx="1468436" cy="27686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28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Example: TSLA (cont.)</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199" y="1310108"/>
            <a:ext cx="10620375" cy="5198970"/>
          </a:xfrm>
        </p:spPr>
        <p:txBody>
          <a:bodyPr>
            <a:normAutofit/>
          </a:bodyPr>
          <a:lstStyle/>
          <a:p>
            <a:pPr marL="514350" indent="-514350">
              <a:buFont typeface="+mj-lt"/>
              <a:buAutoNum type="arabicPeriod" startAt="3"/>
            </a:pPr>
            <a:r>
              <a:rPr lang="en-US" sz="2400" dirty="0"/>
              <a:t>Enter </a:t>
            </a:r>
            <a:r>
              <a:rPr lang="en-US" sz="2400" b="1" dirty="0"/>
              <a:t>2019-12</a:t>
            </a:r>
            <a:r>
              <a:rPr lang="en-US" sz="2400" dirty="0"/>
              <a:t> to </a:t>
            </a:r>
            <a:r>
              <a:rPr lang="en-US" sz="2400" b="1" dirty="0"/>
              <a:t>2019-12</a:t>
            </a:r>
            <a:r>
              <a:rPr lang="en-US" sz="2400" dirty="0"/>
              <a:t> as the date of the annual report. </a:t>
            </a:r>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22</a:t>
            </a:fld>
            <a:endParaRPr lang="en-US"/>
          </a:p>
        </p:txBody>
      </p:sp>
      <p:pic>
        <p:nvPicPr>
          <p:cNvPr id="5" name="Picture 2">
            <a:extLst>
              <a:ext uri="{FF2B5EF4-FFF2-40B4-BE49-F238E27FC236}">
                <a16:creationId xmlns:a16="http://schemas.microsoft.com/office/drawing/2014/main" id="{58B29374-21A2-F6D3-F598-922912E1C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620" y="2648278"/>
            <a:ext cx="6831094"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6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Example: TSLA (cont.)</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199" y="1310108"/>
            <a:ext cx="10620375" cy="5198970"/>
          </a:xfrm>
        </p:spPr>
        <p:txBody>
          <a:bodyPr>
            <a:normAutofit/>
          </a:bodyPr>
          <a:lstStyle/>
          <a:p>
            <a:pPr marL="514350" indent="-514350">
              <a:buFont typeface="+mj-lt"/>
              <a:buAutoNum type="arabicPeriod" startAt="4"/>
            </a:pPr>
            <a:r>
              <a:rPr lang="en-US" sz="2400" dirty="0"/>
              <a:t>Select the Ticker option for entering the company code.</a:t>
            </a:r>
          </a:p>
          <a:p>
            <a:pPr marL="514350" indent="-514350">
              <a:buFont typeface="+mj-lt"/>
              <a:buAutoNum type="arabicPeriod" startAt="4"/>
            </a:pPr>
            <a:r>
              <a:rPr lang="en-US" sz="2400" dirty="0"/>
              <a:t>Enter Tesla, Inc.’s ticker, </a:t>
            </a:r>
            <a:r>
              <a:rPr lang="en-US" sz="2400" b="1" dirty="0"/>
              <a:t>TSLA</a:t>
            </a:r>
            <a:r>
              <a:rPr lang="en-US" sz="2000" dirty="0"/>
              <a:t>.</a:t>
            </a:r>
            <a:endParaRPr lang="en-US" sz="2400" dirty="0"/>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23</a:t>
            </a:fld>
            <a:endParaRPr lang="en-US"/>
          </a:p>
        </p:txBody>
      </p:sp>
      <p:pic>
        <p:nvPicPr>
          <p:cNvPr id="6" name="Picture 5">
            <a:extLst>
              <a:ext uri="{FF2B5EF4-FFF2-40B4-BE49-F238E27FC236}">
                <a16:creationId xmlns:a16="http://schemas.microsoft.com/office/drawing/2014/main" id="{56E1E966-09A2-C009-2248-DE1ACD34DFBB}"/>
              </a:ext>
            </a:extLst>
          </p:cNvPr>
          <p:cNvPicPr>
            <a:picLocks noChangeAspect="1"/>
          </p:cNvPicPr>
          <p:nvPr/>
        </p:nvPicPr>
        <p:blipFill>
          <a:blip r:embed="rId2"/>
          <a:stretch>
            <a:fillRect/>
          </a:stretch>
        </p:blipFill>
        <p:spPr>
          <a:xfrm>
            <a:off x="3289972" y="2824051"/>
            <a:ext cx="4758397" cy="2917104"/>
          </a:xfrm>
          <a:prstGeom prst="rect">
            <a:avLst/>
          </a:prstGeom>
        </p:spPr>
      </p:pic>
    </p:spTree>
    <p:extLst>
      <p:ext uri="{BB962C8B-B14F-4D97-AF65-F5344CB8AC3E}">
        <p14:creationId xmlns:p14="http://schemas.microsoft.com/office/powerpoint/2010/main" val="895821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Example: TSLA (cont.)</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199" y="1310108"/>
            <a:ext cx="10620375" cy="5198970"/>
          </a:xfrm>
        </p:spPr>
        <p:txBody>
          <a:bodyPr>
            <a:normAutofit/>
          </a:bodyPr>
          <a:lstStyle/>
          <a:p>
            <a:pPr marL="514350" indent="-514350">
              <a:buFont typeface="+mj-lt"/>
              <a:buAutoNum type="arabicPeriod" startAt="6"/>
            </a:pPr>
            <a:r>
              <a:rPr lang="en-US" sz="2400" dirty="0"/>
              <a:t>For this query, we are only interested in the board members—not the other “Disclosed Earners” the company reports. Narrow the search by selecting </a:t>
            </a:r>
            <a:r>
              <a:rPr lang="en-US" sz="2400" b="1" dirty="0"/>
              <a:t>Board Members </a:t>
            </a:r>
            <a:r>
              <a:rPr lang="en-US" sz="2400" dirty="0"/>
              <a:t>in the query window. Deselect Disclosed Earners. </a:t>
            </a:r>
            <a:endParaRPr lang="en-US" sz="2600" dirty="0"/>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24</a:t>
            </a:fld>
            <a:endParaRPr lang="en-US"/>
          </a:p>
        </p:txBody>
      </p:sp>
      <p:pic>
        <p:nvPicPr>
          <p:cNvPr id="5" name="Picture 4">
            <a:extLst>
              <a:ext uri="{FF2B5EF4-FFF2-40B4-BE49-F238E27FC236}">
                <a16:creationId xmlns:a16="http://schemas.microsoft.com/office/drawing/2014/main" id="{1C91006B-0D97-5356-EAE8-6A7864081091}"/>
              </a:ext>
            </a:extLst>
          </p:cNvPr>
          <p:cNvPicPr>
            <a:picLocks noChangeAspect="1"/>
          </p:cNvPicPr>
          <p:nvPr/>
        </p:nvPicPr>
        <p:blipFill>
          <a:blip r:embed="rId2"/>
          <a:stretch>
            <a:fillRect/>
          </a:stretch>
        </p:blipFill>
        <p:spPr>
          <a:xfrm>
            <a:off x="1869837" y="3167459"/>
            <a:ext cx="8257143" cy="2276190"/>
          </a:xfrm>
          <a:prstGeom prst="rect">
            <a:avLst/>
          </a:prstGeom>
        </p:spPr>
      </p:pic>
    </p:spTree>
    <p:extLst>
      <p:ext uri="{BB962C8B-B14F-4D97-AF65-F5344CB8AC3E}">
        <p14:creationId xmlns:p14="http://schemas.microsoft.com/office/powerpoint/2010/main" val="183811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Example: TSLA (cont.)</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199" y="1310108"/>
            <a:ext cx="10620375" cy="5198970"/>
          </a:xfrm>
        </p:spPr>
        <p:txBody>
          <a:bodyPr>
            <a:normAutofit/>
          </a:bodyPr>
          <a:lstStyle/>
          <a:p>
            <a:r>
              <a:rPr lang="en-US" sz="2400" dirty="0"/>
              <a:t>7. Select the following query variables:</a:t>
            </a:r>
          </a:p>
          <a:p>
            <a:pPr marL="457200" indent="-457200">
              <a:buFont typeface="Arial" panose="020B0604020202020204" pitchFamily="34" charset="0"/>
              <a:buChar char="•"/>
            </a:pPr>
            <a:r>
              <a:rPr lang="en-US" sz="2400" dirty="0"/>
              <a:t>Individual Name, Individual ID, Individual Role, and Gender Ratio*</a:t>
            </a:r>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25</a:t>
            </a:fld>
            <a:endParaRPr lang="en-US"/>
          </a:p>
        </p:txBody>
      </p:sp>
      <p:pic>
        <p:nvPicPr>
          <p:cNvPr id="6" name="Picture 5">
            <a:extLst>
              <a:ext uri="{FF2B5EF4-FFF2-40B4-BE49-F238E27FC236}">
                <a16:creationId xmlns:a16="http://schemas.microsoft.com/office/drawing/2014/main" id="{FD1620EE-5A40-098C-C3ED-387C0D492790}"/>
              </a:ext>
            </a:extLst>
          </p:cNvPr>
          <p:cNvPicPr>
            <a:picLocks noChangeAspect="1"/>
          </p:cNvPicPr>
          <p:nvPr/>
        </p:nvPicPr>
        <p:blipFill>
          <a:blip r:embed="rId2"/>
          <a:stretch>
            <a:fillRect/>
          </a:stretch>
        </p:blipFill>
        <p:spPr>
          <a:xfrm>
            <a:off x="2744487" y="2519251"/>
            <a:ext cx="5525759" cy="3731355"/>
          </a:xfrm>
          <a:prstGeom prst="rect">
            <a:avLst/>
          </a:prstGeom>
        </p:spPr>
      </p:pic>
      <p:sp>
        <p:nvSpPr>
          <p:cNvPr id="7" name="TextBox 6">
            <a:extLst>
              <a:ext uri="{FF2B5EF4-FFF2-40B4-BE49-F238E27FC236}">
                <a16:creationId xmlns:a16="http://schemas.microsoft.com/office/drawing/2014/main" id="{FC371275-FF24-DD31-6534-9FF1684E0E29}"/>
              </a:ext>
            </a:extLst>
          </p:cNvPr>
          <p:cNvSpPr txBox="1"/>
          <p:nvPr/>
        </p:nvSpPr>
        <p:spPr>
          <a:xfrm>
            <a:off x="8886199" y="5616879"/>
            <a:ext cx="2743200" cy="584775"/>
          </a:xfrm>
          <a:prstGeom prst="rect">
            <a:avLst/>
          </a:prstGeom>
          <a:noFill/>
        </p:spPr>
        <p:txBody>
          <a:bodyPr wrap="square" rtlCol="0">
            <a:spAutoFit/>
          </a:bodyPr>
          <a:lstStyle/>
          <a:p>
            <a:r>
              <a:rPr lang="en-US" sz="1600" dirty="0">
                <a:solidFill>
                  <a:schemeClr val="tx2"/>
                </a:solidFill>
              </a:rPr>
              <a:t>*BoardEx calculates the gender ratio as male/total. </a:t>
            </a:r>
          </a:p>
        </p:txBody>
      </p:sp>
    </p:spTree>
    <p:extLst>
      <p:ext uri="{BB962C8B-B14F-4D97-AF65-F5344CB8AC3E}">
        <p14:creationId xmlns:p14="http://schemas.microsoft.com/office/powerpoint/2010/main" val="280772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Example: TSLA (cont.)</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199" y="1310108"/>
            <a:ext cx="10620375" cy="5198970"/>
          </a:xfrm>
        </p:spPr>
        <p:txBody>
          <a:bodyPr>
            <a:normAutofit/>
          </a:bodyPr>
          <a:lstStyle/>
          <a:p>
            <a:r>
              <a:rPr lang="en-US" sz="2400" dirty="0"/>
              <a:t>8. Select Excel spreadsheet (*.xlsx) as the query output. </a:t>
            </a:r>
          </a:p>
          <a:p>
            <a:pPr marL="514350" indent="-514350">
              <a:buFont typeface="+mj-lt"/>
              <a:buAutoNum type="arabicPeriod" startAt="9"/>
            </a:pPr>
            <a:r>
              <a:rPr lang="en-US" sz="2400" dirty="0"/>
              <a:t>Click the Submit Query button.</a:t>
            </a:r>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26</a:t>
            </a:fld>
            <a:endParaRPr lang="en-US"/>
          </a:p>
        </p:txBody>
      </p:sp>
      <p:pic>
        <p:nvPicPr>
          <p:cNvPr id="5" name="Picture 4">
            <a:extLst>
              <a:ext uri="{FF2B5EF4-FFF2-40B4-BE49-F238E27FC236}">
                <a16:creationId xmlns:a16="http://schemas.microsoft.com/office/drawing/2014/main" id="{1451D095-CCB9-9090-A953-3C7F723C5EDE}"/>
              </a:ext>
            </a:extLst>
          </p:cNvPr>
          <p:cNvPicPr>
            <a:picLocks noChangeAspect="1"/>
          </p:cNvPicPr>
          <p:nvPr/>
        </p:nvPicPr>
        <p:blipFill>
          <a:blip r:embed="rId2"/>
          <a:stretch>
            <a:fillRect/>
          </a:stretch>
        </p:blipFill>
        <p:spPr>
          <a:xfrm>
            <a:off x="2358058" y="2701433"/>
            <a:ext cx="3329940" cy="3234798"/>
          </a:xfrm>
          <a:prstGeom prst="rect">
            <a:avLst/>
          </a:prstGeom>
        </p:spPr>
      </p:pic>
      <p:pic>
        <p:nvPicPr>
          <p:cNvPr id="8" name="Picture 7">
            <a:extLst>
              <a:ext uri="{FF2B5EF4-FFF2-40B4-BE49-F238E27FC236}">
                <a16:creationId xmlns:a16="http://schemas.microsoft.com/office/drawing/2014/main" id="{56232944-9EC2-5F2B-106B-630FA0EA9779}"/>
              </a:ext>
            </a:extLst>
          </p:cNvPr>
          <p:cNvPicPr>
            <a:picLocks noChangeAspect="1"/>
          </p:cNvPicPr>
          <p:nvPr/>
        </p:nvPicPr>
        <p:blipFill>
          <a:blip r:embed="rId3"/>
          <a:stretch>
            <a:fillRect/>
          </a:stretch>
        </p:blipFill>
        <p:spPr>
          <a:xfrm>
            <a:off x="5798156" y="4883998"/>
            <a:ext cx="2176376" cy="954827"/>
          </a:xfrm>
          <a:prstGeom prst="rect">
            <a:avLst/>
          </a:prstGeom>
        </p:spPr>
      </p:pic>
    </p:spTree>
    <p:extLst>
      <p:ext uri="{BB962C8B-B14F-4D97-AF65-F5344CB8AC3E}">
        <p14:creationId xmlns:p14="http://schemas.microsoft.com/office/powerpoint/2010/main" val="399742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39FA-1396-8F4A-8CB9-296DE6068B3B}"/>
              </a:ext>
            </a:extLst>
          </p:cNvPr>
          <p:cNvSpPr>
            <a:spLocks noGrp="1"/>
          </p:cNvSpPr>
          <p:nvPr>
            <p:ph type="title"/>
          </p:nvPr>
        </p:nvSpPr>
        <p:spPr/>
        <p:txBody>
          <a:bodyPr/>
          <a:lstStyle/>
          <a:p>
            <a:r>
              <a:rPr lang="en-US" dirty="0"/>
              <a:t>Example: TSLA (cont.)</a:t>
            </a:r>
          </a:p>
        </p:txBody>
      </p:sp>
      <p:sp>
        <p:nvSpPr>
          <p:cNvPr id="3" name="Content Placeholder 2">
            <a:extLst>
              <a:ext uri="{FF2B5EF4-FFF2-40B4-BE49-F238E27FC236}">
                <a16:creationId xmlns:a16="http://schemas.microsoft.com/office/drawing/2014/main" id="{7B0B0FAF-A01D-194A-9EAF-720D790CD228}"/>
              </a:ext>
            </a:extLst>
          </p:cNvPr>
          <p:cNvSpPr>
            <a:spLocks noGrp="1"/>
          </p:cNvSpPr>
          <p:nvPr>
            <p:ph idx="1"/>
          </p:nvPr>
        </p:nvSpPr>
        <p:spPr>
          <a:xfrm>
            <a:off x="838199" y="1310108"/>
            <a:ext cx="10620375" cy="5198970"/>
          </a:xfrm>
        </p:spPr>
        <p:txBody>
          <a:bodyPr>
            <a:normAutofit/>
          </a:bodyPr>
          <a:lstStyle/>
          <a:p>
            <a:r>
              <a:rPr lang="en-US" sz="2400" dirty="0"/>
              <a:t>10. Review your results. </a:t>
            </a:r>
          </a:p>
        </p:txBody>
      </p:sp>
      <p:sp>
        <p:nvSpPr>
          <p:cNvPr id="4" name="Slide Number Placeholder 3">
            <a:extLst>
              <a:ext uri="{FF2B5EF4-FFF2-40B4-BE49-F238E27FC236}">
                <a16:creationId xmlns:a16="http://schemas.microsoft.com/office/drawing/2014/main" id="{7A3CB38D-4541-6A45-BF0D-E31846B6A43D}"/>
              </a:ext>
            </a:extLst>
          </p:cNvPr>
          <p:cNvSpPr>
            <a:spLocks noGrp="1"/>
          </p:cNvSpPr>
          <p:nvPr>
            <p:ph type="sldNum" sz="quarter" idx="11"/>
          </p:nvPr>
        </p:nvSpPr>
        <p:spPr/>
        <p:txBody>
          <a:bodyPr/>
          <a:lstStyle/>
          <a:p>
            <a:fld id="{DD253308-F9C5-4FCB-8415-6DEE77C16A35}" type="slidenum">
              <a:rPr lang="en-US" smtClean="0"/>
              <a:pPr/>
              <a:t>27</a:t>
            </a:fld>
            <a:endParaRPr lang="en-US"/>
          </a:p>
        </p:txBody>
      </p:sp>
      <p:pic>
        <p:nvPicPr>
          <p:cNvPr id="6" name="Picture 5">
            <a:extLst>
              <a:ext uri="{FF2B5EF4-FFF2-40B4-BE49-F238E27FC236}">
                <a16:creationId xmlns:a16="http://schemas.microsoft.com/office/drawing/2014/main" id="{18EE6F7E-4795-53B6-F9A1-F94C542BD210}"/>
              </a:ext>
            </a:extLst>
          </p:cNvPr>
          <p:cNvPicPr>
            <a:picLocks noChangeAspect="1"/>
          </p:cNvPicPr>
          <p:nvPr/>
        </p:nvPicPr>
        <p:blipFill>
          <a:blip r:embed="rId2"/>
          <a:stretch>
            <a:fillRect/>
          </a:stretch>
        </p:blipFill>
        <p:spPr>
          <a:xfrm>
            <a:off x="1564378" y="2275701"/>
            <a:ext cx="8781302" cy="2994436"/>
          </a:xfrm>
          <a:prstGeom prst="rect">
            <a:avLst/>
          </a:prstGeom>
        </p:spPr>
      </p:pic>
    </p:spTree>
    <p:extLst>
      <p:ext uri="{BB962C8B-B14F-4D97-AF65-F5344CB8AC3E}">
        <p14:creationId xmlns:p14="http://schemas.microsoft.com/office/powerpoint/2010/main" val="3156645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13C2-DBC5-6FD4-69E9-F194B4ABB7A3}"/>
              </a:ext>
            </a:extLst>
          </p:cNvPr>
          <p:cNvSpPr>
            <a:spLocks noGrp="1"/>
          </p:cNvSpPr>
          <p:nvPr>
            <p:ph type="title"/>
          </p:nvPr>
        </p:nvSpPr>
        <p:spPr/>
        <p:txBody>
          <a:bodyPr/>
          <a:lstStyle/>
          <a:p>
            <a:r>
              <a:rPr lang="en-US" dirty="0"/>
              <a:t>FAQ #1: Finding CEO in </a:t>
            </a:r>
            <a:r>
              <a:rPr lang="en-US" dirty="0" err="1"/>
              <a:t>BoardEx</a:t>
            </a:r>
            <a:endParaRPr lang="en-US" dirty="0"/>
          </a:p>
        </p:txBody>
      </p:sp>
      <p:sp>
        <p:nvSpPr>
          <p:cNvPr id="4" name="Slide Number Placeholder 3">
            <a:extLst>
              <a:ext uri="{FF2B5EF4-FFF2-40B4-BE49-F238E27FC236}">
                <a16:creationId xmlns:a16="http://schemas.microsoft.com/office/drawing/2014/main" id="{C6061B8B-3E06-CC2D-46BF-3B8D9B07C27F}"/>
              </a:ext>
            </a:extLst>
          </p:cNvPr>
          <p:cNvSpPr>
            <a:spLocks noGrp="1"/>
          </p:cNvSpPr>
          <p:nvPr>
            <p:ph type="sldNum" sz="quarter" idx="11"/>
          </p:nvPr>
        </p:nvSpPr>
        <p:spPr/>
        <p:txBody>
          <a:bodyPr/>
          <a:lstStyle/>
          <a:p>
            <a:fld id="{DD253308-F9C5-4FCB-8415-6DEE77C16A35}" type="slidenum">
              <a:rPr lang="en-US" smtClean="0"/>
              <a:pPr/>
              <a:t>28</a:t>
            </a:fld>
            <a:endParaRPr lang="en-US"/>
          </a:p>
        </p:txBody>
      </p:sp>
      <p:pic>
        <p:nvPicPr>
          <p:cNvPr id="5" name="Picture 4">
            <a:extLst>
              <a:ext uri="{FF2B5EF4-FFF2-40B4-BE49-F238E27FC236}">
                <a16:creationId xmlns:a16="http://schemas.microsoft.com/office/drawing/2014/main" id="{A7F8FA60-9AFD-16CA-763C-C10997D045D1}"/>
              </a:ext>
            </a:extLst>
          </p:cNvPr>
          <p:cNvPicPr>
            <a:picLocks noChangeAspect="1"/>
          </p:cNvPicPr>
          <p:nvPr/>
        </p:nvPicPr>
        <p:blipFill>
          <a:blip r:embed="rId2"/>
          <a:stretch>
            <a:fillRect/>
          </a:stretch>
        </p:blipFill>
        <p:spPr>
          <a:xfrm>
            <a:off x="1028205" y="1434977"/>
            <a:ext cx="7087589" cy="1752845"/>
          </a:xfrm>
          <a:prstGeom prst="rect">
            <a:avLst/>
          </a:prstGeom>
        </p:spPr>
      </p:pic>
      <p:pic>
        <p:nvPicPr>
          <p:cNvPr id="1026" name="Picture 2" descr="BoardEx Conditional Statement Builder CEO">
            <a:extLst>
              <a:ext uri="{FF2B5EF4-FFF2-40B4-BE49-F238E27FC236}">
                <a16:creationId xmlns:a16="http://schemas.microsoft.com/office/drawing/2014/main" id="{8FC7CEC2-AE08-242B-5B01-987213192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3522472"/>
            <a:ext cx="6680200" cy="260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012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13C2-DBC5-6FD4-69E9-F194B4ABB7A3}"/>
              </a:ext>
            </a:extLst>
          </p:cNvPr>
          <p:cNvSpPr>
            <a:spLocks noGrp="1"/>
          </p:cNvSpPr>
          <p:nvPr>
            <p:ph type="title"/>
          </p:nvPr>
        </p:nvSpPr>
        <p:spPr/>
        <p:txBody>
          <a:bodyPr/>
          <a:lstStyle/>
          <a:p>
            <a:r>
              <a:rPr lang="en-US" dirty="0"/>
              <a:t>FAQ #1: Finding CEO in </a:t>
            </a:r>
            <a:r>
              <a:rPr lang="en-US" dirty="0" err="1"/>
              <a:t>BoardEx</a:t>
            </a:r>
            <a:r>
              <a:rPr lang="en-US" dirty="0"/>
              <a:t> (cont.)</a:t>
            </a:r>
          </a:p>
        </p:txBody>
      </p:sp>
      <p:sp>
        <p:nvSpPr>
          <p:cNvPr id="4" name="Slide Number Placeholder 3">
            <a:extLst>
              <a:ext uri="{FF2B5EF4-FFF2-40B4-BE49-F238E27FC236}">
                <a16:creationId xmlns:a16="http://schemas.microsoft.com/office/drawing/2014/main" id="{C6061B8B-3E06-CC2D-46BF-3B8D9B07C27F}"/>
              </a:ext>
            </a:extLst>
          </p:cNvPr>
          <p:cNvSpPr>
            <a:spLocks noGrp="1"/>
          </p:cNvSpPr>
          <p:nvPr>
            <p:ph type="sldNum" sz="quarter" idx="11"/>
          </p:nvPr>
        </p:nvSpPr>
        <p:spPr/>
        <p:txBody>
          <a:bodyPr/>
          <a:lstStyle/>
          <a:p>
            <a:fld id="{DD253308-F9C5-4FCB-8415-6DEE77C16A35}" type="slidenum">
              <a:rPr lang="en-US" smtClean="0"/>
              <a:pPr/>
              <a:t>29</a:t>
            </a:fld>
            <a:endParaRPr lang="en-US"/>
          </a:p>
        </p:txBody>
      </p:sp>
      <p:pic>
        <p:nvPicPr>
          <p:cNvPr id="6" name="Picture 5">
            <a:extLst>
              <a:ext uri="{FF2B5EF4-FFF2-40B4-BE49-F238E27FC236}">
                <a16:creationId xmlns:a16="http://schemas.microsoft.com/office/drawing/2014/main" id="{A2604298-1E61-4527-3D27-D72F5C2688A8}"/>
              </a:ext>
            </a:extLst>
          </p:cNvPr>
          <p:cNvPicPr>
            <a:picLocks noChangeAspect="1"/>
          </p:cNvPicPr>
          <p:nvPr/>
        </p:nvPicPr>
        <p:blipFill>
          <a:blip r:embed="rId2"/>
          <a:stretch>
            <a:fillRect/>
          </a:stretch>
        </p:blipFill>
        <p:spPr>
          <a:xfrm>
            <a:off x="1920366" y="2217596"/>
            <a:ext cx="7297168" cy="2029108"/>
          </a:xfrm>
          <a:prstGeom prst="rect">
            <a:avLst/>
          </a:prstGeom>
        </p:spPr>
      </p:pic>
    </p:spTree>
    <p:extLst>
      <p:ext uri="{BB962C8B-B14F-4D97-AF65-F5344CB8AC3E}">
        <p14:creationId xmlns:p14="http://schemas.microsoft.com/office/powerpoint/2010/main" val="369688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E912-576D-7B45-81FF-466158580814}"/>
              </a:ext>
            </a:extLst>
          </p:cNvPr>
          <p:cNvSpPr>
            <a:spLocks noGrp="1"/>
          </p:cNvSpPr>
          <p:nvPr>
            <p:ph type="title"/>
          </p:nvPr>
        </p:nvSpPr>
        <p:spPr/>
        <p:txBody>
          <a:bodyPr/>
          <a:lstStyle/>
          <a:p>
            <a:r>
              <a:rPr lang="en-US" dirty="0"/>
              <a:t>Role of the Board of Directors</a:t>
            </a:r>
          </a:p>
        </p:txBody>
      </p:sp>
      <p:sp>
        <p:nvSpPr>
          <p:cNvPr id="3" name="Content Placeholder 2">
            <a:extLst>
              <a:ext uri="{FF2B5EF4-FFF2-40B4-BE49-F238E27FC236}">
                <a16:creationId xmlns:a16="http://schemas.microsoft.com/office/drawing/2014/main" id="{3A4027E1-177B-C24F-B852-A5DF44176057}"/>
              </a:ext>
            </a:extLst>
          </p:cNvPr>
          <p:cNvSpPr>
            <a:spLocks noGrp="1"/>
          </p:cNvSpPr>
          <p:nvPr>
            <p:ph idx="1"/>
          </p:nvPr>
        </p:nvSpPr>
        <p:spPr>
          <a:xfrm>
            <a:off x="838200" y="1310108"/>
            <a:ext cx="10515600" cy="5198970"/>
          </a:xfrm>
        </p:spPr>
        <p:txBody>
          <a:bodyPr>
            <a:normAutofit/>
          </a:bodyPr>
          <a:lstStyle/>
          <a:p>
            <a:r>
              <a:rPr lang="en-US" dirty="0"/>
              <a:t>The board meets regularly, providing oversight and setting policies and strategy for the corporate management of the organization. </a:t>
            </a:r>
            <a:br>
              <a:rPr lang="en-US" dirty="0"/>
            </a:br>
            <a:endParaRPr lang="en-US" dirty="0"/>
          </a:p>
          <a:p>
            <a:r>
              <a:rPr lang="en-US" dirty="0"/>
              <a:t>The board is responsible for appointing the chief executive officer (CEO). </a:t>
            </a:r>
          </a:p>
          <a:p>
            <a:endParaRPr lang="en-US" dirty="0"/>
          </a:p>
          <a:p>
            <a:r>
              <a:rPr lang="en-US" dirty="0"/>
              <a:t>The head of the board of directors is the “chairperson.”  In some cases, the CEO is also the chair of the board. This is known as “CEO duality.”  </a:t>
            </a:r>
            <a:br>
              <a:rPr lang="en-US" dirty="0"/>
            </a:br>
            <a:endParaRPr lang="en-US" dirty="0"/>
          </a:p>
        </p:txBody>
      </p:sp>
      <p:sp>
        <p:nvSpPr>
          <p:cNvPr id="4" name="Slide Number Placeholder 3">
            <a:extLst>
              <a:ext uri="{FF2B5EF4-FFF2-40B4-BE49-F238E27FC236}">
                <a16:creationId xmlns:a16="http://schemas.microsoft.com/office/drawing/2014/main" id="{FEA20C23-A3CD-6142-B111-742E955DD114}"/>
              </a:ext>
            </a:extLst>
          </p:cNvPr>
          <p:cNvSpPr>
            <a:spLocks noGrp="1"/>
          </p:cNvSpPr>
          <p:nvPr>
            <p:ph type="sldNum" sz="quarter" idx="11"/>
          </p:nvPr>
        </p:nvSpPr>
        <p:spPr/>
        <p:txBody>
          <a:bodyPr/>
          <a:lstStyle/>
          <a:p>
            <a:fld id="{DD253308-F9C5-4FCB-8415-6DEE77C16A35}" type="slidenum">
              <a:rPr lang="en-US" smtClean="0"/>
              <a:pPr/>
              <a:t>3</a:t>
            </a:fld>
            <a:endParaRPr lang="en-US"/>
          </a:p>
        </p:txBody>
      </p:sp>
    </p:spTree>
    <p:extLst>
      <p:ext uri="{BB962C8B-B14F-4D97-AF65-F5344CB8AC3E}">
        <p14:creationId xmlns:p14="http://schemas.microsoft.com/office/powerpoint/2010/main" val="530298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13C2-DBC5-6FD4-69E9-F194B4ABB7A3}"/>
              </a:ext>
            </a:extLst>
          </p:cNvPr>
          <p:cNvSpPr>
            <a:spLocks noGrp="1"/>
          </p:cNvSpPr>
          <p:nvPr>
            <p:ph type="title"/>
          </p:nvPr>
        </p:nvSpPr>
        <p:spPr/>
        <p:txBody>
          <a:bodyPr/>
          <a:lstStyle/>
          <a:p>
            <a:r>
              <a:rPr lang="en-US" dirty="0"/>
              <a:t>FAQ #2: Finding CEO/Chairman Dual Titles</a:t>
            </a:r>
          </a:p>
        </p:txBody>
      </p:sp>
      <p:sp>
        <p:nvSpPr>
          <p:cNvPr id="4" name="Slide Number Placeholder 3">
            <a:extLst>
              <a:ext uri="{FF2B5EF4-FFF2-40B4-BE49-F238E27FC236}">
                <a16:creationId xmlns:a16="http://schemas.microsoft.com/office/drawing/2014/main" id="{C6061B8B-3E06-CC2D-46BF-3B8D9B07C27F}"/>
              </a:ext>
            </a:extLst>
          </p:cNvPr>
          <p:cNvSpPr>
            <a:spLocks noGrp="1"/>
          </p:cNvSpPr>
          <p:nvPr>
            <p:ph type="sldNum" sz="quarter" idx="11"/>
          </p:nvPr>
        </p:nvSpPr>
        <p:spPr/>
        <p:txBody>
          <a:bodyPr/>
          <a:lstStyle/>
          <a:p>
            <a:fld id="{DD253308-F9C5-4FCB-8415-6DEE77C16A35}" type="slidenum">
              <a:rPr lang="en-US" smtClean="0"/>
              <a:pPr/>
              <a:t>30</a:t>
            </a:fld>
            <a:endParaRPr lang="en-US"/>
          </a:p>
        </p:txBody>
      </p:sp>
      <p:pic>
        <p:nvPicPr>
          <p:cNvPr id="8" name="Picture 7">
            <a:extLst>
              <a:ext uri="{FF2B5EF4-FFF2-40B4-BE49-F238E27FC236}">
                <a16:creationId xmlns:a16="http://schemas.microsoft.com/office/drawing/2014/main" id="{31FB8927-0B01-6172-25C3-427892E8EF6B}"/>
              </a:ext>
            </a:extLst>
          </p:cNvPr>
          <p:cNvPicPr>
            <a:picLocks noChangeAspect="1"/>
          </p:cNvPicPr>
          <p:nvPr/>
        </p:nvPicPr>
        <p:blipFill>
          <a:blip r:embed="rId2"/>
          <a:stretch>
            <a:fillRect/>
          </a:stretch>
        </p:blipFill>
        <p:spPr>
          <a:xfrm>
            <a:off x="2533153" y="1871445"/>
            <a:ext cx="7125694" cy="3115110"/>
          </a:xfrm>
          <a:prstGeom prst="rect">
            <a:avLst/>
          </a:prstGeom>
        </p:spPr>
      </p:pic>
    </p:spTree>
    <p:extLst>
      <p:ext uri="{BB962C8B-B14F-4D97-AF65-F5344CB8AC3E}">
        <p14:creationId xmlns:p14="http://schemas.microsoft.com/office/powerpoint/2010/main" val="1452105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13C2-DBC5-6FD4-69E9-F194B4ABB7A3}"/>
              </a:ext>
            </a:extLst>
          </p:cNvPr>
          <p:cNvSpPr>
            <a:spLocks noGrp="1"/>
          </p:cNvSpPr>
          <p:nvPr>
            <p:ph type="title"/>
          </p:nvPr>
        </p:nvSpPr>
        <p:spPr/>
        <p:txBody>
          <a:bodyPr/>
          <a:lstStyle/>
          <a:p>
            <a:r>
              <a:rPr lang="en-US" dirty="0"/>
              <a:t>FAQ #3: Independent Directors</a:t>
            </a:r>
          </a:p>
        </p:txBody>
      </p:sp>
      <p:sp>
        <p:nvSpPr>
          <p:cNvPr id="4" name="Slide Number Placeholder 3">
            <a:extLst>
              <a:ext uri="{FF2B5EF4-FFF2-40B4-BE49-F238E27FC236}">
                <a16:creationId xmlns:a16="http://schemas.microsoft.com/office/drawing/2014/main" id="{C6061B8B-3E06-CC2D-46BF-3B8D9B07C27F}"/>
              </a:ext>
            </a:extLst>
          </p:cNvPr>
          <p:cNvSpPr>
            <a:spLocks noGrp="1"/>
          </p:cNvSpPr>
          <p:nvPr>
            <p:ph type="sldNum" sz="quarter" idx="11"/>
          </p:nvPr>
        </p:nvSpPr>
        <p:spPr/>
        <p:txBody>
          <a:bodyPr/>
          <a:lstStyle/>
          <a:p>
            <a:fld id="{DD253308-F9C5-4FCB-8415-6DEE77C16A35}" type="slidenum">
              <a:rPr lang="en-US" smtClean="0"/>
              <a:pPr/>
              <a:t>31</a:t>
            </a:fld>
            <a:endParaRPr lang="en-US"/>
          </a:p>
        </p:txBody>
      </p:sp>
      <p:pic>
        <p:nvPicPr>
          <p:cNvPr id="5" name="Picture 4">
            <a:extLst>
              <a:ext uri="{FF2B5EF4-FFF2-40B4-BE49-F238E27FC236}">
                <a16:creationId xmlns:a16="http://schemas.microsoft.com/office/drawing/2014/main" id="{C5FE6420-FCC9-9EB6-0D20-888336A202CA}"/>
              </a:ext>
            </a:extLst>
          </p:cNvPr>
          <p:cNvPicPr>
            <a:picLocks noChangeAspect="1"/>
          </p:cNvPicPr>
          <p:nvPr/>
        </p:nvPicPr>
        <p:blipFill>
          <a:blip r:embed="rId2"/>
          <a:stretch>
            <a:fillRect/>
          </a:stretch>
        </p:blipFill>
        <p:spPr>
          <a:xfrm>
            <a:off x="2209297" y="2379554"/>
            <a:ext cx="7201905" cy="1552792"/>
          </a:xfrm>
          <a:prstGeom prst="rect">
            <a:avLst/>
          </a:prstGeom>
        </p:spPr>
      </p:pic>
    </p:spTree>
    <p:extLst>
      <p:ext uri="{BB962C8B-B14F-4D97-AF65-F5344CB8AC3E}">
        <p14:creationId xmlns:p14="http://schemas.microsoft.com/office/powerpoint/2010/main" val="3253748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D9DB-BF8B-C071-5B54-C0DD9B7A43F1}"/>
              </a:ext>
            </a:extLst>
          </p:cNvPr>
          <p:cNvSpPr>
            <a:spLocks noGrp="1"/>
          </p:cNvSpPr>
          <p:nvPr>
            <p:ph type="title"/>
          </p:nvPr>
        </p:nvSpPr>
        <p:spPr/>
        <p:txBody>
          <a:bodyPr/>
          <a:lstStyle/>
          <a:p>
            <a:r>
              <a:rPr lang="en-US" dirty="0"/>
              <a:t>WRDS Value-add for Research</a:t>
            </a:r>
          </a:p>
        </p:txBody>
      </p:sp>
      <p:sp>
        <p:nvSpPr>
          <p:cNvPr id="3" name="Content Placeholder 2">
            <a:extLst>
              <a:ext uri="{FF2B5EF4-FFF2-40B4-BE49-F238E27FC236}">
                <a16:creationId xmlns:a16="http://schemas.microsoft.com/office/drawing/2014/main" id="{22327E90-F4E0-9A4A-3063-9203AB248E45}"/>
              </a:ext>
            </a:extLst>
          </p:cNvPr>
          <p:cNvSpPr>
            <a:spLocks noGrp="1"/>
          </p:cNvSpPr>
          <p:nvPr>
            <p:ph idx="1"/>
          </p:nvPr>
        </p:nvSpPr>
        <p:spPr/>
        <p:txBody>
          <a:bodyPr/>
          <a:lstStyle/>
          <a:p>
            <a:r>
              <a:rPr lang="en-US" dirty="0"/>
              <a:t>People linking: </a:t>
            </a:r>
          </a:p>
          <a:p>
            <a:r>
              <a:rPr lang="en-US" dirty="0">
                <a:hlinkClick r:id="rId2"/>
              </a:rPr>
              <a:t>https://wrds-www.wharton.upenn.edu/pages/get-data/linking-suite-wrds/wrds-people-link/</a:t>
            </a:r>
            <a:r>
              <a:rPr lang="en-US" dirty="0"/>
              <a:t> </a:t>
            </a:r>
          </a:p>
        </p:txBody>
      </p:sp>
      <p:sp>
        <p:nvSpPr>
          <p:cNvPr id="4" name="Slide Number Placeholder 3">
            <a:extLst>
              <a:ext uri="{FF2B5EF4-FFF2-40B4-BE49-F238E27FC236}">
                <a16:creationId xmlns:a16="http://schemas.microsoft.com/office/drawing/2014/main" id="{E6A1804E-18DC-3182-CC21-BC9438FDCE18}"/>
              </a:ext>
            </a:extLst>
          </p:cNvPr>
          <p:cNvSpPr>
            <a:spLocks noGrp="1"/>
          </p:cNvSpPr>
          <p:nvPr>
            <p:ph type="sldNum" sz="quarter" idx="11"/>
          </p:nvPr>
        </p:nvSpPr>
        <p:spPr/>
        <p:txBody>
          <a:bodyPr/>
          <a:lstStyle/>
          <a:p>
            <a:fld id="{DD253308-F9C5-4FCB-8415-6DEE77C16A35}" type="slidenum">
              <a:rPr lang="en-US" smtClean="0"/>
              <a:pPr/>
              <a:t>32</a:t>
            </a:fld>
            <a:endParaRPr lang="en-US"/>
          </a:p>
        </p:txBody>
      </p:sp>
      <p:pic>
        <p:nvPicPr>
          <p:cNvPr id="6" name="Picture 5">
            <a:extLst>
              <a:ext uri="{FF2B5EF4-FFF2-40B4-BE49-F238E27FC236}">
                <a16:creationId xmlns:a16="http://schemas.microsoft.com/office/drawing/2014/main" id="{8569D926-33C0-E59A-DF33-741AB0FB28A4}"/>
              </a:ext>
            </a:extLst>
          </p:cNvPr>
          <p:cNvPicPr>
            <a:picLocks noChangeAspect="1"/>
          </p:cNvPicPr>
          <p:nvPr/>
        </p:nvPicPr>
        <p:blipFill>
          <a:blip r:embed="rId3"/>
          <a:stretch>
            <a:fillRect/>
          </a:stretch>
        </p:blipFill>
        <p:spPr>
          <a:xfrm>
            <a:off x="2272792" y="2620609"/>
            <a:ext cx="7278116" cy="3505689"/>
          </a:xfrm>
          <a:prstGeom prst="rect">
            <a:avLst/>
          </a:prstGeom>
        </p:spPr>
      </p:pic>
    </p:spTree>
    <p:extLst>
      <p:ext uri="{BB962C8B-B14F-4D97-AF65-F5344CB8AC3E}">
        <p14:creationId xmlns:p14="http://schemas.microsoft.com/office/powerpoint/2010/main" val="236180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D9DB-BF8B-C071-5B54-C0DD9B7A43F1}"/>
              </a:ext>
            </a:extLst>
          </p:cNvPr>
          <p:cNvSpPr>
            <a:spLocks noGrp="1"/>
          </p:cNvSpPr>
          <p:nvPr>
            <p:ph type="title"/>
          </p:nvPr>
        </p:nvSpPr>
        <p:spPr/>
        <p:txBody>
          <a:bodyPr/>
          <a:lstStyle/>
          <a:p>
            <a:r>
              <a:rPr lang="en-US" dirty="0"/>
              <a:t>WRDS Value-add for Teaching</a:t>
            </a:r>
          </a:p>
        </p:txBody>
      </p:sp>
      <p:sp>
        <p:nvSpPr>
          <p:cNvPr id="3" name="Content Placeholder 2">
            <a:extLst>
              <a:ext uri="{FF2B5EF4-FFF2-40B4-BE49-F238E27FC236}">
                <a16:creationId xmlns:a16="http://schemas.microsoft.com/office/drawing/2014/main" id="{22327E90-F4E0-9A4A-3063-9203AB248E45}"/>
              </a:ext>
            </a:extLst>
          </p:cNvPr>
          <p:cNvSpPr>
            <a:spLocks noGrp="1"/>
          </p:cNvSpPr>
          <p:nvPr>
            <p:ph idx="1"/>
          </p:nvPr>
        </p:nvSpPr>
        <p:spPr/>
        <p:txBody>
          <a:bodyPr/>
          <a:lstStyle/>
          <a:p>
            <a:pPr algn="l"/>
            <a:r>
              <a:rPr lang="en-US" dirty="0"/>
              <a:t>Network Visualization: </a:t>
            </a:r>
            <a:r>
              <a:rPr lang="en-US" dirty="0">
                <a:hlinkClick r:id="rId2"/>
              </a:rPr>
              <a:t>https://wrds-www.wharton.upenn.edu/classroom/boardex-network-example/</a:t>
            </a:r>
            <a:r>
              <a:rPr lang="en-US" dirty="0"/>
              <a:t> </a:t>
            </a:r>
          </a:p>
        </p:txBody>
      </p:sp>
      <p:sp>
        <p:nvSpPr>
          <p:cNvPr id="4" name="Slide Number Placeholder 3">
            <a:extLst>
              <a:ext uri="{FF2B5EF4-FFF2-40B4-BE49-F238E27FC236}">
                <a16:creationId xmlns:a16="http://schemas.microsoft.com/office/drawing/2014/main" id="{E6A1804E-18DC-3182-CC21-BC9438FDCE18}"/>
              </a:ext>
            </a:extLst>
          </p:cNvPr>
          <p:cNvSpPr>
            <a:spLocks noGrp="1"/>
          </p:cNvSpPr>
          <p:nvPr>
            <p:ph type="sldNum" sz="quarter" idx="11"/>
          </p:nvPr>
        </p:nvSpPr>
        <p:spPr/>
        <p:txBody>
          <a:bodyPr/>
          <a:lstStyle/>
          <a:p>
            <a:fld id="{DD253308-F9C5-4FCB-8415-6DEE77C16A35}" type="slidenum">
              <a:rPr lang="en-US" smtClean="0"/>
              <a:pPr/>
              <a:t>33</a:t>
            </a:fld>
            <a:endParaRPr lang="en-US"/>
          </a:p>
        </p:txBody>
      </p:sp>
      <p:pic>
        <p:nvPicPr>
          <p:cNvPr id="7" name="Picture 6">
            <a:extLst>
              <a:ext uri="{FF2B5EF4-FFF2-40B4-BE49-F238E27FC236}">
                <a16:creationId xmlns:a16="http://schemas.microsoft.com/office/drawing/2014/main" id="{EBD92830-CBF5-1DC0-4D40-2C586CF435E0}"/>
              </a:ext>
            </a:extLst>
          </p:cNvPr>
          <p:cNvPicPr>
            <a:picLocks noChangeAspect="1"/>
          </p:cNvPicPr>
          <p:nvPr/>
        </p:nvPicPr>
        <p:blipFill>
          <a:blip r:embed="rId3"/>
          <a:stretch>
            <a:fillRect/>
          </a:stretch>
        </p:blipFill>
        <p:spPr>
          <a:xfrm>
            <a:off x="2863849" y="1833667"/>
            <a:ext cx="5002309" cy="4659208"/>
          </a:xfrm>
          <a:prstGeom prst="rect">
            <a:avLst/>
          </a:prstGeom>
        </p:spPr>
      </p:pic>
    </p:spTree>
    <p:extLst>
      <p:ext uri="{BB962C8B-B14F-4D97-AF65-F5344CB8AC3E}">
        <p14:creationId xmlns:p14="http://schemas.microsoft.com/office/powerpoint/2010/main" val="3563414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D9DB-BF8B-C071-5B54-C0DD9B7A43F1}"/>
              </a:ext>
            </a:extLst>
          </p:cNvPr>
          <p:cNvSpPr>
            <a:spLocks noGrp="1"/>
          </p:cNvSpPr>
          <p:nvPr>
            <p:ph type="title"/>
          </p:nvPr>
        </p:nvSpPr>
        <p:spPr/>
        <p:txBody>
          <a:bodyPr/>
          <a:lstStyle/>
          <a:p>
            <a:r>
              <a:rPr lang="en-US" dirty="0"/>
              <a:t>WRDS Value-add for Teaching</a:t>
            </a:r>
          </a:p>
        </p:txBody>
      </p:sp>
      <p:sp>
        <p:nvSpPr>
          <p:cNvPr id="3" name="Content Placeholder 2">
            <a:extLst>
              <a:ext uri="{FF2B5EF4-FFF2-40B4-BE49-F238E27FC236}">
                <a16:creationId xmlns:a16="http://schemas.microsoft.com/office/drawing/2014/main" id="{22327E90-F4E0-9A4A-3063-9203AB248E45}"/>
              </a:ext>
            </a:extLst>
          </p:cNvPr>
          <p:cNvSpPr>
            <a:spLocks noGrp="1"/>
          </p:cNvSpPr>
          <p:nvPr>
            <p:ph idx="1"/>
          </p:nvPr>
        </p:nvSpPr>
        <p:spPr/>
        <p:txBody>
          <a:bodyPr/>
          <a:lstStyle/>
          <a:p>
            <a:pPr algn="l"/>
            <a:r>
              <a:rPr lang="en-US" dirty="0"/>
              <a:t>CEO Salary Trend:  </a:t>
            </a:r>
          </a:p>
          <a:p>
            <a:pPr algn="l"/>
            <a:r>
              <a:rPr lang="en-US" dirty="0">
                <a:hlinkClick r:id="rId2"/>
              </a:rPr>
              <a:t>https://wrds-www.wharton.upenn.edu/classroom/boardex-nba-comparison/</a:t>
            </a:r>
            <a:r>
              <a:rPr lang="en-US" dirty="0"/>
              <a:t> </a:t>
            </a:r>
          </a:p>
        </p:txBody>
      </p:sp>
      <p:sp>
        <p:nvSpPr>
          <p:cNvPr id="4" name="Slide Number Placeholder 3">
            <a:extLst>
              <a:ext uri="{FF2B5EF4-FFF2-40B4-BE49-F238E27FC236}">
                <a16:creationId xmlns:a16="http://schemas.microsoft.com/office/drawing/2014/main" id="{E6A1804E-18DC-3182-CC21-BC9438FDCE18}"/>
              </a:ext>
            </a:extLst>
          </p:cNvPr>
          <p:cNvSpPr>
            <a:spLocks noGrp="1"/>
          </p:cNvSpPr>
          <p:nvPr>
            <p:ph type="sldNum" sz="quarter" idx="11"/>
          </p:nvPr>
        </p:nvSpPr>
        <p:spPr/>
        <p:txBody>
          <a:bodyPr/>
          <a:lstStyle/>
          <a:p>
            <a:fld id="{DD253308-F9C5-4FCB-8415-6DEE77C16A35}" type="slidenum">
              <a:rPr lang="en-US" smtClean="0"/>
              <a:pPr/>
              <a:t>34</a:t>
            </a:fld>
            <a:endParaRPr lang="en-US"/>
          </a:p>
        </p:txBody>
      </p:sp>
      <p:pic>
        <p:nvPicPr>
          <p:cNvPr id="6" name="Picture 5">
            <a:extLst>
              <a:ext uri="{FF2B5EF4-FFF2-40B4-BE49-F238E27FC236}">
                <a16:creationId xmlns:a16="http://schemas.microsoft.com/office/drawing/2014/main" id="{751A21A6-DAF4-86F3-F90F-18AB875487A5}"/>
              </a:ext>
            </a:extLst>
          </p:cNvPr>
          <p:cNvPicPr>
            <a:picLocks noChangeAspect="1"/>
          </p:cNvPicPr>
          <p:nvPr/>
        </p:nvPicPr>
        <p:blipFill>
          <a:blip r:embed="rId3"/>
          <a:stretch>
            <a:fillRect/>
          </a:stretch>
        </p:blipFill>
        <p:spPr>
          <a:xfrm>
            <a:off x="1454149" y="2633203"/>
            <a:ext cx="8562081" cy="3332891"/>
          </a:xfrm>
          <a:prstGeom prst="rect">
            <a:avLst/>
          </a:prstGeom>
        </p:spPr>
      </p:pic>
    </p:spTree>
    <p:extLst>
      <p:ext uri="{BB962C8B-B14F-4D97-AF65-F5344CB8AC3E}">
        <p14:creationId xmlns:p14="http://schemas.microsoft.com/office/powerpoint/2010/main" val="78130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13C2-DBC5-6FD4-69E9-F194B4ABB7A3}"/>
              </a:ext>
            </a:extLst>
          </p:cNvPr>
          <p:cNvSpPr>
            <a:spLocks noGrp="1"/>
          </p:cNvSpPr>
          <p:nvPr>
            <p:ph type="title"/>
          </p:nvPr>
        </p:nvSpPr>
        <p:spPr/>
        <p:txBody>
          <a:bodyPr/>
          <a:lstStyle/>
          <a:p>
            <a:r>
              <a:rPr lang="en-US" dirty="0"/>
              <a:t>In Sum</a:t>
            </a:r>
          </a:p>
        </p:txBody>
      </p:sp>
      <p:sp>
        <p:nvSpPr>
          <p:cNvPr id="3" name="Content Placeholder 2">
            <a:extLst>
              <a:ext uri="{FF2B5EF4-FFF2-40B4-BE49-F238E27FC236}">
                <a16:creationId xmlns:a16="http://schemas.microsoft.com/office/drawing/2014/main" id="{134EB574-1055-CBF5-9118-2A69473A2ABA}"/>
              </a:ext>
            </a:extLst>
          </p:cNvPr>
          <p:cNvSpPr>
            <a:spLocks noGrp="1"/>
          </p:cNvSpPr>
          <p:nvPr>
            <p:ph idx="1"/>
          </p:nvPr>
        </p:nvSpPr>
        <p:spPr/>
        <p:txBody>
          <a:bodyPr/>
          <a:lstStyle/>
          <a:p>
            <a:pPr>
              <a:buSzPct val="101000"/>
            </a:pPr>
            <a:r>
              <a:rPr lang="en-US" sz="2000" dirty="0" err="1"/>
              <a:t>BoardEx</a:t>
            </a:r>
            <a:r>
              <a:rPr lang="en-US" sz="2000" dirty="0"/>
              <a:t> contains extensive information about board members and senior managers of publicly traded and large private companies. </a:t>
            </a:r>
            <a:br>
              <a:rPr lang="en-US" sz="2000" dirty="0"/>
            </a:br>
            <a:endParaRPr lang="en-US" sz="2000" dirty="0"/>
          </a:p>
          <a:p>
            <a:pPr>
              <a:buSzPct val="101000"/>
            </a:pPr>
            <a:r>
              <a:rPr lang="en-US" sz="2000" dirty="0"/>
              <a:t>This information includes biographical details, compensation data, board and committee membership, and connecting networks between individuals and companies and organizations. </a:t>
            </a:r>
          </a:p>
          <a:p>
            <a:pPr>
              <a:buSzPct val="101000"/>
            </a:pPr>
            <a:endParaRPr lang="en-US" sz="2000" dirty="0"/>
          </a:p>
          <a:p>
            <a:pPr>
              <a:buSzPct val="101000"/>
            </a:pPr>
            <a:r>
              <a:rPr lang="en-US" sz="2000" dirty="0"/>
              <a:t>Coverage includes over 25,000 firms in the United States, United Kingdom, Europe, and other parts of the world. Data coverage began in 1999.</a:t>
            </a:r>
            <a:br>
              <a:rPr lang="en-US" sz="2000" dirty="0"/>
            </a:br>
            <a:endParaRPr lang="en-US" sz="2000" dirty="0"/>
          </a:p>
          <a:p>
            <a:pPr marL="0" indent="0">
              <a:buNone/>
            </a:pPr>
            <a:endParaRPr lang="en-US" sz="2000" dirty="0"/>
          </a:p>
          <a:p>
            <a:endParaRPr lang="en-US" dirty="0"/>
          </a:p>
        </p:txBody>
      </p:sp>
      <p:sp>
        <p:nvSpPr>
          <p:cNvPr id="4" name="Slide Number Placeholder 3">
            <a:extLst>
              <a:ext uri="{FF2B5EF4-FFF2-40B4-BE49-F238E27FC236}">
                <a16:creationId xmlns:a16="http://schemas.microsoft.com/office/drawing/2014/main" id="{C6061B8B-3E06-CC2D-46BF-3B8D9B07C27F}"/>
              </a:ext>
            </a:extLst>
          </p:cNvPr>
          <p:cNvSpPr>
            <a:spLocks noGrp="1"/>
          </p:cNvSpPr>
          <p:nvPr>
            <p:ph type="sldNum" sz="quarter" idx="11"/>
          </p:nvPr>
        </p:nvSpPr>
        <p:spPr/>
        <p:txBody>
          <a:bodyPr/>
          <a:lstStyle/>
          <a:p>
            <a:fld id="{DD253308-F9C5-4FCB-8415-6DEE77C16A35}" type="slidenum">
              <a:rPr lang="en-US" smtClean="0"/>
              <a:pPr/>
              <a:t>35</a:t>
            </a:fld>
            <a:endParaRPr lang="en-US"/>
          </a:p>
        </p:txBody>
      </p:sp>
    </p:spTree>
    <p:extLst>
      <p:ext uri="{BB962C8B-B14F-4D97-AF65-F5344CB8AC3E}">
        <p14:creationId xmlns:p14="http://schemas.microsoft.com/office/powerpoint/2010/main" val="3791358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 t="4753" r="28847"/>
          <a:stretch/>
        </p:blipFill>
        <p:spPr>
          <a:xfrm>
            <a:off x="4511625" y="-367990"/>
            <a:ext cx="7698959" cy="6871494"/>
          </a:xfrm>
          <a:prstGeom prst="rect">
            <a:avLst/>
          </a:prstGeom>
        </p:spPr>
      </p:pic>
      <p:sp>
        <p:nvSpPr>
          <p:cNvPr id="7" name="Trapezoid 6"/>
          <p:cNvSpPr/>
          <p:nvPr/>
        </p:nvSpPr>
        <p:spPr>
          <a:xfrm>
            <a:off x="-4521344" y="-354496"/>
            <a:ext cx="11707957" cy="6858000"/>
          </a:xfrm>
          <a:prstGeom prst="trapezoid">
            <a:avLst>
              <a:gd name="adj" fmla="val 331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634" y="2532226"/>
            <a:ext cx="3305175" cy="535531"/>
          </a:xfrm>
        </p:spPr>
        <p:txBody>
          <a:bodyPr/>
          <a:lstStyle/>
          <a:p>
            <a:r>
              <a:rPr lang="en-US" sz="3200" dirty="0"/>
              <a:t>Questions?</a:t>
            </a:r>
          </a:p>
        </p:txBody>
      </p:sp>
      <p:sp>
        <p:nvSpPr>
          <p:cNvPr id="5" name="Slide Number Placeholder 4"/>
          <p:cNvSpPr>
            <a:spLocks noGrp="1"/>
          </p:cNvSpPr>
          <p:nvPr>
            <p:ph type="sldNum" sz="quarter" idx="11"/>
          </p:nvPr>
        </p:nvSpPr>
        <p:spPr/>
        <p:txBody>
          <a:bodyPr/>
          <a:lstStyle/>
          <a:p>
            <a:fld id="{DD253308-F9C5-4FCB-8415-6DEE77C16A35}" type="slidenum">
              <a:rPr lang="en-US" smtClean="0"/>
              <a:pPr/>
              <a:t>36</a:t>
            </a:fld>
            <a:endParaRPr lang="en-US"/>
          </a:p>
        </p:txBody>
      </p:sp>
      <p:sp>
        <p:nvSpPr>
          <p:cNvPr id="8" name="Rectangle 7">
            <a:extLst>
              <a:ext uri="{FF2B5EF4-FFF2-40B4-BE49-F238E27FC236}">
                <a16:creationId xmlns:a16="http://schemas.microsoft.com/office/drawing/2014/main" id="{8E2A4578-D3FA-44DD-8EDC-8F6D0735C642}"/>
              </a:ext>
            </a:extLst>
          </p:cNvPr>
          <p:cNvSpPr/>
          <p:nvPr/>
        </p:nvSpPr>
        <p:spPr>
          <a:xfrm>
            <a:off x="-86767" y="4676135"/>
            <a:ext cx="6657975" cy="927659"/>
          </a:xfrm>
          <a:prstGeom prst="rect">
            <a:avLst/>
          </a:prstGeom>
          <a:solidFill>
            <a:srgbClr val="A9053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300" dirty="0">
                <a:latin typeface="Arial" panose="020B0604020202020204" pitchFamily="34" charset="0"/>
                <a:cs typeface="Arial" panose="020B0604020202020204" pitchFamily="34" charset="0"/>
              </a:rPr>
              <a:t>Jun (Research Support): jun5@wharton.upenn.edu</a:t>
            </a:r>
          </a:p>
          <a:p>
            <a:pPr algn="ctr"/>
            <a:endParaRPr lang="en-US" sz="1400" b="1" spc="300" dirty="0">
              <a:latin typeface="Arial" panose="020B0604020202020204" pitchFamily="34" charset="0"/>
              <a:cs typeface="Arial" panose="020B0604020202020204" pitchFamily="34" charset="0"/>
            </a:endParaRPr>
          </a:p>
          <a:p>
            <a:pPr algn="ctr"/>
            <a:r>
              <a:rPr lang="en-US" sz="1400" b="1" spc="300">
                <a:latin typeface="Arial" panose="020B0604020202020204" pitchFamily="34" charset="0"/>
                <a:cs typeface="Arial" panose="020B0604020202020204" pitchFamily="34" charset="0"/>
              </a:rPr>
              <a:t>Ron (User EX): ronaldr@wharton.upenn.edu</a:t>
            </a:r>
            <a:endParaRPr lang="en-US" sz="14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019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4400" y="914400"/>
            <a:ext cx="2743200" cy="3043608"/>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776F4828-A573-4774-BA68-86E24672D2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0711" y="4418260"/>
            <a:ext cx="8010579" cy="820490"/>
          </a:xfrm>
          <a:prstGeom prst="rect">
            <a:avLst/>
          </a:prstGeom>
        </p:spPr>
      </p:pic>
      <p:sp>
        <p:nvSpPr>
          <p:cNvPr id="4" name="Title 1">
            <a:extLst>
              <a:ext uri="{FF2B5EF4-FFF2-40B4-BE49-F238E27FC236}">
                <a16:creationId xmlns:a16="http://schemas.microsoft.com/office/drawing/2014/main" id="{BD08E102-C2FB-4F44-B70D-7D165E0577EE}"/>
              </a:ext>
            </a:extLst>
          </p:cNvPr>
          <p:cNvSpPr>
            <a:spLocks noGrp="1"/>
          </p:cNvSpPr>
          <p:nvPr/>
        </p:nvSpPr>
        <p:spPr>
          <a:xfrm>
            <a:off x="838200" y="2915774"/>
            <a:ext cx="10515600" cy="646331"/>
          </a:xfrm>
          <a:prstGeom prst="rect">
            <a:avLst/>
          </a:prstGeom>
        </p:spPr>
        <p:txBody>
          <a:bodyPr vert="horz" lIns="0" tIns="45720" rIns="0" bIns="45720" rtlCol="0" anchor="b" anchorCtr="0">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4000" dirty="0"/>
              <a:t>Thank You!</a:t>
            </a:r>
          </a:p>
        </p:txBody>
      </p:sp>
    </p:spTree>
    <p:extLst>
      <p:ext uri="{BB962C8B-B14F-4D97-AF65-F5344CB8AC3E}">
        <p14:creationId xmlns:p14="http://schemas.microsoft.com/office/powerpoint/2010/main" val="368166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7EA3-2BCC-F943-97C9-0DA337A9CF2C}"/>
              </a:ext>
            </a:extLst>
          </p:cNvPr>
          <p:cNvSpPr>
            <a:spLocks noGrp="1"/>
          </p:cNvSpPr>
          <p:nvPr>
            <p:ph type="title"/>
          </p:nvPr>
        </p:nvSpPr>
        <p:spPr/>
        <p:txBody>
          <a:bodyPr/>
          <a:lstStyle/>
          <a:p>
            <a:r>
              <a:rPr lang="en-US" dirty="0"/>
              <a:t>Board of Directors: International Differences</a:t>
            </a:r>
          </a:p>
        </p:txBody>
      </p:sp>
      <p:sp>
        <p:nvSpPr>
          <p:cNvPr id="3" name="Content Placeholder 2">
            <a:extLst>
              <a:ext uri="{FF2B5EF4-FFF2-40B4-BE49-F238E27FC236}">
                <a16:creationId xmlns:a16="http://schemas.microsoft.com/office/drawing/2014/main" id="{3A04F950-AE14-3D40-AAA8-9B55A4071041}"/>
              </a:ext>
            </a:extLst>
          </p:cNvPr>
          <p:cNvSpPr>
            <a:spLocks noGrp="1"/>
          </p:cNvSpPr>
          <p:nvPr>
            <p:ph idx="1"/>
          </p:nvPr>
        </p:nvSpPr>
        <p:spPr>
          <a:xfrm>
            <a:off x="838200" y="1310107"/>
            <a:ext cx="10515600" cy="5019255"/>
          </a:xfrm>
        </p:spPr>
        <p:txBody>
          <a:bodyPr>
            <a:normAutofit/>
          </a:bodyPr>
          <a:lstStyle/>
          <a:p>
            <a:r>
              <a:rPr lang="en-US" dirty="0"/>
              <a:t>In some European countries a portion of the board is elected by the company’s workers rather than the shareholders.</a:t>
            </a:r>
          </a:p>
          <a:p>
            <a:endParaRPr lang="en-US" dirty="0"/>
          </a:p>
          <a:p>
            <a:r>
              <a:rPr lang="en-US" dirty="0"/>
              <a:t>Several countries outside of the U.S. utilize “dual boards,” meaning their corporations have a two-tiered board structure: (1) one board of directors for management, and (2) a separate board of directors in a supervisory role.  </a:t>
            </a:r>
            <a:br>
              <a:rPr lang="en-US" dirty="0"/>
            </a:br>
            <a:endParaRPr lang="en-US" dirty="0"/>
          </a:p>
        </p:txBody>
      </p:sp>
      <p:sp>
        <p:nvSpPr>
          <p:cNvPr id="4" name="Slide Number Placeholder 3">
            <a:extLst>
              <a:ext uri="{FF2B5EF4-FFF2-40B4-BE49-F238E27FC236}">
                <a16:creationId xmlns:a16="http://schemas.microsoft.com/office/drawing/2014/main" id="{F4CE0C54-B43D-2A43-A342-AC71C02FED09}"/>
              </a:ext>
            </a:extLst>
          </p:cNvPr>
          <p:cNvSpPr>
            <a:spLocks noGrp="1"/>
          </p:cNvSpPr>
          <p:nvPr>
            <p:ph type="sldNum" sz="quarter" idx="11"/>
          </p:nvPr>
        </p:nvSpPr>
        <p:spPr/>
        <p:txBody>
          <a:bodyPr/>
          <a:lstStyle/>
          <a:p>
            <a:fld id="{DD253308-F9C5-4FCB-8415-6DEE77C16A35}" type="slidenum">
              <a:rPr lang="en-US" smtClean="0"/>
              <a:pPr/>
              <a:t>4</a:t>
            </a:fld>
            <a:endParaRPr lang="en-US"/>
          </a:p>
        </p:txBody>
      </p:sp>
    </p:spTree>
    <p:extLst>
      <p:ext uri="{BB962C8B-B14F-4D97-AF65-F5344CB8AC3E}">
        <p14:creationId xmlns:p14="http://schemas.microsoft.com/office/powerpoint/2010/main" val="394802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ADDF-7CCA-3249-BFA9-6D47ADAD9DE7}"/>
              </a:ext>
            </a:extLst>
          </p:cNvPr>
          <p:cNvSpPr>
            <a:spLocks noGrp="1"/>
          </p:cNvSpPr>
          <p:nvPr>
            <p:ph type="title"/>
          </p:nvPr>
        </p:nvSpPr>
        <p:spPr>
          <a:xfrm>
            <a:off x="838200" y="365125"/>
            <a:ext cx="10515600" cy="480131"/>
          </a:xfrm>
        </p:spPr>
        <p:txBody>
          <a:bodyPr/>
          <a:lstStyle/>
          <a:p>
            <a:r>
              <a:rPr lang="en-US" dirty="0"/>
              <a:t>What Data is in </a:t>
            </a:r>
            <a:r>
              <a:rPr lang="en-US" dirty="0" err="1"/>
              <a:t>BoardEx</a:t>
            </a:r>
            <a:r>
              <a:rPr lang="en-US" dirty="0"/>
              <a:t>?</a:t>
            </a:r>
          </a:p>
        </p:txBody>
      </p:sp>
      <p:sp>
        <p:nvSpPr>
          <p:cNvPr id="3" name="Content Placeholder 2">
            <a:extLst>
              <a:ext uri="{FF2B5EF4-FFF2-40B4-BE49-F238E27FC236}">
                <a16:creationId xmlns:a16="http://schemas.microsoft.com/office/drawing/2014/main" id="{E9B788A6-E4AC-6241-BBFB-87594F8FDBDA}"/>
              </a:ext>
            </a:extLst>
          </p:cNvPr>
          <p:cNvSpPr>
            <a:spLocks noGrp="1"/>
          </p:cNvSpPr>
          <p:nvPr>
            <p:ph idx="1"/>
          </p:nvPr>
        </p:nvSpPr>
        <p:spPr>
          <a:xfrm>
            <a:off x="838199" y="1310108"/>
            <a:ext cx="9906001" cy="5198970"/>
          </a:xfrm>
        </p:spPr>
        <p:txBody>
          <a:bodyPr>
            <a:normAutofit lnSpcReduction="10000"/>
          </a:bodyPr>
          <a:lstStyle/>
          <a:p>
            <a:r>
              <a:rPr lang="en-US" dirty="0" err="1"/>
              <a:t>BoardEx</a:t>
            </a:r>
            <a:r>
              <a:rPr lang="en-US" dirty="0"/>
              <a:t> contains extensive information about board members of publicly traded and large private companies. Some not-for-profits are also included. </a:t>
            </a:r>
          </a:p>
          <a:p>
            <a:r>
              <a:rPr lang="en-US" dirty="0" err="1"/>
              <a:t>BoardEx</a:t>
            </a:r>
            <a:r>
              <a:rPr lang="en-US" dirty="0"/>
              <a:t> also contains information about a company’s top or senior managers, known as “disclosed earners.”</a:t>
            </a:r>
          </a:p>
          <a:p>
            <a:pPr marL="457200" indent="-457200">
              <a:buFont typeface="Arial" panose="020B0604020202020204" pitchFamily="34" charset="0"/>
              <a:buChar char="•"/>
            </a:pPr>
            <a:endParaRPr lang="en-US" sz="2400" dirty="0"/>
          </a:p>
          <a:p>
            <a:r>
              <a:rPr lang="en-US" sz="2400" dirty="0"/>
              <a:t>The data includes:</a:t>
            </a:r>
          </a:p>
          <a:p>
            <a:pPr marL="285750" indent="-285750">
              <a:buFont typeface="Arial" panose="020B0604020202020204" pitchFamily="34" charset="0"/>
              <a:buChar char="•"/>
            </a:pPr>
            <a:r>
              <a:rPr lang="en-US" sz="2400" dirty="0"/>
              <a:t>Biographical information</a:t>
            </a:r>
          </a:p>
          <a:p>
            <a:pPr marL="285750" indent="-285750">
              <a:buFont typeface="Arial" panose="020B0604020202020204" pitchFamily="34" charset="0"/>
              <a:buChar char="•"/>
            </a:pPr>
            <a:r>
              <a:rPr lang="en-US" sz="2400" dirty="0"/>
              <a:t>Detailed compensation data</a:t>
            </a:r>
          </a:p>
          <a:p>
            <a:pPr marL="285750" indent="-285750">
              <a:buFont typeface="Arial" panose="020B0604020202020204" pitchFamily="34" charset="0"/>
              <a:buChar char="•"/>
            </a:pPr>
            <a:r>
              <a:rPr lang="en-US" sz="2400" dirty="0"/>
              <a:t>Board and committee membership</a:t>
            </a:r>
          </a:p>
          <a:p>
            <a:pPr marL="285750" indent="-285750">
              <a:buFont typeface="Arial" panose="020B0604020202020204" pitchFamily="34" charset="0"/>
              <a:buChar char="•"/>
            </a:pPr>
            <a:r>
              <a:rPr lang="en-US" sz="2400" dirty="0"/>
              <a:t>Connecting networks between individuals and companies/associations</a:t>
            </a:r>
            <a:br>
              <a:rPr lang="en-US" dirty="0"/>
            </a:b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4F078DB-2A71-E44E-9CA4-2FB756E0DCF8}"/>
              </a:ext>
            </a:extLst>
          </p:cNvPr>
          <p:cNvSpPr>
            <a:spLocks noGrp="1"/>
          </p:cNvSpPr>
          <p:nvPr>
            <p:ph type="sldNum" sz="quarter" idx="11"/>
          </p:nvPr>
        </p:nvSpPr>
        <p:spPr/>
        <p:txBody>
          <a:bodyPr/>
          <a:lstStyle/>
          <a:p>
            <a:fld id="{DD253308-F9C5-4FCB-8415-6DEE77C16A35}" type="slidenum">
              <a:rPr lang="en-US" smtClean="0"/>
              <a:pPr/>
              <a:t>5</a:t>
            </a:fld>
            <a:endParaRPr lang="en-US"/>
          </a:p>
        </p:txBody>
      </p:sp>
    </p:spTree>
    <p:extLst>
      <p:ext uri="{BB962C8B-B14F-4D97-AF65-F5344CB8AC3E}">
        <p14:creationId xmlns:p14="http://schemas.microsoft.com/office/powerpoint/2010/main" val="49215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D3F0D6-67CA-2835-2FF5-2A1CB9C3462B}"/>
              </a:ext>
            </a:extLst>
          </p:cNvPr>
          <p:cNvSpPr>
            <a:spLocks noGrp="1"/>
          </p:cNvSpPr>
          <p:nvPr>
            <p:ph type="sldNum" sz="quarter" idx="11"/>
          </p:nvPr>
        </p:nvSpPr>
        <p:spPr/>
        <p:txBody>
          <a:bodyPr/>
          <a:lstStyle/>
          <a:p>
            <a:fld id="{DD253308-F9C5-4FCB-8415-6DEE77C16A35}" type="slidenum">
              <a:rPr lang="en-US" smtClean="0"/>
              <a:pPr/>
              <a:t>6</a:t>
            </a:fld>
            <a:endParaRPr lang="en-US"/>
          </a:p>
        </p:txBody>
      </p:sp>
      <p:pic>
        <p:nvPicPr>
          <p:cNvPr id="8" name="Picture 7">
            <a:extLst>
              <a:ext uri="{FF2B5EF4-FFF2-40B4-BE49-F238E27FC236}">
                <a16:creationId xmlns:a16="http://schemas.microsoft.com/office/drawing/2014/main" id="{8D8C8B8E-202B-ADD8-20B2-A63B8ADFD81B}"/>
              </a:ext>
            </a:extLst>
          </p:cNvPr>
          <p:cNvPicPr>
            <a:picLocks noChangeAspect="1"/>
          </p:cNvPicPr>
          <p:nvPr/>
        </p:nvPicPr>
        <p:blipFill>
          <a:blip r:embed="rId2"/>
          <a:stretch>
            <a:fillRect/>
          </a:stretch>
        </p:blipFill>
        <p:spPr>
          <a:xfrm>
            <a:off x="2639718" y="68693"/>
            <a:ext cx="6555082" cy="3980400"/>
          </a:xfrm>
          <a:prstGeom prst="rect">
            <a:avLst/>
          </a:prstGeom>
        </p:spPr>
      </p:pic>
      <p:pic>
        <p:nvPicPr>
          <p:cNvPr id="10" name="Picture 9">
            <a:extLst>
              <a:ext uri="{FF2B5EF4-FFF2-40B4-BE49-F238E27FC236}">
                <a16:creationId xmlns:a16="http://schemas.microsoft.com/office/drawing/2014/main" id="{94EDBB5A-812D-4232-27CB-6DA09D555511}"/>
              </a:ext>
            </a:extLst>
          </p:cNvPr>
          <p:cNvPicPr>
            <a:picLocks noChangeAspect="1"/>
          </p:cNvPicPr>
          <p:nvPr/>
        </p:nvPicPr>
        <p:blipFill>
          <a:blip r:embed="rId3"/>
          <a:stretch>
            <a:fillRect/>
          </a:stretch>
        </p:blipFill>
        <p:spPr>
          <a:xfrm>
            <a:off x="2639718" y="4049093"/>
            <a:ext cx="6555082" cy="2333165"/>
          </a:xfrm>
          <a:prstGeom prst="rect">
            <a:avLst/>
          </a:prstGeom>
        </p:spPr>
      </p:pic>
    </p:spTree>
    <p:extLst>
      <p:ext uri="{BB962C8B-B14F-4D97-AF65-F5344CB8AC3E}">
        <p14:creationId xmlns:p14="http://schemas.microsoft.com/office/powerpoint/2010/main" val="121897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AA4E-725B-E54E-8991-BF7564B02AF7}"/>
              </a:ext>
            </a:extLst>
          </p:cNvPr>
          <p:cNvSpPr>
            <a:spLocks noGrp="1"/>
          </p:cNvSpPr>
          <p:nvPr>
            <p:ph type="title"/>
          </p:nvPr>
        </p:nvSpPr>
        <p:spPr/>
        <p:txBody>
          <a:bodyPr/>
          <a:lstStyle/>
          <a:p>
            <a:r>
              <a:rPr lang="en-US" dirty="0" err="1"/>
              <a:t>BoardEx</a:t>
            </a:r>
            <a:r>
              <a:rPr lang="en-US" dirty="0"/>
              <a:t> Coverage</a:t>
            </a:r>
          </a:p>
        </p:txBody>
      </p:sp>
      <p:sp>
        <p:nvSpPr>
          <p:cNvPr id="4" name="Slide Number Placeholder 3">
            <a:extLst>
              <a:ext uri="{FF2B5EF4-FFF2-40B4-BE49-F238E27FC236}">
                <a16:creationId xmlns:a16="http://schemas.microsoft.com/office/drawing/2014/main" id="{DD31FE8B-6011-4443-8173-2048F7DA538F}"/>
              </a:ext>
            </a:extLst>
          </p:cNvPr>
          <p:cNvSpPr>
            <a:spLocks noGrp="1"/>
          </p:cNvSpPr>
          <p:nvPr>
            <p:ph type="sldNum" sz="quarter" idx="11"/>
          </p:nvPr>
        </p:nvSpPr>
        <p:spPr/>
        <p:txBody>
          <a:bodyPr/>
          <a:lstStyle/>
          <a:p>
            <a:fld id="{DD253308-F9C5-4FCB-8415-6DEE77C16A35}" type="slidenum">
              <a:rPr lang="en-US" smtClean="0"/>
              <a:pPr/>
              <a:t>7</a:t>
            </a:fld>
            <a:endParaRPr lang="en-US"/>
          </a:p>
        </p:txBody>
      </p:sp>
      <p:sp>
        <p:nvSpPr>
          <p:cNvPr id="5" name="Content Placeholder 8">
            <a:extLst>
              <a:ext uri="{FF2B5EF4-FFF2-40B4-BE49-F238E27FC236}">
                <a16:creationId xmlns:a16="http://schemas.microsoft.com/office/drawing/2014/main" id="{897D86B3-D9D4-F04C-80E1-6CCC64DA8444}"/>
              </a:ext>
            </a:extLst>
          </p:cNvPr>
          <p:cNvSpPr txBox="1">
            <a:spLocks/>
          </p:cNvSpPr>
          <p:nvPr/>
        </p:nvSpPr>
        <p:spPr>
          <a:xfrm>
            <a:off x="779462" y="1514474"/>
            <a:ext cx="10207625" cy="4912639"/>
          </a:xfrm>
          <a:prstGeom prst="rect">
            <a:avLst/>
          </a:prstGeom>
        </p:spPr>
        <p:txBody>
          <a:bodyPr vert="horz" lIns="0" tIns="45720" rIns="0" bIns="45720" rtlCol="0">
            <a:normAutofit/>
          </a:bodyPr>
          <a:lstStyle>
            <a:lvl1pPr marL="0" indent="0" algn="l" defTabSz="914400" rtl="0" eaLnBrk="1" latinLnBrk="0" hangingPunct="1">
              <a:lnSpc>
                <a:spcPct val="113000"/>
              </a:lnSpc>
              <a:spcBef>
                <a:spcPts val="800"/>
              </a:spcBef>
              <a:spcAft>
                <a:spcPts val="200"/>
              </a:spcAft>
              <a:buFont typeface="Arial" panose="020B0604020202020204" pitchFamily="34" charset="0"/>
              <a:buNone/>
              <a:defRPr sz="2200" kern="1200">
                <a:solidFill>
                  <a:schemeClr val="tx2"/>
                </a:solidFill>
                <a:latin typeface="+mn-lt"/>
                <a:ea typeface="+mn-ea"/>
                <a:cs typeface="+mn-cs"/>
              </a:defRPr>
            </a:lvl1pPr>
            <a:lvl2pPr marL="4572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3pPr>
            <a:lvl4pPr marL="13716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113000"/>
              </a:lnSpc>
              <a:spcBef>
                <a:spcPts val="800"/>
              </a:spcBef>
              <a:spcAft>
                <a:spcPts val="200"/>
              </a:spcAft>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BoardEx</a:t>
            </a:r>
            <a:r>
              <a:rPr lang="en-US" sz="2400" dirty="0"/>
              <a:t> contains information on over 25,000 firms in the United States, United Kingdom, Europe, and other parts of the world. </a:t>
            </a:r>
          </a:p>
          <a:p>
            <a:pPr marL="457200" indent="-457200">
              <a:buFont typeface="Arial" panose="020B0604020202020204" pitchFamily="34" charset="0"/>
              <a:buChar char="•"/>
            </a:pPr>
            <a:endParaRPr lang="en-US" sz="2400" dirty="0"/>
          </a:p>
          <a:p>
            <a:r>
              <a:rPr lang="en-US" sz="2400" dirty="0" err="1"/>
              <a:t>BoardEx</a:t>
            </a:r>
            <a:r>
              <a:rPr lang="en-US" sz="2400" dirty="0"/>
              <a:t> includes data on over a million senior managers and board members.</a:t>
            </a:r>
          </a:p>
          <a:p>
            <a:pPr marL="457200" indent="-457200">
              <a:buFont typeface="Arial" panose="020B0604020202020204" pitchFamily="34" charset="0"/>
              <a:buChar char="•"/>
            </a:pPr>
            <a:endParaRPr lang="en-US" sz="2400" dirty="0"/>
          </a:p>
          <a:p>
            <a:r>
              <a:rPr lang="en-US" sz="2400" dirty="0"/>
              <a:t>Data coverage began in 1999. However, individual company records may contain a deeper history.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73620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1F8B-2865-32F3-DC21-A00961583ABA}"/>
              </a:ext>
            </a:extLst>
          </p:cNvPr>
          <p:cNvSpPr>
            <a:spLocks noGrp="1"/>
          </p:cNvSpPr>
          <p:nvPr>
            <p:ph type="title"/>
          </p:nvPr>
        </p:nvSpPr>
        <p:spPr/>
        <p:txBody>
          <a:bodyPr/>
          <a:lstStyle/>
          <a:p>
            <a:r>
              <a:rPr lang="en-US" dirty="0" err="1"/>
              <a:t>BoardEx</a:t>
            </a:r>
            <a:r>
              <a:rPr lang="en-US" dirty="0"/>
              <a:t> vs Other Similar Datasets</a:t>
            </a:r>
          </a:p>
        </p:txBody>
      </p:sp>
      <p:pic>
        <p:nvPicPr>
          <p:cNvPr id="6" name="Content Placeholder 5">
            <a:extLst>
              <a:ext uri="{FF2B5EF4-FFF2-40B4-BE49-F238E27FC236}">
                <a16:creationId xmlns:a16="http://schemas.microsoft.com/office/drawing/2014/main" id="{FFF4A14F-AB36-9783-BC19-4F6EFCAB4F64}"/>
              </a:ext>
            </a:extLst>
          </p:cNvPr>
          <p:cNvPicPr>
            <a:picLocks noGrp="1" noChangeAspect="1"/>
          </p:cNvPicPr>
          <p:nvPr>
            <p:ph idx="1"/>
          </p:nvPr>
        </p:nvPicPr>
        <p:blipFill>
          <a:blip r:embed="rId2"/>
          <a:stretch>
            <a:fillRect/>
          </a:stretch>
        </p:blipFill>
        <p:spPr>
          <a:xfrm>
            <a:off x="3285733" y="1965907"/>
            <a:ext cx="5620534" cy="3038899"/>
          </a:xfrm>
        </p:spPr>
      </p:pic>
      <p:sp>
        <p:nvSpPr>
          <p:cNvPr id="4" name="Slide Number Placeholder 3">
            <a:extLst>
              <a:ext uri="{FF2B5EF4-FFF2-40B4-BE49-F238E27FC236}">
                <a16:creationId xmlns:a16="http://schemas.microsoft.com/office/drawing/2014/main" id="{304A2E45-EB18-2DCE-018B-49FF6F8874CF}"/>
              </a:ext>
            </a:extLst>
          </p:cNvPr>
          <p:cNvSpPr>
            <a:spLocks noGrp="1"/>
          </p:cNvSpPr>
          <p:nvPr>
            <p:ph type="sldNum" sz="quarter" idx="11"/>
          </p:nvPr>
        </p:nvSpPr>
        <p:spPr/>
        <p:txBody>
          <a:bodyPr/>
          <a:lstStyle/>
          <a:p>
            <a:fld id="{DD253308-F9C5-4FCB-8415-6DEE77C16A35}" type="slidenum">
              <a:rPr lang="en-US" smtClean="0"/>
              <a:pPr/>
              <a:t>8</a:t>
            </a:fld>
            <a:endParaRPr lang="en-US"/>
          </a:p>
        </p:txBody>
      </p:sp>
    </p:spTree>
    <p:extLst>
      <p:ext uri="{BB962C8B-B14F-4D97-AF65-F5344CB8AC3E}">
        <p14:creationId xmlns:p14="http://schemas.microsoft.com/office/powerpoint/2010/main" val="394713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8BF5-AA41-1E4D-8315-8D0AB62135DB}"/>
              </a:ext>
            </a:extLst>
          </p:cNvPr>
          <p:cNvSpPr>
            <a:spLocks noGrp="1"/>
          </p:cNvSpPr>
          <p:nvPr>
            <p:ph type="title"/>
          </p:nvPr>
        </p:nvSpPr>
        <p:spPr>
          <a:xfrm>
            <a:off x="838200" y="365125"/>
            <a:ext cx="10515600" cy="480131"/>
          </a:xfrm>
        </p:spPr>
        <p:txBody>
          <a:bodyPr/>
          <a:lstStyle/>
          <a:p>
            <a:r>
              <a:rPr lang="en-US" dirty="0"/>
              <a:t>Where Does the Data Come From? </a:t>
            </a:r>
          </a:p>
        </p:txBody>
      </p:sp>
      <p:sp>
        <p:nvSpPr>
          <p:cNvPr id="3" name="Content Placeholder 2">
            <a:extLst>
              <a:ext uri="{FF2B5EF4-FFF2-40B4-BE49-F238E27FC236}">
                <a16:creationId xmlns:a16="http://schemas.microsoft.com/office/drawing/2014/main" id="{C39AEC11-9EA0-3747-BB5B-C71B678EBD9B}"/>
              </a:ext>
            </a:extLst>
          </p:cNvPr>
          <p:cNvSpPr>
            <a:spLocks noGrp="1"/>
          </p:cNvSpPr>
          <p:nvPr>
            <p:ph idx="1"/>
          </p:nvPr>
        </p:nvSpPr>
        <p:spPr>
          <a:xfrm>
            <a:off x="838199" y="1310108"/>
            <a:ext cx="10848975" cy="4990680"/>
          </a:xfrm>
        </p:spPr>
        <p:txBody>
          <a:bodyPr>
            <a:normAutofit/>
          </a:bodyPr>
          <a:lstStyle/>
          <a:p>
            <a:pPr marL="457200" indent="-457200">
              <a:buFont typeface="Arial" panose="020B0604020202020204" pitchFamily="34" charset="0"/>
              <a:buChar char="•"/>
            </a:pPr>
            <a:endParaRPr lang="en-US" sz="2400" dirty="0"/>
          </a:p>
          <a:p>
            <a:r>
              <a:rPr lang="en-US" sz="2400" dirty="0" err="1"/>
              <a:t>BoardEx</a:t>
            </a:r>
            <a:r>
              <a:rPr lang="en-US" sz="2400" dirty="0"/>
              <a:t> collects its data from a wide variety of public domain sources.  </a:t>
            </a:r>
          </a:p>
          <a:p>
            <a:pPr marL="457200" indent="-457200">
              <a:buFont typeface="Arial" panose="020B0604020202020204" pitchFamily="34" charset="0"/>
              <a:buChar char="•"/>
            </a:pPr>
            <a:endParaRPr lang="en-US" sz="2400" dirty="0"/>
          </a:p>
          <a:p>
            <a:r>
              <a:rPr lang="en-US" sz="2400" dirty="0"/>
              <a:t>For example, in the United States, the major sources for </a:t>
            </a:r>
            <a:r>
              <a:rPr lang="en-US" sz="2400" dirty="0" err="1"/>
              <a:t>BoardEx</a:t>
            </a:r>
            <a:r>
              <a:rPr lang="en-US" sz="2400" dirty="0"/>
              <a:t> include:</a:t>
            </a:r>
            <a:br>
              <a:rPr lang="en-US" sz="2400" dirty="0"/>
            </a:br>
            <a:endParaRPr lang="en-US" sz="2400" dirty="0"/>
          </a:p>
          <a:p>
            <a:pPr marL="1371600" lvl="2" indent="-457200">
              <a:buSzPct val="60000"/>
              <a:buFont typeface="Courier New" panose="02070309020205020404" pitchFamily="49" charset="0"/>
              <a:buChar char="o"/>
            </a:pPr>
            <a:r>
              <a:rPr lang="en-US" sz="2400" dirty="0"/>
              <a:t>The Securities and Exchange Commission (SEC)</a:t>
            </a:r>
          </a:p>
          <a:p>
            <a:pPr marL="1371600" lvl="2" indent="-457200">
              <a:buSzPct val="60000"/>
              <a:buFont typeface="Courier New" panose="02070309020205020404" pitchFamily="49" charset="0"/>
              <a:buChar char="o"/>
            </a:pPr>
            <a:r>
              <a:rPr lang="en-US" sz="2400" dirty="0"/>
              <a:t>Press releases</a:t>
            </a:r>
          </a:p>
          <a:p>
            <a:pPr marL="1371600" lvl="2" indent="-457200">
              <a:buSzPct val="60000"/>
              <a:buFont typeface="Courier New" panose="02070309020205020404" pitchFamily="49" charset="0"/>
              <a:buChar char="o"/>
            </a:pPr>
            <a:r>
              <a:rPr lang="en-US" sz="2400" dirty="0"/>
              <a:t>Corporate websites</a:t>
            </a:r>
          </a:p>
          <a:p>
            <a:pPr marL="1371600" lvl="2" indent="-457200">
              <a:buSzPct val="60000"/>
              <a:buFont typeface="Courier New" panose="02070309020205020404" pitchFamily="49" charset="0"/>
              <a:buChar char="o"/>
            </a:pPr>
            <a:r>
              <a:rPr lang="en-US" sz="2400" dirty="0"/>
              <a:t>U.S. stock exchanges</a:t>
            </a:r>
          </a:p>
        </p:txBody>
      </p:sp>
      <p:sp>
        <p:nvSpPr>
          <p:cNvPr id="4" name="Slide Number Placeholder 3">
            <a:extLst>
              <a:ext uri="{FF2B5EF4-FFF2-40B4-BE49-F238E27FC236}">
                <a16:creationId xmlns:a16="http://schemas.microsoft.com/office/drawing/2014/main" id="{DCB8C538-6BA6-D147-B02C-2F2E9DBDD9A7}"/>
              </a:ext>
            </a:extLst>
          </p:cNvPr>
          <p:cNvSpPr>
            <a:spLocks noGrp="1"/>
          </p:cNvSpPr>
          <p:nvPr>
            <p:ph type="sldNum" sz="quarter" idx="11"/>
          </p:nvPr>
        </p:nvSpPr>
        <p:spPr/>
        <p:txBody>
          <a:bodyPr/>
          <a:lstStyle/>
          <a:p>
            <a:fld id="{DD253308-F9C5-4FCB-8415-6DEE77C16A35}" type="slidenum">
              <a:rPr lang="en-US" smtClean="0"/>
              <a:pPr/>
              <a:t>9</a:t>
            </a:fld>
            <a:endParaRPr lang="en-US"/>
          </a:p>
        </p:txBody>
      </p:sp>
    </p:spTree>
    <p:extLst>
      <p:ext uri="{BB962C8B-B14F-4D97-AF65-F5344CB8AC3E}">
        <p14:creationId xmlns:p14="http://schemas.microsoft.com/office/powerpoint/2010/main" val="2553992737"/>
      </p:ext>
    </p:extLst>
  </p:cSld>
  <p:clrMapOvr>
    <a:masterClrMapping/>
  </p:clrMapOvr>
</p:sld>
</file>

<file path=ppt/theme/theme1.xml><?xml version="1.0" encoding="utf-8"?>
<a:theme xmlns:a="http://schemas.openxmlformats.org/drawingml/2006/main" name="Wharton 2016 16:9">
  <a:themeElements>
    <a:clrScheme name="Wharton 2016">
      <a:dk1>
        <a:srgbClr val="2D2C41"/>
      </a:dk1>
      <a:lt1>
        <a:srgbClr val="FFFFFF"/>
      </a:lt1>
      <a:dk2>
        <a:srgbClr val="004785"/>
      </a:dk2>
      <a:lt2>
        <a:srgbClr val="EEEDEA"/>
      </a:lt2>
      <a:accent1>
        <a:srgbClr val="004785"/>
      </a:accent1>
      <a:accent2>
        <a:srgbClr val="A90533"/>
      </a:accent2>
      <a:accent3>
        <a:srgbClr val="026CB5"/>
      </a:accent3>
      <a:accent4>
        <a:srgbClr val="06AAFC"/>
      </a:accent4>
      <a:accent5>
        <a:srgbClr val="96227D"/>
      </a:accent5>
      <a:accent6>
        <a:srgbClr val="D7BC6A"/>
      </a:accent6>
      <a:hlink>
        <a:srgbClr val="06AAFC"/>
      </a:hlink>
      <a:folHlink>
        <a:srgbClr val="06AAFC"/>
      </a:folHlink>
    </a:clrScheme>
    <a:fontScheme name="Whart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Theme_4x3</Template>
  <TotalTime>12347</TotalTime>
  <Words>1452</Words>
  <Application>Microsoft Macintosh PowerPoint</Application>
  <PresentationFormat>Widescreen</PresentationFormat>
  <Paragraphs>161</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Garamond</vt:lpstr>
      <vt:lpstr>Helvetica Neue</vt:lpstr>
      <vt:lpstr>Wharton 2016 16:9</vt:lpstr>
      <vt:lpstr>Introduction to BoardEx</vt:lpstr>
      <vt:lpstr>What is a Board of Directors?</vt:lpstr>
      <vt:lpstr>Role of the Board of Directors</vt:lpstr>
      <vt:lpstr>Board of Directors: International Differences</vt:lpstr>
      <vt:lpstr>What Data is in BoardEx?</vt:lpstr>
      <vt:lpstr>PowerPoint Presentation</vt:lpstr>
      <vt:lpstr>BoardEx Coverage</vt:lpstr>
      <vt:lpstr>BoardEx vs Other Similar Datasets</vt:lpstr>
      <vt:lpstr>Where Does the Data Come From? </vt:lpstr>
      <vt:lpstr>BoardEx Identifiers</vt:lpstr>
      <vt:lpstr>Data Organization: By Region</vt:lpstr>
      <vt:lpstr>Data Organization: By Region (cont.)</vt:lpstr>
      <vt:lpstr>Data Organization: By Section</vt:lpstr>
      <vt:lpstr>Individual Profile</vt:lpstr>
      <vt:lpstr>Organization Summary </vt:lpstr>
      <vt:lpstr>Networks/Associations</vt:lpstr>
      <vt:lpstr>Compensation Analysis</vt:lpstr>
      <vt:lpstr>Committee Details, Company Profile &amp; Announcements</vt:lpstr>
      <vt:lpstr>Example: TSLA</vt:lpstr>
      <vt:lpstr>Example: TSLA (cont.)</vt:lpstr>
      <vt:lpstr>Example: TSLA (cont.)</vt:lpstr>
      <vt:lpstr>Example: TSLA (cont.)</vt:lpstr>
      <vt:lpstr>Example: TSLA (cont.)</vt:lpstr>
      <vt:lpstr>Example: TSLA (cont.)</vt:lpstr>
      <vt:lpstr>Example: TSLA (cont.)</vt:lpstr>
      <vt:lpstr>Example: TSLA (cont.)</vt:lpstr>
      <vt:lpstr>Example: TSLA (cont.)</vt:lpstr>
      <vt:lpstr>FAQ #1: Finding CEO in BoardEx</vt:lpstr>
      <vt:lpstr>FAQ #1: Finding CEO in BoardEx (cont.)</vt:lpstr>
      <vt:lpstr>FAQ #2: Finding CEO/Chairman Dual Titles</vt:lpstr>
      <vt:lpstr>FAQ #3: Independent Directors</vt:lpstr>
      <vt:lpstr>WRDS Value-add for Research</vt:lpstr>
      <vt:lpstr>WRDS Value-add for Teaching</vt:lpstr>
      <vt:lpstr>WRDS Value-add for Teaching</vt:lpstr>
      <vt:lpstr>In Sum</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Byers</dc:creator>
  <cp:lastModifiedBy>Sauers, Eric D</cp:lastModifiedBy>
  <cp:revision>870</cp:revision>
  <dcterms:created xsi:type="dcterms:W3CDTF">2016-03-10T13:41:29Z</dcterms:created>
  <dcterms:modified xsi:type="dcterms:W3CDTF">2024-03-27T20:19:07Z</dcterms:modified>
</cp:coreProperties>
</file>