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62"/>
  </p:notesMasterIdLst>
  <p:handoutMasterIdLst>
    <p:handoutMasterId r:id="rId63"/>
  </p:handoutMasterIdLst>
  <p:sldIdLst>
    <p:sldId id="256" r:id="rId3"/>
    <p:sldId id="545" r:id="rId4"/>
    <p:sldId id="546" r:id="rId5"/>
    <p:sldId id="337" r:id="rId6"/>
    <p:sldId id="548" r:id="rId7"/>
    <p:sldId id="550" r:id="rId8"/>
    <p:sldId id="644" r:id="rId9"/>
    <p:sldId id="659" r:id="rId10"/>
    <p:sldId id="562" r:id="rId11"/>
    <p:sldId id="552" r:id="rId12"/>
    <p:sldId id="660" r:id="rId13"/>
    <p:sldId id="563" r:id="rId14"/>
    <p:sldId id="557" r:id="rId15"/>
    <p:sldId id="642" r:id="rId16"/>
    <p:sldId id="643" r:id="rId17"/>
    <p:sldId id="635" r:id="rId18"/>
    <p:sldId id="661" r:id="rId19"/>
    <p:sldId id="564" r:id="rId20"/>
    <p:sldId id="565" r:id="rId21"/>
    <p:sldId id="566" r:id="rId22"/>
    <p:sldId id="672" r:id="rId23"/>
    <p:sldId id="568" r:id="rId24"/>
    <p:sldId id="673" r:id="rId25"/>
    <p:sldId id="575" r:id="rId26"/>
    <p:sldId id="576" r:id="rId27"/>
    <p:sldId id="666" r:id="rId28"/>
    <p:sldId id="665" r:id="rId29"/>
    <p:sldId id="667" r:id="rId30"/>
    <p:sldId id="570" r:id="rId31"/>
    <p:sldId id="679" r:id="rId32"/>
    <p:sldId id="680" r:id="rId33"/>
    <p:sldId id="577" r:id="rId34"/>
    <p:sldId id="571" r:id="rId35"/>
    <p:sldId id="572" r:id="rId36"/>
    <p:sldId id="573" r:id="rId37"/>
    <p:sldId id="574" r:id="rId38"/>
    <p:sldId id="662" r:id="rId39"/>
    <p:sldId id="580" r:id="rId40"/>
    <p:sldId id="581" r:id="rId41"/>
    <p:sldId id="638" r:id="rId42"/>
    <p:sldId id="639" r:id="rId43"/>
    <p:sldId id="668" r:id="rId44"/>
    <p:sldId id="582" r:id="rId45"/>
    <p:sldId id="583" r:id="rId46"/>
    <p:sldId id="584" r:id="rId47"/>
    <p:sldId id="585" r:id="rId48"/>
    <p:sldId id="670" r:id="rId49"/>
    <p:sldId id="663" r:id="rId50"/>
    <p:sldId id="636" r:id="rId51"/>
    <p:sldId id="650" r:id="rId52"/>
    <p:sldId id="645" r:id="rId53"/>
    <p:sldId id="647" r:id="rId54"/>
    <p:sldId id="648" r:id="rId55"/>
    <p:sldId id="649" r:id="rId56"/>
    <p:sldId id="651" r:id="rId57"/>
    <p:sldId id="589" r:id="rId58"/>
    <p:sldId id="671" r:id="rId59"/>
    <p:sldId id="674" r:id="rId60"/>
    <p:sldId id="263" r:id="rId6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33541-5E58-43C3-A2D8-8288F878A3DB}">
          <p14:sldIdLst>
            <p14:sldId id="256"/>
            <p14:sldId id="545"/>
            <p14:sldId id="546"/>
            <p14:sldId id="337"/>
            <p14:sldId id="548"/>
            <p14:sldId id="550"/>
            <p14:sldId id="644"/>
            <p14:sldId id="659"/>
            <p14:sldId id="562"/>
            <p14:sldId id="552"/>
            <p14:sldId id="660"/>
            <p14:sldId id="563"/>
            <p14:sldId id="557"/>
            <p14:sldId id="642"/>
            <p14:sldId id="643"/>
            <p14:sldId id="635"/>
            <p14:sldId id="661"/>
            <p14:sldId id="564"/>
            <p14:sldId id="565"/>
            <p14:sldId id="566"/>
            <p14:sldId id="672"/>
            <p14:sldId id="568"/>
            <p14:sldId id="673"/>
            <p14:sldId id="575"/>
            <p14:sldId id="576"/>
            <p14:sldId id="666"/>
            <p14:sldId id="665"/>
            <p14:sldId id="667"/>
            <p14:sldId id="570"/>
            <p14:sldId id="679"/>
            <p14:sldId id="680"/>
            <p14:sldId id="577"/>
            <p14:sldId id="571"/>
            <p14:sldId id="572"/>
            <p14:sldId id="573"/>
            <p14:sldId id="574"/>
            <p14:sldId id="662"/>
            <p14:sldId id="580"/>
            <p14:sldId id="581"/>
            <p14:sldId id="638"/>
            <p14:sldId id="639"/>
            <p14:sldId id="668"/>
            <p14:sldId id="582"/>
            <p14:sldId id="583"/>
            <p14:sldId id="584"/>
            <p14:sldId id="585"/>
            <p14:sldId id="670"/>
            <p14:sldId id="663"/>
            <p14:sldId id="636"/>
            <p14:sldId id="650"/>
            <p14:sldId id="645"/>
            <p14:sldId id="647"/>
            <p14:sldId id="648"/>
            <p14:sldId id="649"/>
            <p14:sldId id="651"/>
            <p14:sldId id="589"/>
            <p14:sldId id="671"/>
            <p14:sldId id="67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A90533"/>
    <a:srgbClr val="004785"/>
    <a:srgbClr val="B1B6AF"/>
    <a:srgbClr val="C5093B"/>
    <a:srgbClr val="04ABFD"/>
    <a:srgbClr val="D9D7D0"/>
    <a:srgbClr val="FF9ED3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95102"/>
  </p:normalViewPr>
  <p:slideViewPr>
    <p:cSldViewPr snapToGrid="0">
      <p:cViewPr varScale="1">
        <p:scale>
          <a:sx n="122" d="100"/>
          <a:sy n="122" d="100"/>
        </p:scale>
        <p:origin x="928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B296-C70E-40F1-B507-D2D143AD6EBF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78BF-40EC-41E1-9B62-3081DB12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4:00:18.4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70 16383,'51'0'0,"-1"0"0,3 0 0,2 0 0,9 0 0,1 0 0,1-1 0,0 0 0,-3-1 0,-1-1 0,-4 0 0,-3-2 0,39-7 0,-14 0 0,-9 2 0,-8 1 0,-3 4 0,3 1 0,10 2 0,8 2 0,6 0 0,-1 0 0,-10 0 0,-8 0 0,-9 0 0,-3 0 0,4 0 0,10 0 0,10 0 0,7 0 0,1 0 0,-7 0 0,-8 3 0,-12 2 0,-5 4 0,-2 4 0,3-1 0,6 1 0,0-3 0,1-2 0,-5 0 0,-9-1 0,-7 0 0,-5-1 0,0 1 0,5 1 0,4 2 0,3 0 0,-1-1 0,-2-1 0,-2-4 0,-1-1 0,-3-1 0,0-2 0,-1 0 0,3 0 0,9 0 0,7 0 0,10 0 0,0 0 0,-8 0 0,-11 0 0,-13 0 0,-7 0 0,-3 0 0,-1 0 0,1 0 0,-4 0 0,-5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4:00:23.9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31 16383,'65'0'0,"0"0"0,2 0 0,1 0 0,-2 0 0,1 1 0,3 2 0,2 0 0,14 2 0,-4 1 0,-27 0 0,-1 0 0,14 2 0,-4-1 0,14 2 0,-28-4 0,1-1 0,48 0 0,-4-3 0,0-1 0,-45 0 0,1 0 0,3-1 0,1 0 0,-1-1 0,1 1 0,-1-1 0,0 1 0,40-2 0,-11 3 0,-11 0 0,-9 0 0,-4-2 0,-2 0 0,1-3 0,-3-1 0,-3 1 0,-1-2 0,-2 0 0,6 0 0,5-3 0,5 2 0,1 2 0,1 2 0,-6 1 0,-1 2 0,0 1 0,1 0 0,5 0 0,10 0 0,12 0 0,11 0 0,-47 0 0,0 0 0,45 0 0,-9 0 0,-14 0 0,-13 0 0,-11 0 0,-11 0 0,-6 0 0,-3 0 0,2 0 0,9 0 0,8 0 0,5 0 0,6 0 0,1 0 0,-1 0 0,-2 0 0,-5 0 0,-8 0 0,-10-1 0,-11-1 0,-11-4 0,-5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14:00:29.4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33 16383,'54'0'0,"-1"0"0,4 0 0,-1 0 0,43 0 0,1 0 0,-11 0 0,-25 0 0,-16 0 0,-13 0 0,-6 0 0,1 0 0,0 0 0,4 0 0,10 0 0,13-3 0,12 1 0,5 0 0,1 0 0,-3 2 0,-4 0 0,-1 0 0,1 0 0,1 0 0,1 0 0,-6 0 0,-3 0 0,-4 0 0,-2 0 0,5 0 0,5 0 0,5 0 0,3 0 0,0 0 0,-5 0 0,-7 0 0,-6 0 0,-5 0 0,-1 0 0,3 0 0,2 0 0,4 0 0,0 0 0,0 0 0,-3 0 0,-4 0 0,-1 0 0,-1 0 0,0 1 0,-4 1 0,-5 2 0,-5 0 0,-5 1 0,-1-1 0,2-2 0,4 1 0,3-1 0,0 0 0,1 3 0,2-1 0,5-1 0,6-1 0,3-2 0,2 0 0,0 0 0,1 0 0,-1 0 0,-2 0 0,-3 0 0,-7 0 0,-9 0 0,-4 0 0,-2-1 0,3-1 0,2-3 0,1-1 0,-1-1 0,1 1 0,-2 0 0,0 0 0,-1 0 0,-3 2 0,-4 1 0,-6 0 0,0 1 0,-1-2 0,3 2 0,2 0 0,2 1 0,3 1 0,3 0 0,7 0 0,4 0 0,6 0 0,-6 0 0,-9 0 0,-11 0 0,-9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892C-D9C7-4A81-A07C-60131499A005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37F7-1A90-4E51-A507-1AEFE7B6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3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1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2" y="3896000"/>
            <a:ext cx="9144000" cy="646331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5669239" y="334235"/>
            <a:ext cx="3262179" cy="9783338"/>
          </a:xfrm>
          <a:custGeom>
            <a:avLst/>
            <a:gdLst>
              <a:gd name="connsiteX0" fmla="*/ 4713115 w 4713115"/>
              <a:gd name="connsiteY0" fmla="*/ 9144002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0" fmla="*/ 2914983 w 4713115"/>
              <a:gd name="connsiteY0" fmla="*/ 9127277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4" fmla="*/ 2914983 w 4713115"/>
              <a:gd name="connsiteY4" fmla="*/ 9127277 h 9144002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3053915 w 3065524"/>
              <a:gd name="connsiteY2" fmla="*/ 16727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2142302 w 3065524"/>
              <a:gd name="connsiteY2" fmla="*/ 2726474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2914983"/>
              <a:gd name="connsiteY0" fmla="*/ 7320779 h 7337504"/>
              <a:gd name="connsiteX1" fmla="*/ 2446631 w 2914983"/>
              <a:gd name="connsiteY1" fmla="*/ 0 h 7337504"/>
              <a:gd name="connsiteX2" fmla="*/ 2142302 w 2914983"/>
              <a:gd name="connsiteY2" fmla="*/ 903249 h 7337504"/>
              <a:gd name="connsiteX3" fmla="*/ 0 w 2914983"/>
              <a:gd name="connsiteY3" fmla="*/ 7337504 h 7337504"/>
              <a:gd name="connsiteX4" fmla="*/ 2914983 w 2914983"/>
              <a:gd name="connsiteY4" fmla="*/ 7320779 h 7337504"/>
              <a:gd name="connsiteX0" fmla="*/ 2505176 w 2505176"/>
              <a:gd name="connsiteY0" fmla="*/ 7320779 h 7337504"/>
              <a:gd name="connsiteX1" fmla="*/ 2446631 w 2505176"/>
              <a:gd name="connsiteY1" fmla="*/ 0 h 7337504"/>
              <a:gd name="connsiteX2" fmla="*/ 2142302 w 2505176"/>
              <a:gd name="connsiteY2" fmla="*/ 903249 h 7337504"/>
              <a:gd name="connsiteX3" fmla="*/ 0 w 2505176"/>
              <a:gd name="connsiteY3" fmla="*/ 7337504 h 7337504"/>
              <a:gd name="connsiteX4" fmla="*/ 2505176 w 2505176"/>
              <a:gd name="connsiteY4" fmla="*/ 7320779 h 7337504"/>
              <a:gd name="connsiteX0" fmla="*/ 2446634 w 2446634"/>
              <a:gd name="connsiteY0" fmla="*/ 7304054 h 7337504"/>
              <a:gd name="connsiteX1" fmla="*/ 2446631 w 2446634"/>
              <a:gd name="connsiteY1" fmla="*/ 0 h 7337504"/>
              <a:gd name="connsiteX2" fmla="*/ 2142302 w 2446634"/>
              <a:gd name="connsiteY2" fmla="*/ 903249 h 7337504"/>
              <a:gd name="connsiteX3" fmla="*/ 0 w 2446634"/>
              <a:gd name="connsiteY3" fmla="*/ 7337504 h 7337504"/>
              <a:gd name="connsiteX4" fmla="*/ 2446634 w 2446634"/>
              <a:gd name="connsiteY4" fmla="*/ 7304054 h 73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34" h="7337504">
                <a:moveTo>
                  <a:pt x="2446634" y="7304054"/>
                </a:moveTo>
                <a:cubicBezTo>
                  <a:pt x="2446633" y="4869369"/>
                  <a:pt x="2446632" y="2434685"/>
                  <a:pt x="2446631" y="0"/>
                </a:cubicBezTo>
                <a:lnTo>
                  <a:pt x="2142302" y="903249"/>
                </a:lnTo>
                <a:lnTo>
                  <a:pt x="0" y="7337504"/>
                </a:lnTo>
                <a:lnTo>
                  <a:pt x="2446634" y="7304054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 flipV="1">
            <a:off x="10409503" y="-1"/>
            <a:ext cx="1782495" cy="5337130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78D3EC-BE26-45CC-9E58-664DED808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23" y="554100"/>
            <a:ext cx="6339433" cy="64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5400000" flipV="1">
            <a:off x="3910865" y="-1777629"/>
            <a:ext cx="4370271" cy="12191998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2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Only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6200000" flipV="1">
            <a:off x="3766429" y="-3766429"/>
            <a:ext cx="4659141" cy="12191999"/>
          </a:xfrm>
          <a:custGeom>
            <a:avLst/>
            <a:gdLst>
              <a:gd name="connsiteX0" fmla="*/ 0 w 4659141"/>
              <a:gd name="connsiteY0" fmla="*/ 12191999 h 12191999"/>
              <a:gd name="connsiteX1" fmla="*/ 4659141 w 4659141"/>
              <a:gd name="connsiteY1" fmla="*/ 12191999 h 12191999"/>
              <a:gd name="connsiteX2" fmla="*/ 4659141 w 4659141"/>
              <a:gd name="connsiteY2" fmla="*/ 0 h 12191999"/>
              <a:gd name="connsiteX3" fmla="*/ 4071885 w 4659141"/>
              <a:gd name="connsiteY3" fmla="*/ 0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9141" h="12191999">
                <a:moveTo>
                  <a:pt x="0" y="12191999"/>
                </a:moveTo>
                <a:lnTo>
                  <a:pt x="4659141" y="12191999"/>
                </a:lnTo>
                <a:lnTo>
                  <a:pt x="4659141" y="0"/>
                </a:lnTo>
                <a:lnTo>
                  <a:pt x="4071885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eeform 4"/>
          <p:cNvSpPr/>
          <p:nvPr userDrawn="1"/>
        </p:nvSpPr>
        <p:spPr>
          <a:xfrm flipV="1">
            <a:off x="10618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9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2" y="3896000"/>
            <a:ext cx="9144000" cy="646331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5669239" y="334235"/>
            <a:ext cx="3262179" cy="9783338"/>
          </a:xfrm>
          <a:custGeom>
            <a:avLst/>
            <a:gdLst>
              <a:gd name="connsiteX0" fmla="*/ 4713115 w 4713115"/>
              <a:gd name="connsiteY0" fmla="*/ 9144002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0" fmla="*/ 2914983 w 4713115"/>
              <a:gd name="connsiteY0" fmla="*/ 9127277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4" fmla="*/ 2914983 w 4713115"/>
              <a:gd name="connsiteY4" fmla="*/ 9127277 h 9144002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3053915 w 3065524"/>
              <a:gd name="connsiteY2" fmla="*/ 16727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2142302 w 3065524"/>
              <a:gd name="connsiteY2" fmla="*/ 2726474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2914983"/>
              <a:gd name="connsiteY0" fmla="*/ 7320779 h 7337504"/>
              <a:gd name="connsiteX1" fmla="*/ 2446631 w 2914983"/>
              <a:gd name="connsiteY1" fmla="*/ 0 h 7337504"/>
              <a:gd name="connsiteX2" fmla="*/ 2142302 w 2914983"/>
              <a:gd name="connsiteY2" fmla="*/ 903249 h 7337504"/>
              <a:gd name="connsiteX3" fmla="*/ 0 w 2914983"/>
              <a:gd name="connsiteY3" fmla="*/ 7337504 h 7337504"/>
              <a:gd name="connsiteX4" fmla="*/ 2914983 w 2914983"/>
              <a:gd name="connsiteY4" fmla="*/ 7320779 h 7337504"/>
              <a:gd name="connsiteX0" fmla="*/ 2505176 w 2505176"/>
              <a:gd name="connsiteY0" fmla="*/ 7320779 h 7337504"/>
              <a:gd name="connsiteX1" fmla="*/ 2446631 w 2505176"/>
              <a:gd name="connsiteY1" fmla="*/ 0 h 7337504"/>
              <a:gd name="connsiteX2" fmla="*/ 2142302 w 2505176"/>
              <a:gd name="connsiteY2" fmla="*/ 903249 h 7337504"/>
              <a:gd name="connsiteX3" fmla="*/ 0 w 2505176"/>
              <a:gd name="connsiteY3" fmla="*/ 7337504 h 7337504"/>
              <a:gd name="connsiteX4" fmla="*/ 2505176 w 2505176"/>
              <a:gd name="connsiteY4" fmla="*/ 7320779 h 7337504"/>
              <a:gd name="connsiteX0" fmla="*/ 2446634 w 2446634"/>
              <a:gd name="connsiteY0" fmla="*/ 7304054 h 7337504"/>
              <a:gd name="connsiteX1" fmla="*/ 2446631 w 2446634"/>
              <a:gd name="connsiteY1" fmla="*/ 0 h 7337504"/>
              <a:gd name="connsiteX2" fmla="*/ 2142302 w 2446634"/>
              <a:gd name="connsiteY2" fmla="*/ 903249 h 7337504"/>
              <a:gd name="connsiteX3" fmla="*/ 0 w 2446634"/>
              <a:gd name="connsiteY3" fmla="*/ 7337504 h 7337504"/>
              <a:gd name="connsiteX4" fmla="*/ 2446634 w 2446634"/>
              <a:gd name="connsiteY4" fmla="*/ 7304054 h 73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34" h="7337504">
                <a:moveTo>
                  <a:pt x="2446634" y="7304054"/>
                </a:moveTo>
                <a:cubicBezTo>
                  <a:pt x="2446633" y="4869369"/>
                  <a:pt x="2446632" y="2434685"/>
                  <a:pt x="2446631" y="0"/>
                </a:cubicBezTo>
                <a:lnTo>
                  <a:pt x="2142302" y="903249"/>
                </a:lnTo>
                <a:lnTo>
                  <a:pt x="0" y="7337504"/>
                </a:lnTo>
                <a:lnTo>
                  <a:pt x="2446634" y="7304054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 flipV="1">
            <a:off x="10409503" y="-1"/>
            <a:ext cx="1782495" cy="5337130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78D3EC-BE26-45CC-9E58-664DED808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523" y="554100"/>
            <a:ext cx="6339433" cy="64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6FD37AB-15F1-44B3-A80A-BE6649E36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931" y="6572426"/>
            <a:ext cx="2410407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rot="10800000" flipH="1">
            <a:off x="9377707" y="0"/>
            <a:ext cx="2814298" cy="6858000"/>
          </a:xfrm>
          <a:custGeom>
            <a:avLst/>
            <a:gdLst>
              <a:gd name="connsiteX0" fmla="*/ 0 w 2814298"/>
              <a:gd name="connsiteY0" fmla="*/ 6858000 h 6858000"/>
              <a:gd name="connsiteX1" fmla="*/ 2814298 w 2814298"/>
              <a:gd name="connsiteY1" fmla="*/ 6858000 h 6858000"/>
              <a:gd name="connsiteX2" fmla="*/ 2814298 w 2814298"/>
              <a:gd name="connsiteY2" fmla="*/ 0 h 6858000"/>
              <a:gd name="connsiteX3" fmla="*/ 2290436 w 281429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298" h="6858000">
                <a:moveTo>
                  <a:pt x="0" y="6858000"/>
                </a:moveTo>
                <a:lnTo>
                  <a:pt x="2814298" y="6858000"/>
                </a:lnTo>
                <a:lnTo>
                  <a:pt x="2814298" y="0"/>
                </a:lnTo>
                <a:lnTo>
                  <a:pt x="2290436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5400000" flipV="1">
            <a:off x="7922680" y="2588676"/>
            <a:ext cx="2137767" cy="6400882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1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0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9470"/>
            <a:ext cx="3932237" cy="86793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0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3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73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6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5400000" flipV="1">
            <a:off x="3910865" y="-1777629"/>
            <a:ext cx="4370271" cy="12191998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26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Only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6200000" flipV="1">
            <a:off x="3766429" y="-3766429"/>
            <a:ext cx="4659141" cy="12191999"/>
          </a:xfrm>
          <a:custGeom>
            <a:avLst/>
            <a:gdLst>
              <a:gd name="connsiteX0" fmla="*/ 0 w 4659141"/>
              <a:gd name="connsiteY0" fmla="*/ 12191999 h 12191999"/>
              <a:gd name="connsiteX1" fmla="*/ 4659141 w 4659141"/>
              <a:gd name="connsiteY1" fmla="*/ 12191999 h 12191999"/>
              <a:gd name="connsiteX2" fmla="*/ 4659141 w 4659141"/>
              <a:gd name="connsiteY2" fmla="*/ 0 h 12191999"/>
              <a:gd name="connsiteX3" fmla="*/ 4071885 w 4659141"/>
              <a:gd name="connsiteY3" fmla="*/ 0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9141" h="12191999">
                <a:moveTo>
                  <a:pt x="0" y="12191999"/>
                </a:moveTo>
                <a:lnTo>
                  <a:pt x="4659141" y="12191999"/>
                </a:lnTo>
                <a:lnTo>
                  <a:pt x="4659141" y="0"/>
                </a:lnTo>
                <a:lnTo>
                  <a:pt x="4071885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eeform 4"/>
          <p:cNvSpPr/>
          <p:nvPr userDrawn="1"/>
        </p:nvSpPr>
        <p:spPr>
          <a:xfrm flipV="1">
            <a:off x="10618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6FD37AB-15F1-44B3-A80A-BE6649E36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931" y="6572426"/>
            <a:ext cx="2410407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rot="10800000" flipH="1">
            <a:off x="9377707" y="0"/>
            <a:ext cx="2814298" cy="6858000"/>
          </a:xfrm>
          <a:custGeom>
            <a:avLst/>
            <a:gdLst>
              <a:gd name="connsiteX0" fmla="*/ 0 w 2814298"/>
              <a:gd name="connsiteY0" fmla="*/ 6858000 h 6858000"/>
              <a:gd name="connsiteX1" fmla="*/ 2814298 w 2814298"/>
              <a:gd name="connsiteY1" fmla="*/ 6858000 h 6858000"/>
              <a:gd name="connsiteX2" fmla="*/ 2814298 w 2814298"/>
              <a:gd name="connsiteY2" fmla="*/ 0 h 6858000"/>
              <a:gd name="connsiteX3" fmla="*/ 2290436 w 281429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298" h="6858000">
                <a:moveTo>
                  <a:pt x="0" y="6858000"/>
                </a:moveTo>
                <a:lnTo>
                  <a:pt x="2814298" y="6858000"/>
                </a:lnTo>
                <a:lnTo>
                  <a:pt x="2814298" y="0"/>
                </a:lnTo>
                <a:lnTo>
                  <a:pt x="2290436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5400000" flipV="1">
            <a:off x="7922680" y="2588676"/>
            <a:ext cx="2137767" cy="6400882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9470"/>
            <a:ext cx="3932237" cy="86793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73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504" y="65090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AFAFAF"/>
                </a:solidFill>
              </a:defRPr>
            </a:lvl1pPr>
          </a:lstStyle>
          <a:p>
            <a:fld id="{DD253308-F9C5-4FCB-8415-6DEE77C16A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E25901D-E09F-40E8-A411-885F99D8F0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0931" y="6572426"/>
            <a:ext cx="2410407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6" r:id="rId6"/>
    <p:sldLayoutId id="2147483654" r:id="rId7"/>
    <p:sldLayoutId id="2147483662" r:id="rId8"/>
    <p:sldLayoutId id="2147483663" r:id="rId9"/>
    <p:sldLayoutId id="2147483655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504" y="65090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AFAFAF"/>
                </a:solidFill>
              </a:defRPr>
            </a:lvl1pPr>
          </a:lstStyle>
          <a:p>
            <a:fld id="{DD253308-F9C5-4FCB-8415-6DEE77C16A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E25901D-E09F-40E8-A411-885F99D8F0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0931" y="6572426"/>
            <a:ext cx="2410407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rds-www.wharton.upenn.edu/pages/get-dat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rds-www.wharton.upenn.edu/pages/video-suppor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support/manuals-and-overviews/compustat/north-america-global-bank/compustat-data-guide-reference-material/" TargetMode="External"/><Relationship Id="rId7" Type="http://schemas.openxmlformats.org/officeDocument/2006/relationships/hyperlink" Target="https://wrds-www.wharton.upenn.edu/pages/grid-items/introduction-compustat-part-2/" TargetMode="External"/><Relationship Id="rId2" Type="http://schemas.openxmlformats.org/officeDocument/2006/relationships/hyperlink" Target="https://wrds-www.wharton.upenn.edu/pages/support/manuals-and-overviews/compustat/north-america-global-bank/compustat-data-guide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rds-www.wharton.upenn.edu/pages/grid-items/introduction-compustat-part-1/" TargetMode="External"/><Relationship Id="rId5" Type="http://schemas.openxmlformats.org/officeDocument/2006/relationships/hyperlink" Target="https://wrds-www.wharton.upenn.edu/pages/support/applications/" TargetMode="External"/><Relationship Id="rId4" Type="http://schemas.openxmlformats.org/officeDocument/2006/relationships/hyperlink" Target="https://wrds-www.wharton.upenn.edu/pages/support/sample-programs/compustat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rds-www.wharton.upenn.edu/pages/grid-items/crsp-basic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support/applications/" TargetMode="External"/><Relationship Id="rId7" Type="http://schemas.openxmlformats.org/officeDocument/2006/relationships/hyperlink" Target="https://wrds-www.wharton.upenn.edu/pages/grid-items/crsp-stock-database-structure/" TargetMode="External"/><Relationship Id="rId2" Type="http://schemas.openxmlformats.org/officeDocument/2006/relationships/hyperlink" Target="https://wrds-www.wharton.upenn.edu/pages/support/sample-programs/crs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rds-www.wharton.upenn.edu/pages/grid-items/crsp-coverage/" TargetMode="External"/><Relationship Id="rId5" Type="http://schemas.openxmlformats.org/officeDocument/2006/relationships/hyperlink" Target="https://wrds-www.wharton.upenn.edu/pages/grid-items/crsp-basics/" TargetMode="External"/><Relationship Id="rId4" Type="http://schemas.openxmlformats.org/officeDocument/2006/relationships/hyperlink" Target="https://wrds-www.wharton.upenn.edu/pages/grid-items/crsp-useful-variable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wrds-research/applications/linking-databases/linking-crsp-and-compusta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support/the-wrds-cloud/programming-languag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support/programming-wrds/programming-sas/sas-web-sasstudio/" TargetMode="External"/><Relationship Id="rId2" Type="http://schemas.openxmlformats.org/officeDocument/2006/relationships/hyperlink" Target="https://wrds-cloud.wharton.upenn.edu/SASStud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rds-jupyter.wharton.upenn.edu/hub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support/programming-wrds/programming-r/r-from-the-web/" TargetMode="External"/><Relationship Id="rId2" Type="http://schemas.openxmlformats.org/officeDocument/2006/relationships/hyperlink" Target="https://wrds-rstudio.wharton.upenn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rds-www.wharton.upenn.edu/pages/about/3-ways-use-wrds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rds-www.wharton.upenn.edu/pages/support/the-wrds-cloud/using-ssh-connect-wrds-cloud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rds-www.wharton.upenn.edu/pages/support/wrds-cloud/python-wrds-cloud/introduction-setup-python/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wrds-www.wharton.upenn.edu/pages/support/wrds-cloud/sas-wrds-cloud/sas-wrds/?_ga=2.96826525.307826439.1535378929-262484653.15060293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rds-www.wharton.upenn.edu/pages/support/accessing-wrds-remotely/accessing-wrds-remotely-sftp/" TargetMode="External"/><Relationship Id="rId5" Type="http://schemas.openxmlformats.org/officeDocument/2006/relationships/hyperlink" Target="https://wrds-www.wharton.upenn.edu/pages/support/wrds-cloud/stata-wrds-cloud/introduction-setup-stata/" TargetMode="External"/><Relationship Id="rId4" Type="http://schemas.openxmlformats.org/officeDocument/2006/relationships/hyperlink" Target="https://wrds-www.wharton.upenn.edu/pages/support/wrds-cloud/r-wrds-cloud/introduction-setup-r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support/wrds-research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7.png"/><Relationship Id="rId7" Type="http://schemas.openxmlformats.org/officeDocument/2006/relationships/image" Target="../media/image290.png"/><Relationship Id="rId2" Type="http://schemas.openxmlformats.org/officeDocument/2006/relationships/hyperlink" Target="https://wrds-www.wharton.upenn.edu/pages/get-data/event-study-wrds/us-daily-event-study-Upload-your-own-eve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80.png"/><Relationship Id="rId4" Type="http://schemas.openxmlformats.org/officeDocument/2006/relationships/customXml" Target="../ink/ink1.xml"/><Relationship Id="rId9" Type="http://schemas.openxmlformats.org/officeDocument/2006/relationships/image" Target="../media/image3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support/manuals-and-overviews/wrds-financial-ratios/financial-ratios-sas-code/" TargetMode="External"/><Relationship Id="rId2" Type="http://schemas.openxmlformats.org/officeDocument/2006/relationships/hyperlink" Target="https://wrds-www.wharton.upenn.edu/pages/get-data/financial-ratios-suite-wrds/financial-ratios/financial-ratios-firm-level-by-wrds-be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rds-www.wharton.upenn.edu/pages/get-data/linking-suite-wrds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mailto:wrds-support@wharton.upenn.edu" TargetMode="External"/><Relationship Id="rId3" Type="http://schemas.openxmlformats.org/officeDocument/2006/relationships/hyperlink" Target="https://wrds-www.wharton.upenn.edu/pages/support/applications/" TargetMode="External"/><Relationship Id="rId7" Type="http://schemas.openxmlformats.org/officeDocument/2006/relationships/hyperlink" Target="https://wrds-www.wharton.upenn.edu/pages/support/support-articles/" TargetMode="External"/><Relationship Id="rId2" Type="http://schemas.openxmlformats.org/officeDocument/2006/relationships/hyperlink" Target="https://wrds-www.wharton.upenn.edu/pages/support/manuals-and-overviews/compustat/north-america-global-bank/compustat-data-guide-reference-material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rds-www.wharton.upenn.edu/attribute-search/" TargetMode="External"/><Relationship Id="rId5" Type="http://schemas.openxmlformats.org/officeDocument/2006/relationships/hyperlink" Target="https://wrds-www.wharton.upenn.edu/search/?activeTab=navVariablesSearchTab" TargetMode="External"/><Relationship Id="rId4" Type="http://schemas.openxmlformats.org/officeDocument/2006/relationships/hyperlink" Target="https://wrds-www.wharton.upenn.edu/pages/support/sample-programs/crsp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2" y="3535902"/>
            <a:ext cx="10088370" cy="1006429"/>
          </a:xfrm>
        </p:spPr>
        <p:txBody>
          <a:bodyPr/>
          <a:lstStyle/>
          <a:p>
            <a:r>
              <a:rPr lang="en-US" dirty="0"/>
              <a:t>Financial Data on WRDS</a:t>
            </a:r>
            <a:br>
              <a:rPr lang="en-US" dirty="0"/>
            </a:br>
            <a:r>
              <a:rPr lang="en-US" sz="2600" dirty="0"/>
              <a:t>Intro to COMPUSTAT, CRSP and WRDS Analytics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92C3985-2BA8-F843-B5E6-98F232B4D7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7310" y="5737173"/>
            <a:ext cx="9144000" cy="820930"/>
          </a:xfrm>
        </p:spPr>
        <p:txBody>
          <a:bodyPr/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31</a:t>
            </a: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 Eunji Oh, Ph.D., Research Support Director, WRDS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7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7E66-204E-E14F-A6B1-12C111BD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/>
              <a:t>Multiple Access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B2530-EA90-CB44-ABC5-73311E3E1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010CEC7E-7AA4-4842-81D5-80DEC62CD801}"/>
              </a:ext>
            </a:extLst>
          </p:cNvPr>
          <p:cNvSpPr/>
          <p:nvPr/>
        </p:nvSpPr>
        <p:spPr>
          <a:xfrm>
            <a:off x="2547292" y="2179078"/>
            <a:ext cx="601937" cy="11483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C5B63B-4E19-444C-9DD1-4361199E6CFB}"/>
              </a:ext>
            </a:extLst>
          </p:cNvPr>
          <p:cNvGrpSpPr/>
          <p:nvPr/>
        </p:nvGrpSpPr>
        <p:grpSpPr>
          <a:xfrm>
            <a:off x="3240378" y="1995527"/>
            <a:ext cx="1143262" cy="1449726"/>
            <a:chOff x="3211980" y="1844319"/>
            <a:chExt cx="1143262" cy="1449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1A2A5D-A4D2-AE4F-B13C-65781B0A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7970" y="1844319"/>
              <a:ext cx="771283" cy="78435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524BD-C09B-074D-BE13-1DCCB2E34B49}"/>
                </a:ext>
              </a:extLst>
            </p:cNvPr>
            <p:cNvSpPr txBox="1"/>
            <p:nvPr/>
          </p:nvSpPr>
          <p:spPr>
            <a:xfrm>
              <a:off x="3211980" y="2863158"/>
              <a:ext cx="1143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</a:rPr>
                <a:t>Internet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4B1EC0-2EE3-114F-8C21-2A25EB37B42A}"/>
              </a:ext>
            </a:extLst>
          </p:cNvPr>
          <p:cNvGrpSpPr/>
          <p:nvPr/>
        </p:nvGrpSpPr>
        <p:grpSpPr>
          <a:xfrm>
            <a:off x="1147949" y="1270916"/>
            <a:ext cx="1295321" cy="2174338"/>
            <a:chOff x="1189779" y="1299864"/>
            <a:chExt cx="1295321" cy="21743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2A7F7C-30F1-0D4D-9002-2A8550CDE994}"/>
                </a:ext>
              </a:extLst>
            </p:cNvPr>
            <p:cNvSpPr txBox="1"/>
            <p:nvPr/>
          </p:nvSpPr>
          <p:spPr>
            <a:xfrm>
              <a:off x="1439621" y="3043315"/>
              <a:ext cx="10454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2"/>
                  </a:solidFill>
                </a:rPr>
                <a:t>WRDS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7DDE51-B2D1-3841-88B6-D8684F903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9779" y="1299864"/>
              <a:ext cx="665210" cy="2760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obliqueTopRight"/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10" name="Picture 9" descr="Screen Shot 2011-11-21 at 2.03.36 PM.png">
            <a:extLst>
              <a:ext uri="{FF2B5EF4-FFF2-40B4-BE49-F238E27FC236}">
                <a16:creationId xmlns:a16="http://schemas.microsoft.com/office/drawing/2014/main" id="{AE3A78F7-F7B3-BC47-BE0D-6AD1A44300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75" y="1403554"/>
            <a:ext cx="5884038" cy="46174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 descr="Screen Shot 2011-11-21 at 2.32.10 PM.png">
            <a:extLst>
              <a:ext uri="{FF2B5EF4-FFF2-40B4-BE49-F238E27FC236}">
                <a16:creationId xmlns:a16="http://schemas.microsoft.com/office/drawing/2014/main" id="{88E3FE38-6BA9-E04F-B59C-26CC0AAD2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10" y="1333363"/>
            <a:ext cx="5720479" cy="47256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3FDB22E3-FEC9-394B-8B3A-BBB514AAB1B8}"/>
              </a:ext>
            </a:extLst>
          </p:cNvPr>
          <p:cNvSpPr/>
          <p:nvPr/>
        </p:nvSpPr>
        <p:spPr>
          <a:xfrm>
            <a:off x="4496472" y="2236497"/>
            <a:ext cx="907142" cy="11483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04142-FDCB-2047-A40D-2F7F0B0023E0}"/>
              </a:ext>
            </a:extLst>
          </p:cNvPr>
          <p:cNvSpPr txBox="1"/>
          <p:nvPr/>
        </p:nvSpPr>
        <p:spPr>
          <a:xfrm>
            <a:off x="316663" y="3512443"/>
            <a:ext cx="372795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Web Queries: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  </a:t>
            </a:r>
            <a:r>
              <a:rPr lang="en-US" sz="1600" dirty="0">
                <a:solidFill>
                  <a:schemeClr val="tx2"/>
                </a:solidFill>
              </a:rPr>
              <a:t>For Downloading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Unix WRDS Cloud: 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For efficient querying and storage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PC SAS, R, Python, STATA, etc.: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For programming language users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Web-based Applications: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SAS Studio / </a:t>
            </a:r>
            <a:r>
              <a:rPr lang="en-US" sz="1600" dirty="0" err="1">
                <a:solidFill>
                  <a:schemeClr val="tx2"/>
                </a:solidFill>
              </a:rPr>
              <a:t>Jupyter</a:t>
            </a:r>
            <a:r>
              <a:rPr lang="en-US" sz="1600" dirty="0">
                <a:solidFill>
                  <a:schemeClr val="tx2"/>
                </a:solidFill>
              </a:rPr>
              <a:t> Hub</a:t>
            </a:r>
          </a:p>
        </p:txBody>
      </p:sp>
      <p:pic>
        <p:nvPicPr>
          <p:cNvPr id="16" name="Content Placeholder 10" descr="computer-mainframe.png">
            <a:extLst>
              <a:ext uri="{FF2B5EF4-FFF2-40B4-BE49-F238E27FC236}">
                <a16:creationId xmlns:a16="http://schemas.microsoft.com/office/drawing/2014/main" id="{55819DB4-852F-D14C-BFE0-63DFBFCE5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76" r="-36176"/>
          <a:stretch>
            <a:fillRect/>
          </a:stretch>
        </p:blipFill>
        <p:spPr>
          <a:xfrm>
            <a:off x="557358" y="1528132"/>
            <a:ext cx="2489560" cy="1444463"/>
          </a:xfrm>
        </p:spPr>
      </p:pic>
      <p:pic>
        <p:nvPicPr>
          <p:cNvPr id="20" name="Picture 19" descr="Capture.PNG">
            <a:extLst>
              <a:ext uri="{FF2B5EF4-FFF2-40B4-BE49-F238E27FC236}">
                <a16:creationId xmlns:a16="http://schemas.microsoft.com/office/drawing/2014/main" id="{B9BB41A4-18A0-4842-BBBE-2759839041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76" y="1350298"/>
            <a:ext cx="6053844" cy="47569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1534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1E3C-3698-5449-940A-5094E071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AB718-E814-994B-9141-3FE5534D9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BA0DEA-49DA-9E4D-B8EF-110E58BBD4AC}"/>
              </a:ext>
            </a:extLst>
          </p:cNvPr>
          <p:cNvGrpSpPr/>
          <p:nvPr/>
        </p:nvGrpSpPr>
        <p:grpSpPr>
          <a:xfrm>
            <a:off x="3247557" y="1127340"/>
            <a:ext cx="5696886" cy="721937"/>
            <a:chOff x="1770714" y="5026248"/>
            <a:chExt cx="5696886" cy="721937"/>
          </a:xfrm>
        </p:grpSpPr>
        <p:sp>
          <p:nvSpPr>
            <p:cNvPr id="6" name="Rechteck 50" descr="PresentationLoad.com">
              <a:extLst>
                <a:ext uri="{FF2B5EF4-FFF2-40B4-BE49-F238E27FC236}">
                  <a16:creationId xmlns:a16="http://schemas.microsoft.com/office/drawing/2014/main" id="{705EDDBE-B5BD-544C-A1F0-8603CB9406A0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291938-A3E6-1547-839B-C056863763AB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AD2DC0-1883-2D4E-9274-4669EE90DB4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98">
                <a:extLst>
                  <a:ext uri="{FF2B5EF4-FFF2-40B4-BE49-F238E27FC236}">
                    <a16:creationId xmlns:a16="http://schemas.microsoft.com/office/drawing/2014/main" id="{16FF050B-1F0D-6F40-BF9E-A0A8E78982B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hteck 1">
              <a:extLst>
                <a:ext uri="{FF2B5EF4-FFF2-40B4-BE49-F238E27FC236}">
                  <a16:creationId xmlns:a16="http://schemas.microsoft.com/office/drawing/2014/main" id="{ABCE7F79-29D0-9346-AFF0-DA872FF10E6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What is WRDS?</a:t>
              </a:r>
            </a:p>
          </p:txBody>
        </p:sp>
        <p:sp>
          <p:nvSpPr>
            <p:cNvPr id="9" name="Textfeld 110">
              <a:extLst>
                <a:ext uri="{FF2B5EF4-FFF2-40B4-BE49-F238E27FC236}">
                  <a16:creationId xmlns:a16="http://schemas.microsoft.com/office/drawing/2014/main" id="{633DE200-298F-A146-A969-18E176E49A6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BED8A1-C263-154F-AD24-55363D565F33}"/>
              </a:ext>
            </a:extLst>
          </p:cNvPr>
          <p:cNvGrpSpPr/>
          <p:nvPr/>
        </p:nvGrpSpPr>
        <p:grpSpPr>
          <a:xfrm>
            <a:off x="3247557" y="1960417"/>
            <a:ext cx="5696886" cy="721937"/>
            <a:chOff x="1770714" y="5026248"/>
            <a:chExt cx="5696886" cy="721937"/>
          </a:xfrm>
        </p:grpSpPr>
        <p:sp>
          <p:nvSpPr>
            <p:cNvPr id="13" name="Rechteck 50" descr="PresentationLoad.com">
              <a:extLst>
                <a:ext uri="{FF2B5EF4-FFF2-40B4-BE49-F238E27FC236}">
                  <a16:creationId xmlns:a16="http://schemas.microsoft.com/office/drawing/2014/main" id="{2D0CB9D8-B20E-6E43-BF78-0847FE3D052F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72A512-D769-1341-9B01-5C18A2248F24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812B2E3-C32E-6245-8047-039DD8590A7D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98">
                <a:extLst>
                  <a:ext uri="{FF2B5EF4-FFF2-40B4-BE49-F238E27FC236}">
                    <a16:creationId xmlns:a16="http://schemas.microsoft.com/office/drawing/2014/main" id="{E17C1F6B-5579-3F43-8201-674BCCD7777B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hteck 1">
              <a:extLst>
                <a:ext uri="{FF2B5EF4-FFF2-40B4-BE49-F238E27FC236}">
                  <a16:creationId xmlns:a16="http://schemas.microsoft.com/office/drawing/2014/main" id="{F45A81FD-F0B1-E04C-B6A6-A8B348B89B19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Accessing the Data</a:t>
              </a:r>
            </a:p>
          </p:txBody>
        </p:sp>
        <p:sp>
          <p:nvSpPr>
            <p:cNvPr id="16" name="Textfeld 110">
              <a:extLst>
                <a:ext uri="{FF2B5EF4-FFF2-40B4-BE49-F238E27FC236}">
                  <a16:creationId xmlns:a16="http://schemas.microsoft.com/office/drawing/2014/main" id="{C887B54B-156E-7F40-884C-4E96005A5538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AB621D-84AB-F447-AD5E-BEC987610F1E}"/>
              </a:ext>
            </a:extLst>
          </p:cNvPr>
          <p:cNvGrpSpPr/>
          <p:nvPr/>
        </p:nvGrpSpPr>
        <p:grpSpPr>
          <a:xfrm>
            <a:off x="3247557" y="2834976"/>
            <a:ext cx="5696886" cy="721937"/>
            <a:chOff x="1770714" y="5026248"/>
            <a:chExt cx="5696886" cy="721937"/>
          </a:xfrm>
        </p:grpSpPr>
        <p:sp>
          <p:nvSpPr>
            <p:cNvPr id="20" name="Rechteck 50" descr="PresentationLoad.com">
              <a:extLst>
                <a:ext uri="{FF2B5EF4-FFF2-40B4-BE49-F238E27FC236}">
                  <a16:creationId xmlns:a16="http://schemas.microsoft.com/office/drawing/2014/main" id="{E63322E9-B693-9E4A-A5DA-277538181EEA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B4EBE3-7B62-CF4B-ABD1-9193E8B2D2DF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750360-8A7A-AF43-8AB9-CB2F450F2DD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98">
                <a:extLst>
                  <a:ext uri="{FF2B5EF4-FFF2-40B4-BE49-F238E27FC236}">
                    <a16:creationId xmlns:a16="http://schemas.microsoft.com/office/drawing/2014/main" id="{977E4B0B-B792-B749-A588-E468E861F2DC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hteck 1">
              <a:extLst>
                <a:ext uri="{FF2B5EF4-FFF2-40B4-BE49-F238E27FC236}">
                  <a16:creationId xmlns:a16="http://schemas.microsoft.com/office/drawing/2014/main" id="{0D2F7FFA-3732-9642-93E0-0516DAF91C12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Financial Data on WRDS</a:t>
              </a:r>
            </a:p>
          </p:txBody>
        </p:sp>
        <p:sp>
          <p:nvSpPr>
            <p:cNvPr id="23" name="Textfeld 110">
              <a:extLst>
                <a:ext uri="{FF2B5EF4-FFF2-40B4-BE49-F238E27FC236}">
                  <a16:creationId xmlns:a16="http://schemas.microsoft.com/office/drawing/2014/main" id="{A4970E69-3AAD-664F-A09A-D8BD9D842A79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4145F7-3667-0E44-80B7-B66E37BE435A}"/>
              </a:ext>
            </a:extLst>
          </p:cNvPr>
          <p:cNvGrpSpPr/>
          <p:nvPr/>
        </p:nvGrpSpPr>
        <p:grpSpPr>
          <a:xfrm>
            <a:off x="3247557" y="3734143"/>
            <a:ext cx="5696886" cy="721937"/>
            <a:chOff x="1770714" y="5026248"/>
            <a:chExt cx="5696886" cy="721937"/>
          </a:xfrm>
        </p:grpSpPr>
        <p:sp>
          <p:nvSpPr>
            <p:cNvPr id="27" name="Rechteck 50" descr="PresentationLoad.com">
              <a:extLst>
                <a:ext uri="{FF2B5EF4-FFF2-40B4-BE49-F238E27FC236}">
                  <a16:creationId xmlns:a16="http://schemas.microsoft.com/office/drawing/2014/main" id="{4116DDFB-8B43-E642-81DC-E3A9D7D835C4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F86E2C-5E8C-F940-8376-79557A549EAD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132989-B42D-E041-A88F-207B186CC995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98">
                <a:extLst>
                  <a:ext uri="{FF2B5EF4-FFF2-40B4-BE49-F238E27FC236}">
                    <a16:creationId xmlns:a16="http://schemas.microsoft.com/office/drawing/2014/main" id="{38045987-5A13-D04D-95B9-E0655973A4E1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hteck 1">
              <a:extLst>
                <a:ext uri="{FF2B5EF4-FFF2-40B4-BE49-F238E27FC236}">
                  <a16:creationId xmlns:a16="http://schemas.microsoft.com/office/drawing/2014/main" id="{2D8E7D94-120F-ED40-A7DA-9A89CA19A72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COMPUSTAT / CRSP overview</a:t>
              </a:r>
            </a:p>
          </p:txBody>
        </p:sp>
        <p:sp>
          <p:nvSpPr>
            <p:cNvPr id="30" name="Textfeld 110">
              <a:extLst>
                <a:ext uri="{FF2B5EF4-FFF2-40B4-BE49-F238E27FC236}">
                  <a16:creationId xmlns:a16="http://schemas.microsoft.com/office/drawing/2014/main" id="{D18F18EC-319C-3846-815B-3C40C31830F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775509-88F6-A045-9B65-C6CD606F693B}"/>
              </a:ext>
            </a:extLst>
          </p:cNvPr>
          <p:cNvGrpSpPr/>
          <p:nvPr/>
        </p:nvGrpSpPr>
        <p:grpSpPr>
          <a:xfrm>
            <a:off x="3247557" y="4605974"/>
            <a:ext cx="5696886" cy="721937"/>
            <a:chOff x="1770714" y="5026248"/>
            <a:chExt cx="5696886" cy="721937"/>
          </a:xfrm>
        </p:grpSpPr>
        <p:sp>
          <p:nvSpPr>
            <p:cNvPr id="34" name="Rechteck 50" descr="PresentationLoad.com">
              <a:extLst>
                <a:ext uri="{FF2B5EF4-FFF2-40B4-BE49-F238E27FC236}">
                  <a16:creationId xmlns:a16="http://schemas.microsoft.com/office/drawing/2014/main" id="{78A6A1C2-EC77-CD45-98C4-6BDAFF837A7D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14FC7B3-7097-C745-952E-D8D2FF9EDED3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3C4BBA-C4B3-344D-8F7B-F2BD43B189B9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98">
                <a:extLst>
                  <a:ext uri="{FF2B5EF4-FFF2-40B4-BE49-F238E27FC236}">
                    <a16:creationId xmlns:a16="http://schemas.microsoft.com/office/drawing/2014/main" id="{4722D4C1-6BEA-6445-A63F-C0084BC2577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hteck 1">
              <a:extLst>
                <a:ext uri="{FF2B5EF4-FFF2-40B4-BE49-F238E27FC236}">
                  <a16:creationId xmlns:a16="http://schemas.microsoft.com/office/drawing/2014/main" id="{A8FC9E6E-8A0B-D945-99B5-02F08630C48D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Advanced Access Features</a:t>
              </a:r>
            </a:p>
          </p:txBody>
        </p:sp>
        <p:sp>
          <p:nvSpPr>
            <p:cNvPr id="37" name="Textfeld 110">
              <a:extLst>
                <a:ext uri="{FF2B5EF4-FFF2-40B4-BE49-F238E27FC236}">
                  <a16:creationId xmlns:a16="http://schemas.microsoft.com/office/drawing/2014/main" id="{477EC08A-F370-5E44-958E-F0DA759DE37E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741438-9576-694C-8F89-AE1BB9BBA0EE}"/>
              </a:ext>
            </a:extLst>
          </p:cNvPr>
          <p:cNvGrpSpPr/>
          <p:nvPr/>
        </p:nvGrpSpPr>
        <p:grpSpPr>
          <a:xfrm>
            <a:off x="3247557" y="5497942"/>
            <a:ext cx="5696886" cy="721937"/>
            <a:chOff x="1770714" y="5026248"/>
            <a:chExt cx="5696886" cy="721937"/>
          </a:xfrm>
        </p:grpSpPr>
        <p:sp>
          <p:nvSpPr>
            <p:cNvPr id="41" name="Rechteck 50" descr="PresentationLoad.com">
              <a:extLst>
                <a:ext uri="{FF2B5EF4-FFF2-40B4-BE49-F238E27FC236}">
                  <a16:creationId xmlns:a16="http://schemas.microsoft.com/office/drawing/2014/main" id="{9E4E0613-CA4D-F84E-AB2D-A8CAFA77BB62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53DCB1A-BA83-084A-8187-776DB2D64BEC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DA9794-E434-5149-8561-4EA51652148F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98">
                <a:extLst>
                  <a:ext uri="{FF2B5EF4-FFF2-40B4-BE49-F238E27FC236}">
                    <a16:creationId xmlns:a16="http://schemas.microsoft.com/office/drawing/2014/main" id="{58648AD1-0F03-EE4C-8103-0F71930D9FAE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hteck 1">
              <a:extLst>
                <a:ext uri="{FF2B5EF4-FFF2-40B4-BE49-F238E27FC236}">
                  <a16:creationId xmlns:a16="http://schemas.microsoft.com/office/drawing/2014/main" id="{C68C31A0-CB7F-CE41-9809-C3EA438DAB0A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WRDS Research Products &amp; Support</a:t>
              </a:r>
            </a:p>
          </p:txBody>
        </p:sp>
        <p:sp>
          <p:nvSpPr>
            <p:cNvPr id="44" name="Textfeld 110">
              <a:extLst>
                <a:ext uri="{FF2B5EF4-FFF2-40B4-BE49-F238E27FC236}">
                  <a16:creationId xmlns:a16="http://schemas.microsoft.com/office/drawing/2014/main" id="{54AC8C1D-67F9-5040-8C3F-835D57CB29B2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5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F147-3194-4C6F-890A-14968BB1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16144"/>
            <a:ext cx="10515600" cy="646331"/>
          </a:xfrm>
        </p:spPr>
        <p:txBody>
          <a:bodyPr/>
          <a:lstStyle/>
          <a:p>
            <a:r>
              <a:rPr lang="en-US" sz="4000" dirty="0"/>
              <a:t>Financial Data on WRDS</a:t>
            </a:r>
          </a:p>
        </p:txBody>
      </p:sp>
    </p:spTree>
    <p:extLst>
      <p:ext uri="{BB962C8B-B14F-4D97-AF65-F5344CB8AC3E}">
        <p14:creationId xmlns:p14="http://schemas.microsoft.com/office/powerpoint/2010/main" val="345284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ADDF-7CCA-3249-BFA9-6D47ADAD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/>
              <a:t>Sources of Financial Data (see full data list in the </a:t>
            </a:r>
            <a:r>
              <a:rPr lang="en-US" dirty="0">
                <a:hlinkClick r:id="" action="ppaction://noaction"/>
              </a:rPr>
              <a:t>appendix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788A6-E4AC-6241-BBFB-87594F8FD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0108"/>
            <a:ext cx="9906001" cy="519897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Fundamentals/Filings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Yearly/Quarterly Snapshots of a Firm (Unit: Firm)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Assets/Trading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Daily/Monthly Trading Price/Volume of a Security(Equity, Bond, Derivatives) (Unit: Issue)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Industry Specific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(Ex) Bank specific database (Unit: Firm/Industry)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Events/Transactions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M&amp;A, Security Issuance(IPO, SEO), News Datasets (Unit: Firm)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Institutional Investors (Hedge Funds and Mutual Funds)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Characteristics, Ownership, Return of Funds(Mutual/Hedge) (Unit: Fund)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Firm Behavior/Individuals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Corporate Governance, Social Responsibility (Unit: Firm)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Analysts, Human Networks (Unit: Individual)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078DB-2A71-E44E-9CA4-2FB756E0D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FECD-7CB4-34AE-3735-FE725BED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Data by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F4C0-429B-F5F1-DEB7-6FBE65C3C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https://wrds-www.wharton.upenn.edu/pages/get-data/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BC833-F18C-3E07-624D-A8E308A6D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86A22-96F1-C7BF-F7BA-7C405547E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98" y="195493"/>
            <a:ext cx="5341206" cy="61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C806-2879-63F0-8603-D1A41294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Data on WRDS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8372F-C29D-D462-67CC-A52834C3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Financial Fundamentals: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Public companies: </a:t>
            </a:r>
            <a:r>
              <a:rPr lang="en-US" sz="2000" dirty="0" err="1"/>
              <a:t>Compustat</a:t>
            </a:r>
            <a:r>
              <a:rPr lang="en-US" sz="2000" dirty="0"/>
              <a:t> Global, </a:t>
            </a:r>
            <a:r>
              <a:rPr lang="en-US" sz="2000" dirty="0" err="1"/>
              <a:t>Worldscope</a:t>
            </a:r>
            <a:r>
              <a:rPr lang="en-US" sz="2000" dirty="0"/>
              <a:t>, </a:t>
            </a:r>
            <a:r>
              <a:rPr lang="en-US" sz="2000" dirty="0" err="1"/>
              <a:t>Factset</a:t>
            </a:r>
            <a:r>
              <a:rPr lang="en-US" sz="2000" dirty="0"/>
              <a:t> Fundamental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Private companies: </a:t>
            </a:r>
            <a:r>
              <a:rPr lang="en-US" sz="2000" dirty="0" err="1"/>
              <a:t>Bvd</a:t>
            </a:r>
            <a:r>
              <a:rPr lang="en-US" sz="2000" dirty="0"/>
              <a:t> Orbis, </a:t>
            </a:r>
            <a:r>
              <a:rPr lang="en-US" sz="2000" dirty="0" err="1"/>
              <a:t>Bvd</a:t>
            </a:r>
            <a:r>
              <a:rPr lang="en-US" sz="2000" dirty="0"/>
              <a:t> Amadeus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Stock prices: </a:t>
            </a:r>
            <a:r>
              <a:rPr lang="en-US" dirty="0" err="1"/>
              <a:t>Compustat</a:t>
            </a:r>
            <a:r>
              <a:rPr lang="en-US" dirty="0"/>
              <a:t> Global, </a:t>
            </a:r>
            <a:r>
              <a:rPr lang="en-US" dirty="0" err="1"/>
              <a:t>Datastream</a:t>
            </a:r>
            <a:r>
              <a:rPr lang="en-US" dirty="0"/>
              <a:t>, and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Ownership: Thomson Global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M&amp;A: Thomson SDC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Others: Wind, Toyo Keizai, ESG databases, and more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3F316-6C37-8BDA-2BD3-3D3BD46D8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2374-66B1-40B3-B059-F715442D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Video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245B9-23A2-4628-873A-E429848F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10515600" cy="49985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Remote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Analytics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>
                <a:hlinkClick r:id="rId2"/>
              </a:rPr>
              <a:t>https://wrds-www.wharton.upenn.edu/pages/video-support/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76FA7-D6D0-4032-8553-1596F04CA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29002-8DA8-45EA-918C-937179CA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753" y="1109732"/>
            <a:ext cx="6828967" cy="46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8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1E3C-3698-5449-940A-5094E071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AB718-E814-994B-9141-3FE5534D9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BA0DEA-49DA-9E4D-B8EF-110E58BBD4AC}"/>
              </a:ext>
            </a:extLst>
          </p:cNvPr>
          <p:cNvGrpSpPr/>
          <p:nvPr/>
        </p:nvGrpSpPr>
        <p:grpSpPr>
          <a:xfrm>
            <a:off x="3247557" y="1127340"/>
            <a:ext cx="5696886" cy="721937"/>
            <a:chOff x="1770714" y="5026248"/>
            <a:chExt cx="5696886" cy="721937"/>
          </a:xfrm>
        </p:grpSpPr>
        <p:sp>
          <p:nvSpPr>
            <p:cNvPr id="6" name="Rechteck 50" descr="PresentationLoad.com">
              <a:extLst>
                <a:ext uri="{FF2B5EF4-FFF2-40B4-BE49-F238E27FC236}">
                  <a16:creationId xmlns:a16="http://schemas.microsoft.com/office/drawing/2014/main" id="{705EDDBE-B5BD-544C-A1F0-8603CB9406A0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291938-A3E6-1547-839B-C056863763AB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AD2DC0-1883-2D4E-9274-4669EE90DB4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98">
                <a:extLst>
                  <a:ext uri="{FF2B5EF4-FFF2-40B4-BE49-F238E27FC236}">
                    <a16:creationId xmlns:a16="http://schemas.microsoft.com/office/drawing/2014/main" id="{16FF050B-1F0D-6F40-BF9E-A0A8E78982B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hteck 1">
              <a:extLst>
                <a:ext uri="{FF2B5EF4-FFF2-40B4-BE49-F238E27FC236}">
                  <a16:creationId xmlns:a16="http://schemas.microsoft.com/office/drawing/2014/main" id="{ABCE7F79-29D0-9346-AFF0-DA872FF10E6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What is WRDS?</a:t>
              </a:r>
            </a:p>
          </p:txBody>
        </p:sp>
        <p:sp>
          <p:nvSpPr>
            <p:cNvPr id="9" name="Textfeld 110">
              <a:extLst>
                <a:ext uri="{FF2B5EF4-FFF2-40B4-BE49-F238E27FC236}">
                  <a16:creationId xmlns:a16="http://schemas.microsoft.com/office/drawing/2014/main" id="{633DE200-298F-A146-A969-18E176E49A6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BED8A1-C263-154F-AD24-55363D565F33}"/>
              </a:ext>
            </a:extLst>
          </p:cNvPr>
          <p:cNvGrpSpPr/>
          <p:nvPr/>
        </p:nvGrpSpPr>
        <p:grpSpPr>
          <a:xfrm>
            <a:off x="3247557" y="1960417"/>
            <a:ext cx="5696886" cy="721937"/>
            <a:chOff x="1770714" y="5026248"/>
            <a:chExt cx="5696886" cy="721937"/>
          </a:xfrm>
        </p:grpSpPr>
        <p:sp>
          <p:nvSpPr>
            <p:cNvPr id="13" name="Rechteck 50" descr="PresentationLoad.com">
              <a:extLst>
                <a:ext uri="{FF2B5EF4-FFF2-40B4-BE49-F238E27FC236}">
                  <a16:creationId xmlns:a16="http://schemas.microsoft.com/office/drawing/2014/main" id="{2D0CB9D8-B20E-6E43-BF78-0847FE3D052F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72A512-D769-1341-9B01-5C18A2248F24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812B2E3-C32E-6245-8047-039DD8590A7D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98">
                <a:extLst>
                  <a:ext uri="{FF2B5EF4-FFF2-40B4-BE49-F238E27FC236}">
                    <a16:creationId xmlns:a16="http://schemas.microsoft.com/office/drawing/2014/main" id="{E17C1F6B-5579-3F43-8201-674BCCD7777B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hteck 1">
              <a:extLst>
                <a:ext uri="{FF2B5EF4-FFF2-40B4-BE49-F238E27FC236}">
                  <a16:creationId xmlns:a16="http://schemas.microsoft.com/office/drawing/2014/main" id="{F45A81FD-F0B1-E04C-B6A6-A8B348B89B19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Accessing the Data</a:t>
              </a:r>
            </a:p>
          </p:txBody>
        </p:sp>
        <p:sp>
          <p:nvSpPr>
            <p:cNvPr id="16" name="Textfeld 110">
              <a:extLst>
                <a:ext uri="{FF2B5EF4-FFF2-40B4-BE49-F238E27FC236}">
                  <a16:creationId xmlns:a16="http://schemas.microsoft.com/office/drawing/2014/main" id="{C887B54B-156E-7F40-884C-4E96005A5538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AB621D-84AB-F447-AD5E-BEC987610F1E}"/>
              </a:ext>
            </a:extLst>
          </p:cNvPr>
          <p:cNvGrpSpPr/>
          <p:nvPr/>
        </p:nvGrpSpPr>
        <p:grpSpPr>
          <a:xfrm>
            <a:off x="3247557" y="2834976"/>
            <a:ext cx="5696886" cy="721937"/>
            <a:chOff x="1770714" y="5026248"/>
            <a:chExt cx="5696886" cy="721937"/>
          </a:xfrm>
        </p:grpSpPr>
        <p:sp>
          <p:nvSpPr>
            <p:cNvPr id="20" name="Rechteck 50" descr="PresentationLoad.com">
              <a:extLst>
                <a:ext uri="{FF2B5EF4-FFF2-40B4-BE49-F238E27FC236}">
                  <a16:creationId xmlns:a16="http://schemas.microsoft.com/office/drawing/2014/main" id="{E63322E9-B693-9E4A-A5DA-277538181EEA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B4EBE3-7B62-CF4B-ABD1-9193E8B2D2DF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750360-8A7A-AF43-8AB9-CB2F450F2DD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98">
                <a:extLst>
                  <a:ext uri="{FF2B5EF4-FFF2-40B4-BE49-F238E27FC236}">
                    <a16:creationId xmlns:a16="http://schemas.microsoft.com/office/drawing/2014/main" id="{977E4B0B-B792-B749-A588-E468E861F2DC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hteck 1">
              <a:extLst>
                <a:ext uri="{FF2B5EF4-FFF2-40B4-BE49-F238E27FC236}">
                  <a16:creationId xmlns:a16="http://schemas.microsoft.com/office/drawing/2014/main" id="{0D2F7FFA-3732-9642-93E0-0516DAF91C12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Financial Data on WRDS</a:t>
              </a:r>
            </a:p>
          </p:txBody>
        </p:sp>
        <p:sp>
          <p:nvSpPr>
            <p:cNvPr id="23" name="Textfeld 110">
              <a:extLst>
                <a:ext uri="{FF2B5EF4-FFF2-40B4-BE49-F238E27FC236}">
                  <a16:creationId xmlns:a16="http://schemas.microsoft.com/office/drawing/2014/main" id="{A4970E69-3AAD-664F-A09A-D8BD9D842A79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4145F7-3667-0E44-80B7-B66E37BE435A}"/>
              </a:ext>
            </a:extLst>
          </p:cNvPr>
          <p:cNvGrpSpPr/>
          <p:nvPr/>
        </p:nvGrpSpPr>
        <p:grpSpPr>
          <a:xfrm>
            <a:off x="3247557" y="3734143"/>
            <a:ext cx="5696886" cy="721937"/>
            <a:chOff x="1770714" y="5026248"/>
            <a:chExt cx="5696886" cy="721937"/>
          </a:xfrm>
        </p:grpSpPr>
        <p:sp>
          <p:nvSpPr>
            <p:cNvPr id="27" name="Rechteck 50" descr="PresentationLoad.com">
              <a:extLst>
                <a:ext uri="{FF2B5EF4-FFF2-40B4-BE49-F238E27FC236}">
                  <a16:creationId xmlns:a16="http://schemas.microsoft.com/office/drawing/2014/main" id="{4116DDFB-8B43-E642-81DC-E3A9D7D835C4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F86E2C-5E8C-F940-8376-79557A549EAD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132989-B42D-E041-A88F-207B186CC995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98">
                <a:extLst>
                  <a:ext uri="{FF2B5EF4-FFF2-40B4-BE49-F238E27FC236}">
                    <a16:creationId xmlns:a16="http://schemas.microsoft.com/office/drawing/2014/main" id="{38045987-5A13-D04D-95B9-E0655973A4E1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hteck 1">
              <a:extLst>
                <a:ext uri="{FF2B5EF4-FFF2-40B4-BE49-F238E27FC236}">
                  <a16:creationId xmlns:a16="http://schemas.microsoft.com/office/drawing/2014/main" id="{2D8E7D94-120F-ED40-A7DA-9A89CA19A72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COMPUSTAT / CRSP overview</a:t>
              </a:r>
            </a:p>
          </p:txBody>
        </p:sp>
        <p:sp>
          <p:nvSpPr>
            <p:cNvPr id="30" name="Textfeld 110">
              <a:extLst>
                <a:ext uri="{FF2B5EF4-FFF2-40B4-BE49-F238E27FC236}">
                  <a16:creationId xmlns:a16="http://schemas.microsoft.com/office/drawing/2014/main" id="{D18F18EC-319C-3846-815B-3C40C31830F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775509-88F6-A045-9B65-C6CD606F693B}"/>
              </a:ext>
            </a:extLst>
          </p:cNvPr>
          <p:cNvGrpSpPr/>
          <p:nvPr/>
        </p:nvGrpSpPr>
        <p:grpSpPr>
          <a:xfrm>
            <a:off x="3247557" y="4605974"/>
            <a:ext cx="5696886" cy="721937"/>
            <a:chOff x="1770714" y="5026248"/>
            <a:chExt cx="5696886" cy="721937"/>
          </a:xfrm>
        </p:grpSpPr>
        <p:sp>
          <p:nvSpPr>
            <p:cNvPr id="34" name="Rechteck 50" descr="PresentationLoad.com">
              <a:extLst>
                <a:ext uri="{FF2B5EF4-FFF2-40B4-BE49-F238E27FC236}">
                  <a16:creationId xmlns:a16="http://schemas.microsoft.com/office/drawing/2014/main" id="{78A6A1C2-EC77-CD45-98C4-6BDAFF837A7D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14FC7B3-7097-C745-952E-D8D2FF9EDED3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3C4BBA-C4B3-344D-8F7B-F2BD43B189B9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98">
                <a:extLst>
                  <a:ext uri="{FF2B5EF4-FFF2-40B4-BE49-F238E27FC236}">
                    <a16:creationId xmlns:a16="http://schemas.microsoft.com/office/drawing/2014/main" id="{4722D4C1-6BEA-6445-A63F-C0084BC2577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hteck 1">
              <a:extLst>
                <a:ext uri="{FF2B5EF4-FFF2-40B4-BE49-F238E27FC236}">
                  <a16:creationId xmlns:a16="http://schemas.microsoft.com/office/drawing/2014/main" id="{A8FC9E6E-8A0B-D945-99B5-02F08630C48D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Advanced Access Features</a:t>
              </a:r>
            </a:p>
          </p:txBody>
        </p:sp>
        <p:sp>
          <p:nvSpPr>
            <p:cNvPr id="37" name="Textfeld 110">
              <a:extLst>
                <a:ext uri="{FF2B5EF4-FFF2-40B4-BE49-F238E27FC236}">
                  <a16:creationId xmlns:a16="http://schemas.microsoft.com/office/drawing/2014/main" id="{477EC08A-F370-5E44-958E-F0DA759DE37E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741438-9576-694C-8F89-AE1BB9BBA0EE}"/>
              </a:ext>
            </a:extLst>
          </p:cNvPr>
          <p:cNvGrpSpPr/>
          <p:nvPr/>
        </p:nvGrpSpPr>
        <p:grpSpPr>
          <a:xfrm>
            <a:off x="3247557" y="5497942"/>
            <a:ext cx="5696886" cy="721937"/>
            <a:chOff x="1770714" y="5026248"/>
            <a:chExt cx="5696886" cy="721937"/>
          </a:xfrm>
        </p:grpSpPr>
        <p:sp>
          <p:nvSpPr>
            <p:cNvPr id="41" name="Rechteck 50" descr="PresentationLoad.com">
              <a:extLst>
                <a:ext uri="{FF2B5EF4-FFF2-40B4-BE49-F238E27FC236}">
                  <a16:creationId xmlns:a16="http://schemas.microsoft.com/office/drawing/2014/main" id="{9E4E0613-CA4D-F84E-AB2D-A8CAFA77BB62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53DCB1A-BA83-084A-8187-776DB2D64BEC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DA9794-E434-5149-8561-4EA51652148F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98">
                <a:extLst>
                  <a:ext uri="{FF2B5EF4-FFF2-40B4-BE49-F238E27FC236}">
                    <a16:creationId xmlns:a16="http://schemas.microsoft.com/office/drawing/2014/main" id="{58648AD1-0F03-EE4C-8103-0F71930D9FAE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hteck 1">
              <a:extLst>
                <a:ext uri="{FF2B5EF4-FFF2-40B4-BE49-F238E27FC236}">
                  <a16:creationId xmlns:a16="http://schemas.microsoft.com/office/drawing/2014/main" id="{C68C31A0-CB7F-CE41-9809-C3EA438DAB0A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WRDS Research Products &amp; Support</a:t>
              </a:r>
            </a:p>
          </p:txBody>
        </p:sp>
        <p:sp>
          <p:nvSpPr>
            <p:cNvPr id="44" name="Textfeld 110">
              <a:extLst>
                <a:ext uri="{FF2B5EF4-FFF2-40B4-BE49-F238E27FC236}">
                  <a16:creationId xmlns:a16="http://schemas.microsoft.com/office/drawing/2014/main" id="{54AC8C1D-67F9-5040-8C3F-835D57CB29B2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0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F147-3194-4C6F-890A-14968BB1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16144"/>
            <a:ext cx="10515600" cy="646331"/>
          </a:xfrm>
        </p:spPr>
        <p:txBody>
          <a:bodyPr/>
          <a:lstStyle/>
          <a:p>
            <a:r>
              <a:rPr lang="en-US" sz="4000" dirty="0"/>
              <a:t>COMPUSTAT / CRSP</a:t>
            </a:r>
          </a:p>
        </p:txBody>
      </p:sp>
    </p:spTree>
    <p:extLst>
      <p:ext uri="{BB962C8B-B14F-4D97-AF65-F5344CB8AC3E}">
        <p14:creationId xmlns:p14="http://schemas.microsoft.com/office/powerpoint/2010/main" val="198404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8BF5-AA41-1E4D-8315-8D0AB62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/>
              <a:t>Accounting and Financial Data in COMPUSTAT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AEC11-9EA0-3747-BB5B-C71B678E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0108"/>
            <a:ext cx="10848975" cy="499068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COMPUSTAT North-America</a:t>
            </a:r>
            <a:r>
              <a:rPr lang="en-US" dirty="0"/>
              <a:t>: </a:t>
            </a:r>
            <a:r>
              <a:rPr lang="en-US" b="1" dirty="0"/>
              <a:t>U.S. and Canadian </a:t>
            </a:r>
            <a:r>
              <a:rPr lang="en-US" dirty="0"/>
              <a:t>fundamental and market information on 35,000+ </a:t>
            </a:r>
            <a:r>
              <a:rPr lang="en-US" b="1" dirty="0">
                <a:solidFill>
                  <a:srgbClr val="FF0000"/>
                </a:solidFill>
              </a:rPr>
              <a:t>active and inactive</a:t>
            </a:r>
            <a:r>
              <a:rPr lang="en-US" dirty="0"/>
              <a:t> public companies, from 1950-present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COMPUSTAT Global</a:t>
            </a:r>
            <a:r>
              <a:rPr lang="en-US" dirty="0"/>
              <a:t>: Fundamental data of 39,000+ active and inactive companies in 80+ countries, the earliest data is from 1986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/>
              <a:t>Fundamental data </a:t>
            </a:r>
            <a:r>
              <a:rPr lang="en-US" dirty="0"/>
              <a:t>available on an annual and quarterly frequencies with thousands of Income Statement, Balance Sheet, Statement of Cash Flows, and supplemental &amp; industry-specific data items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/>
              <a:t>Market data</a:t>
            </a:r>
            <a:r>
              <a:rPr lang="en-US" dirty="0"/>
              <a:t> available on a monthly and daily frequencies with Prices, Dividends, Returns, Trading Volume, Shares Outstanding and Short-Interest Information (Very Similar to CRSP in many dimensions)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lvl="1">
              <a:defRPr/>
            </a:pPr>
            <a:r>
              <a:rPr lang="en-US" sz="1800" dirty="0"/>
              <a:t>Both Fundamental Data and Market Data are now in the same data feed and are </a:t>
            </a:r>
            <a:r>
              <a:rPr lang="en-US" sz="1800" i="1" u="sng" dirty="0"/>
              <a:t>updated daily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8C538-6BA6-D147-B02C-2F2E9DBDD9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1E3C-3698-5449-940A-5094E071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AB718-E814-994B-9141-3FE5534D9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BA0DEA-49DA-9E4D-B8EF-110E58BBD4AC}"/>
              </a:ext>
            </a:extLst>
          </p:cNvPr>
          <p:cNvGrpSpPr/>
          <p:nvPr/>
        </p:nvGrpSpPr>
        <p:grpSpPr>
          <a:xfrm>
            <a:off x="3247557" y="1127340"/>
            <a:ext cx="5696886" cy="721937"/>
            <a:chOff x="1770714" y="5026248"/>
            <a:chExt cx="5696886" cy="721937"/>
          </a:xfrm>
        </p:grpSpPr>
        <p:sp>
          <p:nvSpPr>
            <p:cNvPr id="6" name="Rechteck 50" descr="PresentationLoad.com">
              <a:extLst>
                <a:ext uri="{FF2B5EF4-FFF2-40B4-BE49-F238E27FC236}">
                  <a16:creationId xmlns:a16="http://schemas.microsoft.com/office/drawing/2014/main" id="{705EDDBE-B5BD-544C-A1F0-8603CB9406A0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291938-A3E6-1547-839B-C056863763AB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AD2DC0-1883-2D4E-9274-4669EE90DB4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98">
                <a:extLst>
                  <a:ext uri="{FF2B5EF4-FFF2-40B4-BE49-F238E27FC236}">
                    <a16:creationId xmlns:a16="http://schemas.microsoft.com/office/drawing/2014/main" id="{16FF050B-1F0D-6F40-BF9E-A0A8E78982B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hteck 1">
              <a:extLst>
                <a:ext uri="{FF2B5EF4-FFF2-40B4-BE49-F238E27FC236}">
                  <a16:creationId xmlns:a16="http://schemas.microsoft.com/office/drawing/2014/main" id="{ABCE7F79-29D0-9346-AFF0-DA872FF10E6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What is WRDS?</a:t>
              </a:r>
            </a:p>
          </p:txBody>
        </p:sp>
        <p:sp>
          <p:nvSpPr>
            <p:cNvPr id="9" name="Textfeld 110">
              <a:extLst>
                <a:ext uri="{FF2B5EF4-FFF2-40B4-BE49-F238E27FC236}">
                  <a16:creationId xmlns:a16="http://schemas.microsoft.com/office/drawing/2014/main" id="{633DE200-298F-A146-A969-18E176E49A6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BED8A1-C263-154F-AD24-55363D565F33}"/>
              </a:ext>
            </a:extLst>
          </p:cNvPr>
          <p:cNvGrpSpPr/>
          <p:nvPr/>
        </p:nvGrpSpPr>
        <p:grpSpPr>
          <a:xfrm>
            <a:off x="3247557" y="1960417"/>
            <a:ext cx="5696886" cy="721937"/>
            <a:chOff x="1770714" y="5026248"/>
            <a:chExt cx="5696886" cy="721937"/>
          </a:xfrm>
        </p:grpSpPr>
        <p:sp>
          <p:nvSpPr>
            <p:cNvPr id="13" name="Rechteck 50" descr="PresentationLoad.com">
              <a:extLst>
                <a:ext uri="{FF2B5EF4-FFF2-40B4-BE49-F238E27FC236}">
                  <a16:creationId xmlns:a16="http://schemas.microsoft.com/office/drawing/2014/main" id="{2D0CB9D8-B20E-6E43-BF78-0847FE3D052F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72A512-D769-1341-9B01-5C18A2248F24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812B2E3-C32E-6245-8047-039DD8590A7D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98">
                <a:extLst>
                  <a:ext uri="{FF2B5EF4-FFF2-40B4-BE49-F238E27FC236}">
                    <a16:creationId xmlns:a16="http://schemas.microsoft.com/office/drawing/2014/main" id="{E17C1F6B-5579-3F43-8201-674BCCD7777B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hteck 1">
              <a:extLst>
                <a:ext uri="{FF2B5EF4-FFF2-40B4-BE49-F238E27FC236}">
                  <a16:creationId xmlns:a16="http://schemas.microsoft.com/office/drawing/2014/main" id="{F45A81FD-F0B1-E04C-B6A6-A8B348B89B19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Accessing the Data</a:t>
              </a:r>
            </a:p>
          </p:txBody>
        </p:sp>
        <p:sp>
          <p:nvSpPr>
            <p:cNvPr id="16" name="Textfeld 110">
              <a:extLst>
                <a:ext uri="{FF2B5EF4-FFF2-40B4-BE49-F238E27FC236}">
                  <a16:creationId xmlns:a16="http://schemas.microsoft.com/office/drawing/2014/main" id="{C887B54B-156E-7F40-884C-4E96005A5538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AB621D-84AB-F447-AD5E-BEC987610F1E}"/>
              </a:ext>
            </a:extLst>
          </p:cNvPr>
          <p:cNvGrpSpPr/>
          <p:nvPr/>
        </p:nvGrpSpPr>
        <p:grpSpPr>
          <a:xfrm>
            <a:off x="3247557" y="2834976"/>
            <a:ext cx="5696886" cy="721937"/>
            <a:chOff x="1770714" y="5026248"/>
            <a:chExt cx="5696886" cy="721937"/>
          </a:xfrm>
        </p:grpSpPr>
        <p:sp>
          <p:nvSpPr>
            <p:cNvPr id="20" name="Rechteck 50" descr="PresentationLoad.com">
              <a:extLst>
                <a:ext uri="{FF2B5EF4-FFF2-40B4-BE49-F238E27FC236}">
                  <a16:creationId xmlns:a16="http://schemas.microsoft.com/office/drawing/2014/main" id="{E63322E9-B693-9E4A-A5DA-277538181EEA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B4EBE3-7B62-CF4B-ABD1-9193E8B2D2DF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750360-8A7A-AF43-8AB9-CB2F450F2DD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98">
                <a:extLst>
                  <a:ext uri="{FF2B5EF4-FFF2-40B4-BE49-F238E27FC236}">
                    <a16:creationId xmlns:a16="http://schemas.microsoft.com/office/drawing/2014/main" id="{977E4B0B-B792-B749-A588-E468E861F2DC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hteck 1">
              <a:extLst>
                <a:ext uri="{FF2B5EF4-FFF2-40B4-BE49-F238E27FC236}">
                  <a16:creationId xmlns:a16="http://schemas.microsoft.com/office/drawing/2014/main" id="{0D2F7FFA-3732-9642-93E0-0516DAF91C12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Financial Data on WRDS</a:t>
              </a:r>
            </a:p>
          </p:txBody>
        </p:sp>
        <p:sp>
          <p:nvSpPr>
            <p:cNvPr id="23" name="Textfeld 110">
              <a:extLst>
                <a:ext uri="{FF2B5EF4-FFF2-40B4-BE49-F238E27FC236}">
                  <a16:creationId xmlns:a16="http://schemas.microsoft.com/office/drawing/2014/main" id="{A4970E69-3AAD-664F-A09A-D8BD9D842A79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4145F7-3667-0E44-80B7-B66E37BE435A}"/>
              </a:ext>
            </a:extLst>
          </p:cNvPr>
          <p:cNvGrpSpPr/>
          <p:nvPr/>
        </p:nvGrpSpPr>
        <p:grpSpPr>
          <a:xfrm>
            <a:off x="3247557" y="3734143"/>
            <a:ext cx="5696886" cy="721937"/>
            <a:chOff x="1770714" y="5026248"/>
            <a:chExt cx="5696886" cy="721937"/>
          </a:xfrm>
        </p:grpSpPr>
        <p:sp>
          <p:nvSpPr>
            <p:cNvPr id="27" name="Rechteck 50" descr="PresentationLoad.com">
              <a:extLst>
                <a:ext uri="{FF2B5EF4-FFF2-40B4-BE49-F238E27FC236}">
                  <a16:creationId xmlns:a16="http://schemas.microsoft.com/office/drawing/2014/main" id="{4116DDFB-8B43-E642-81DC-E3A9D7D835C4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F86E2C-5E8C-F940-8376-79557A549EAD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132989-B42D-E041-A88F-207B186CC995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98">
                <a:extLst>
                  <a:ext uri="{FF2B5EF4-FFF2-40B4-BE49-F238E27FC236}">
                    <a16:creationId xmlns:a16="http://schemas.microsoft.com/office/drawing/2014/main" id="{38045987-5A13-D04D-95B9-E0655973A4E1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hteck 1">
              <a:extLst>
                <a:ext uri="{FF2B5EF4-FFF2-40B4-BE49-F238E27FC236}">
                  <a16:creationId xmlns:a16="http://schemas.microsoft.com/office/drawing/2014/main" id="{2D8E7D94-120F-ED40-A7DA-9A89CA19A72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COMPUSTAT / CRSP overview</a:t>
              </a:r>
            </a:p>
          </p:txBody>
        </p:sp>
        <p:sp>
          <p:nvSpPr>
            <p:cNvPr id="30" name="Textfeld 110">
              <a:extLst>
                <a:ext uri="{FF2B5EF4-FFF2-40B4-BE49-F238E27FC236}">
                  <a16:creationId xmlns:a16="http://schemas.microsoft.com/office/drawing/2014/main" id="{D18F18EC-319C-3846-815B-3C40C31830F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775509-88F6-A045-9B65-C6CD606F693B}"/>
              </a:ext>
            </a:extLst>
          </p:cNvPr>
          <p:cNvGrpSpPr/>
          <p:nvPr/>
        </p:nvGrpSpPr>
        <p:grpSpPr>
          <a:xfrm>
            <a:off x="3247557" y="4605974"/>
            <a:ext cx="5696886" cy="721937"/>
            <a:chOff x="1770714" y="5026248"/>
            <a:chExt cx="5696886" cy="721937"/>
          </a:xfrm>
        </p:grpSpPr>
        <p:sp>
          <p:nvSpPr>
            <p:cNvPr id="34" name="Rechteck 50" descr="PresentationLoad.com">
              <a:extLst>
                <a:ext uri="{FF2B5EF4-FFF2-40B4-BE49-F238E27FC236}">
                  <a16:creationId xmlns:a16="http://schemas.microsoft.com/office/drawing/2014/main" id="{78A6A1C2-EC77-CD45-98C4-6BDAFF837A7D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14FC7B3-7097-C745-952E-D8D2FF9EDED3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3C4BBA-C4B3-344D-8F7B-F2BD43B189B9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98">
                <a:extLst>
                  <a:ext uri="{FF2B5EF4-FFF2-40B4-BE49-F238E27FC236}">
                    <a16:creationId xmlns:a16="http://schemas.microsoft.com/office/drawing/2014/main" id="{4722D4C1-6BEA-6445-A63F-C0084BC2577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hteck 1">
              <a:extLst>
                <a:ext uri="{FF2B5EF4-FFF2-40B4-BE49-F238E27FC236}">
                  <a16:creationId xmlns:a16="http://schemas.microsoft.com/office/drawing/2014/main" id="{A8FC9E6E-8A0B-D945-99B5-02F08630C48D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Advanced Access Features</a:t>
              </a:r>
            </a:p>
          </p:txBody>
        </p:sp>
        <p:sp>
          <p:nvSpPr>
            <p:cNvPr id="37" name="Textfeld 110">
              <a:extLst>
                <a:ext uri="{FF2B5EF4-FFF2-40B4-BE49-F238E27FC236}">
                  <a16:creationId xmlns:a16="http://schemas.microsoft.com/office/drawing/2014/main" id="{477EC08A-F370-5E44-958E-F0DA759DE37E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741438-9576-694C-8F89-AE1BB9BBA0EE}"/>
              </a:ext>
            </a:extLst>
          </p:cNvPr>
          <p:cNvGrpSpPr/>
          <p:nvPr/>
        </p:nvGrpSpPr>
        <p:grpSpPr>
          <a:xfrm>
            <a:off x="3247557" y="5497942"/>
            <a:ext cx="5696886" cy="721937"/>
            <a:chOff x="1770714" y="5026248"/>
            <a:chExt cx="5696886" cy="721937"/>
          </a:xfrm>
        </p:grpSpPr>
        <p:sp>
          <p:nvSpPr>
            <p:cNvPr id="41" name="Rechteck 50" descr="PresentationLoad.com">
              <a:extLst>
                <a:ext uri="{FF2B5EF4-FFF2-40B4-BE49-F238E27FC236}">
                  <a16:creationId xmlns:a16="http://schemas.microsoft.com/office/drawing/2014/main" id="{9E4E0613-CA4D-F84E-AB2D-A8CAFA77BB62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53DCB1A-BA83-084A-8187-776DB2D64BEC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DA9794-E434-5149-8561-4EA51652148F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98">
                <a:extLst>
                  <a:ext uri="{FF2B5EF4-FFF2-40B4-BE49-F238E27FC236}">
                    <a16:creationId xmlns:a16="http://schemas.microsoft.com/office/drawing/2014/main" id="{58648AD1-0F03-EE4C-8103-0F71930D9FAE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hteck 1">
              <a:extLst>
                <a:ext uri="{FF2B5EF4-FFF2-40B4-BE49-F238E27FC236}">
                  <a16:creationId xmlns:a16="http://schemas.microsoft.com/office/drawing/2014/main" id="{C68C31A0-CB7F-CE41-9809-C3EA438DAB0A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WRDS Research Products &amp; Support</a:t>
              </a:r>
            </a:p>
          </p:txBody>
        </p:sp>
        <p:sp>
          <p:nvSpPr>
            <p:cNvPr id="44" name="Textfeld 110">
              <a:extLst>
                <a:ext uri="{FF2B5EF4-FFF2-40B4-BE49-F238E27FC236}">
                  <a16:creationId xmlns:a16="http://schemas.microsoft.com/office/drawing/2014/main" id="{54AC8C1D-67F9-5040-8C3F-835D57CB29B2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7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F899-4844-2D4F-9C66-B79BD138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COMPUSTAT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0F84B-016A-DA43-B152-90F25DFF2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833D84C-02CC-B640-9A27-806B1107B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734892"/>
              </p:ext>
            </p:extLst>
          </p:nvPr>
        </p:nvGraphicFramePr>
        <p:xfrm>
          <a:off x="838201" y="1507294"/>
          <a:ext cx="10515600" cy="4368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0876">
                  <a:extLst>
                    <a:ext uri="{9D8B030D-6E8A-4147-A177-3AD203B41FA5}">
                      <a16:colId xmlns:a16="http://schemas.microsoft.com/office/drawing/2014/main" val="1296616796"/>
                    </a:ext>
                  </a:extLst>
                </a:gridCol>
              </a:tblGrid>
              <a:tr h="619211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COMPUSTAT North-America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COMPUSTAT Global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2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U.S. and Canada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About 80 countries excluding North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21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Coverage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35,000+ active and inactive public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39,000+ </a:t>
                      </a:r>
                      <a:r>
                        <a:rPr lang="en-US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active and inactive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public companies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83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and Quarterly for Fundamental, Daily for Securities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Annual, Quarterly for Fundamental, Daily for Securities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3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Fundamental</a:t>
                      </a:r>
                    </a:p>
                    <a:p>
                      <a:pPr algn="ctr"/>
                      <a:r>
                        <a:rPr lang="en-US" sz="1600" dirty="0"/>
                        <a:t>Date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1950 -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1987  - present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1962 -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1987 - 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83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Security</a:t>
                      </a:r>
                    </a:p>
                    <a:p>
                      <a:pPr algn="ctr"/>
                      <a:r>
                        <a:rPr lang="en-US" dirty="0"/>
                        <a:t>Date Range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1962 - present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1983 - present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1985 - present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8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Currency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Values in original currency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Values in original currency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36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58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CD7B-CBFF-9E4D-BF45-7E73AEAD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COMPUSTAT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0CAE-74DC-5049-987F-211473DEE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10108"/>
            <a:ext cx="11272838" cy="56108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Current Assets, Assets for IBM, Microsoft, and Apple between Jan 2019 and Dec 2021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70933-6D32-924D-94F3-3203CE766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A96043D-6E72-7C49-8A34-7BA684342A6C}"/>
              </a:ext>
            </a:extLst>
          </p:cNvPr>
          <p:cNvSpPr/>
          <p:nvPr/>
        </p:nvSpPr>
        <p:spPr>
          <a:xfrm>
            <a:off x="4641283" y="3733646"/>
            <a:ext cx="1250984" cy="317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1EFE8-59A6-DD49-8680-653D11CAEB95}"/>
              </a:ext>
            </a:extLst>
          </p:cNvPr>
          <p:cNvSpPr txBox="1"/>
          <p:nvPr/>
        </p:nvSpPr>
        <p:spPr>
          <a:xfrm>
            <a:off x="8734425" y="247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42B0CB-08EE-5E41-B288-D7A08C39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04" y="2141844"/>
            <a:ext cx="4812772" cy="362267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9368CE6-B3CE-B146-8040-AECC2994855F}"/>
              </a:ext>
            </a:extLst>
          </p:cNvPr>
          <p:cNvSpPr/>
          <p:nvPr/>
        </p:nvSpPr>
        <p:spPr>
          <a:xfrm>
            <a:off x="8563833" y="2656050"/>
            <a:ext cx="1292543" cy="1401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00067D-B45F-794B-BFB1-3E930D5FE5D9}"/>
              </a:ext>
            </a:extLst>
          </p:cNvPr>
          <p:cNvSpPr/>
          <p:nvPr/>
        </p:nvSpPr>
        <p:spPr>
          <a:xfrm>
            <a:off x="6008943" y="2974770"/>
            <a:ext cx="899160" cy="182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9E5E12-55D9-A9DC-5EC5-E00BD38D7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69" y="2039666"/>
            <a:ext cx="3690730" cy="350753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D1688C-CCD9-CA48-B842-FF56FF8E74E2}"/>
              </a:ext>
            </a:extLst>
          </p:cNvPr>
          <p:cNvSpPr/>
          <p:nvPr/>
        </p:nvSpPr>
        <p:spPr>
          <a:xfrm>
            <a:off x="883524" y="3865430"/>
            <a:ext cx="2483747" cy="337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C5B67B-465D-8946-A3DD-E3F6F23999A0}"/>
              </a:ext>
            </a:extLst>
          </p:cNvPr>
          <p:cNvSpPr/>
          <p:nvPr/>
        </p:nvSpPr>
        <p:spPr>
          <a:xfrm>
            <a:off x="1092038" y="4948276"/>
            <a:ext cx="899160" cy="182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1" grpId="0" animBg="1"/>
      <p:bldP spid="12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0053-6F17-B04B-A3A8-1C75956B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COMPUSTAT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3FB0-FD75-8F4C-A6D6-80FCF977E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10515600" cy="45334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Finding Financial Statement Variables for IBM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Finding Financial Statement Variables for unknown ID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Finding ~ for more than one company with known IDs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web query output filters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the output format you need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307BB-53F2-5A48-824C-57F55ACB9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39FA-1396-8F4A-8CB9-296DE606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Support for COMPUSTAT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B0FAF-A01D-194A-9EAF-720D790C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10515600" cy="481923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Compustat manual 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WRDS Documents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Sample Programs (extracts, point-in-time, etc.)</a:t>
            </a:r>
          </a:p>
          <a:p>
            <a:pPr marL="349250" lvl="1"/>
            <a:r>
              <a:rPr lang="en-US" sz="1800" dirty="0">
                <a:hlinkClick r:id="rId4"/>
              </a:rPr>
              <a:t>Research → Sample Programs → Compustat</a:t>
            </a:r>
            <a:endParaRPr lang="en-US" sz="1800" dirty="0"/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Applications (book-to-market, P/E Ratio )</a:t>
            </a:r>
          </a:p>
          <a:p>
            <a:pPr marL="349250" lvl="1"/>
            <a:r>
              <a:rPr lang="en-US" sz="1800" dirty="0">
                <a:hlinkClick r:id="rId5"/>
              </a:rPr>
              <a:t>Research → Applications</a:t>
            </a:r>
            <a:endParaRPr lang="en-US" sz="1800" dirty="0"/>
          </a:p>
          <a:p>
            <a:pPr marL="349250" lvl="1"/>
            <a:r>
              <a:rPr lang="en-US" sz="2400" dirty="0"/>
              <a:t>Remote learning clip </a:t>
            </a:r>
            <a:r>
              <a:rPr lang="en-US" sz="2400" dirty="0">
                <a:hlinkClick r:id="rId6"/>
              </a:rPr>
              <a:t>part a </a:t>
            </a:r>
            <a:r>
              <a:rPr lang="en-US" sz="2400" dirty="0"/>
              <a:t>and </a:t>
            </a:r>
            <a:r>
              <a:rPr lang="en-US" sz="2400" dirty="0">
                <a:hlinkClick r:id="rId7"/>
              </a:rPr>
              <a:t>part b</a:t>
            </a:r>
            <a:endParaRPr lang="en-US" sz="2400" dirty="0"/>
          </a:p>
          <a:p>
            <a:pPr marL="349250" lvl="1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B38D-4541-6A45-BF0D-E31846B6A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4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8C45-3F4D-7D45-8075-31765F6A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FAC81-1C00-234A-9D78-4E9CC2A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Primary Identifiers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GVKEY</a:t>
            </a:r>
            <a:r>
              <a:rPr lang="en-US" sz="1800" dirty="0"/>
              <a:t> at firm-level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GVKEY + IID </a:t>
            </a:r>
            <a:r>
              <a:rPr lang="en-US" sz="1800" dirty="0"/>
              <a:t>at security-level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GVKEY</a:t>
            </a:r>
            <a:r>
              <a:rPr lang="en-US" dirty="0"/>
              <a:t> is a unique six-digit identifier and primary key for each company and assigned by COMPUSTAT: </a:t>
            </a:r>
            <a:r>
              <a:rPr lang="en-US" i="1" dirty="0"/>
              <a:t>Permanent</a:t>
            </a:r>
            <a:r>
              <a:rPr lang="en-US" dirty="0"/>
              <a:t>, and </a:t>
            </a:r>
            <a:r>
              <a:rPr lang="en-US" i="1" dirty="0"/>
              <a:t>Unique</a:t>
            </a:r>
            <a:r>
              <a:rPr lang="en-US" dirty="0"/>
              <a:t> (</a:t>
            </a:r>
            <a:r>
              <a:rPr lang="en-US" i="1" dirty="0"/>
              <a:t>Not Recyclable)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IID</a:t>
            </a:r>
            <a:r>
              <a:rPr lang="en-US" dirty="0"/>
              <a:t> is assigned for each securities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Alphabet’s class A stocks: IID = 01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Alphabet’s class C stocks: IID = 03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4C5AE-B1B4-0843-86B1-4EAC16A88C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9CE7-75A3-664A-9B1E-88013D41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Secondary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EC2C7-C391-8049-9AB2-0556EF2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11063288" cy="51989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Stock Tickers</a:t>
            </a:r>
            <a:r>
              <a:rPr lang="en-US" dirty="0"/>
              <a:t>: Exchange Specific, with Suffixes, </a:t>
            </a:r>
            <a:r>
              <a:rPr lang="en-US" i="1" dirty="0"/>
              <a:t>NOT</a:t>
            </a:r>
            <a:r>
              <a:rPr lang="en-US" dirty="0"/>
              <a:t> Permanent, and Recyclable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CUSIP </a:t>
            </a:r>
            <a:r>
              <a:rPr lang="en-US" dirty="0"/>
              <a:t>also is </a:t>
            </a:r>
            <a:r>
              <a:rPr lang="en-US" i="1" dirty="0"/>
              <a:t>NOT</a:t>
            </a:r>
            <a:r>
              <a:rPr lang="en-US" dirty="0"/>
              <a:t> Permanent but Unique and </a:t>
            </a:r>
            <a:r>
              <a:rPr lang="en-US" i="1" dirty="0"/>
              <a:t>NOT</a:t>
            </a:r>
            <a:r>
              <a:rPr lang="en-US" dirty="0"/>
              <a:t> Exchange Specific.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8- or 9-digit CUSIP is assigned for issues (e.g. equities and bonds).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6-digit CUSIP is assigned for issuers (e.g. firms)</a:t>
            </a:r>
          </a:p>
          <a:p>
            <a:pPr lvl="2"/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CIK</a:t>
            </a:r>
            <a:r>
              <a:rPr lang="en-US" dirty="0"/>
              <a:t>: US filing number at the SEC, and Changeable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Company Names </a:t>
            </a:r>
            <a:r>
              <a:rPr lang="en-US" dirty="0"/>
              <a:t>are often abbreviated/manipulated by data vendors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Very difficult to have a reliable merging code by using company names</a:t>
            </a:r>
            <a:endParaRPr lang="en-US" sz="1800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33CBE-FD3C-104E-8964-8C068465F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9878AA-F39B-1FC3-0ADF-9C4809E1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8" y="3568133"/>
            <a:ext cx="10543782" cy="895162"/>
          </a:xfrm>
          <a:prstGeom prst="rect">
            <a:avLst/>
          </a:prstGeom>
          <a:ln>
            <a:solidFill>
              <a:srgbClr val="A90533"/>
            </a:solidFill>
          </a:ln>
        </p:spPr>
      </p:pic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624083CF-34FD-37A3-F2DA-7FFF6D1BBDFC}"/>
              </a:ext>
            </a:extLst>
          </p:cNvPr>
          <p:cNvCxnSpPr>
            <a:cxnSpLocks/>
            <a:endCxn id="25" idx="1"/>
          </p:cNvCxnSpPr>
          <p:nvPr/>
        </p:nvCxnSpPr>
        <p:spPr>
          <a:xfrm rot="5400000">
            <a:off x="4909852" y="4445955"/>
            <a:ext cx="1526913" cy="1007377"/>
          </a:xfrm>
          <a:prstGeom prst="bentConnector4">
            <a:avLst>
              <a:gd name="adj1" fmla="val 29693"/>
              <a:gd name="adj2" fmla="val 1226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73469E-BA08-97D6-96BC-485F2A71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Identifiers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75E256-A453-23B7-A64C-2BD4D5816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847029"/>
            <a:ext cx="10515600" cy="1253892"/>
          </a:xfrm>
          <a:prstGeom prst="rect">
            <a:avLst/>
          </a:prstGeom>
          <a:ln>
            <a:solidFill>
              <a:srgbClr val="A90533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3B933-02AF-4BC7-0C6B-A5BBAD498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29112-0237-68C8-4A24-F372E8529603}"/>
              </a:ext>
            </a:extLst>
          </p:cNvPr>
          <p:cNvSpPr txBox="1"/>
          <p:nvPr/>
        </p:nvSpPr>
        <p:spPr>
          <a:xfrm>
            <a:off x="789709" y="1392382"/>
            <a:ext cx="656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4785"/>
                </a:solidFill>
              </a:rPr>
              <a:t>Alphabet &amp; Meta (</a:t>
            </a:r>
            <a:r>
              <a:rPr lang="en-US" dirty="0">
                <a:solidFill>
                  <a:srgbClr val="B1B6AF"/>
                </a:solidFill>
              </a:rPr>
              <a:t>source table: </a:t>
            </a:r>
            <a:r>
              <a:rPr lang="en-US" dirty="0" err="1">
                <a:solidFill>
                  <a:srgbClr val="B1B6AF"/>
                </a:solidFill>
              </a:rPr>
              <a:t>Compustat’s</a:t>
            </a:r>
            <a:r>
              <a:rPr lang="en-US" dirty="0">
                <a:solidFill>
                  <a:srgbClr val="B1B6AF"/>
                </a:solidFill>
              </a:rPr>
              <a:t> </a:t>
            </a:r>
            <a:r>
              <a:rPr lang="en-US" dirty="0" err="1">
                <a:solidFill>
                  <a:srgbClr val="B1B6AF"/>
                </a:solidFill>
              </a:rPr>
              <a:t>comp.SECURITY</a:t>
            </a:r>
            <a:r>
              <a:rPr lang="en-US" dirty="0">
                <a:solidFill>
                  <a:srgbClr val="004785"/>
                </a:solidFill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8E3D04-F5EC-BB8E-3E62-CB72215C341E}"/>
              </a:ext>
            </a:extLst>
          </p:cNvPr>
          <p:cNvSpPr/>
          <p:nvPr/>
        </p:nvSpPr>
        <p:spPr>
          <a:xfrm>
            <a:off x="1016710" y="1761714"/>
            <a:ext cx="4367380" cy="14227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6C79B-81EC-C8BC-5CBA-1069C3FC0804}"/>
              </a:ext>
            </a:extLst>
          </p:cNvPr>
          <p:cNvSpPr txBox="1"/>
          <p:nvPr/>
        </p:nvSpPr>
        <p:spPr>
          <a:xfrm>
            <a:off x="795043" y="3213712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4785"/>
                </a:solidFill>
              </a:rPr>
              <a:t>Alphabet &amp; Meta (</a:t>
            </a:r>
            <a:r>
              <a:rPr lang="en-US" dirty="0">
                <a:solidFill>
                  <a:srgbClr val="B1B6AF"/>
                </a:solidFill>
              </a:rPr>
              <a:t>source table: </a:t>
            </a:r>
            <a:r>
              <a:rPr lang="en-US" dirty="0" err="1">
                <a:solidFill>
                  <a:srgbClr val="B1B6AF"/>
                </a:solidFill>
              </a:rPr>
              <a:t>Compustat’s</a:t>
            </a:r>
            <a:r>
              <a:rPr lang="en-US" dirty="0">
                <a:solidFill>
                  <a:srgbClr val="B1B6AF"/>
                </a:solidFill>
              </a:rPr>
              <a:t> </a:t>
            </a:r>
            <a:r>
              <a:rPr lang="en-US" dirty="0" err="1">
                <a:solidFill>
                  <a:srgbClr val="B1B6AF"/>
                </a:solidFill>
              </a:rPr>
              <a:t>comp.NAMES</a:t>
            </a:r>
            <a:r>
              <a:rPr lang="en-US" dirty="0">
                <a:solidFill>
                  <a:srgbClr val="004785"/>
                </a:solidFill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07BBDE-7B6D-4FFE-315E-50EC0BA97560}"/>
              </a:ext>
            </a:extLst>
          </p:cNvPr>
          <p:cNvSpPr/>
          <p:nvPr/>
        </p:nvSpPr>
        <p:spPr>
          <a:xfrm>
            <a:off x="8421432" y="3978741"/>
            <a:ext cx="2975525" cy="4014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A39B3A-ACBF-02D9-94B3-F010564FC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77614"/>
            <a:ext cx="3311769" cy="1055627"/>
          </a:xfrm>
          <a:prstGeom prst="rect">
            <a:avLst/>
          </a:prstGeom>
          <a:ln>
            <a:solidFill>
              <a:srgbClr val="0066FF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8E0F91-E1D5-6FDA-3A5F-4A21D68E541B}"/>
              </a:ext>
            </a:extLst>
          </p:cNvPr>
          <p:cNvSpPr txBox="1"/>
          <p:nvPr/>
        </p:nvSpPr>
        <p:spPr>
          <a:xfrm>
            <a:off x="789708" y="4707418"/>
            <a:ext cx="100890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4785"/>
                </a:solidFill>
              </a:rPr>
              <a:t>Compustat’s</a:t>
            </a:r>
            <a:r>
              <a:rPr lang="en-US" b="1" dirty="0">
                <a:solidFill>
                  <a:srgbClr val="004785"/>
                </a:solidFill>
              </a:rPr>
              <a:t> TICKERs, CUSIPs, CIKs are </a:t>
            </a:r>
            <a:r>
              <a:rPr lang="en-US" b="1" u="sng" dirty="0">
                <a:solidFill>
                  <a:srgbClr val="004785"/>
                </a:solidFill>
              </a:rPr>
              <a:t>updated to the most current information (header)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A366559A-4B1B-5A62-8B5C-E0C92583475D}"/>
              </a:ext>
            </a:extLst>
          </p:cNvPr>
          <p:cNvCxnSpPr>
            <a:cxnSpLocks/>
            <a:endCxn id="14" idx="1"/>
          </p:cNvCxnSpPr>
          <p:nvPr/>
        </p:nvCxnSpPr>
        <p:spPr>
          <a:xfrm rot="5400000">
            <a:off x="664334" y="4554035"/>
            <a:ext cx="1425259" cy="1077526"/>
          </a:xfrm>
          <a:prstGeom prst="bentConnector4">
            <a:avLst>
              <a:gd name="adj1" fmla="val 20717"/>
              <a:gd name="adj2" fmla="val 1212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5C87D70-2336-3170-4E8C-1E5A4C08856B}"/>
              </a:ext>
            </a:extLst>
          </p:cNvPr>
          <p:cNvSpPr/>
          <p:nvPr/>
        </p:nvSpPr>
        <p:spPr>
          <a:xfrm>
            <a:off x="2372324" y="5276112"/>
            <a:ext cx="524343" cy="105562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25A820-3946-16F6-1BF6-CA9F2924B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619" y="5092957"/>
            <a:ext cx="4533931" cy="1240285"/>
          </a:xfrm>
          <a:prstGeom prst="rect">
            <a:avLst/>
          </a:prstGeom>
          <a:ln>
            <a:solidFill>
              <a:srgbClr val="0066FF"/>
            </a:solidFill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8DF0DDF-645E-D7BD-1884-651FCE74FE7B}"/>
              </a:ext>
            </a:extLst>
          </p:cNvPr>
          <p:cNvSpPr/>
          <p:nvPr/>
        </p:nvSpPr>
        <p:spPr>
          <a:xfrm>
            <a:off x="6726247" y="5064878"/>
            <a:ext cx="2052603" cy="12995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C940E70-5C6D-BD80-2971-F94066B6A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1400" y="5651754"/>
            <a:ext cx="2452304" cy="712635"/>
          </a:xfrm>
          <a:prstGeom prst="rect">
            <a:avLst/>
          </a:prstGeom>
          <a:ln>
            <a:solidFill>
              <a:srgbClr val="0066FF"/>
            </a:solidFill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18DD4DB-B7FC-5D2F-A7F7-6F0DAD98B169}"/>
              </a:ext>
            </a:extLst>
          </p:cNvPr>
          <p:cNvSpPr/>
          <p:nvPr/>
        </p:nvSpPr>
        <p:spPr>
          <a:xfrm>
            <a:off x="11030350" y="5595104"/>
            <a:ext cx="1013354" cy="7756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9C5A7B5-9761-CBF4-9B9C-864746531AA2}"/>
              </a:ext>
            </a:extLst>
          </p:cNvPr>
          <p:cNvCxnSpPr/>
          <p:nvPr/>
        </p:nvCxnSpPr>
        <p:spPr>
          <a:xfrm>
            <a:off x="4488873" y="4186187"/>
            <a:ext cx="2001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701FF7B-0F81-E67F-5244-B475B1AEE7B6}"/>
              </a:ext>
            </a:extLst>
          </p:cNvPr>
          <p:cNvSpPr/>
          <p:nvPr/>
        </p:nvSpPr>
        <p:spPr>
          <a:xfrm>
            <a:off x="1016710" y="3978740"/>
            <a:ext cx="1579764" cy="4014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7026E-A00C-3AC7-F185-6BBD6DCB3B5E}"/>
              </a:ext>
            </a:extLst>
          </p:cNvPr>
          <p:cNvSpPr txBox="1"/>
          <p:nvPr/>
        </p:nvSpPr>
        <p:spPr>
          <a:xfrm>
            <a:off x="3904409" y="6290355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CRSP Historical Names file</a:t>
            </a:r>
          </a:p>
        </p:txBody>
      </p:sp>
    </p:spTree>
    <p:extLst>
      <p:ext uri="{BB962C8B-B14F-4D97-AF65-F5344CB8AC3E}">
        <p14:creationId xmlns:p14="http://schemas.microsoft.com/office/powerpoint/2010/main" val="187265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240B-B323-E09A-139B-5BBE8FC9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Compustat</a:t>
            </a:r>
            <a:r>
              <a:rPr lang="en-US" dirty="0"/>
              <a:t> Data – Basic screening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D26FFC-AACD-F5D4-D2D5-C68366E87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505090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Screening with filing type, data source, and data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Consolidation Level: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Consolidated (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) / Non-Consolidated (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) /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Industry Format: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Industrial (</a:t>
            </a:r>
            <a:r>
              <a:rPr lang="en-US" dirty="0">
                <a:solidFill>
                  <a:srgbClr val="FF0000"/>
                </a:solidFill>
              </a:rPr>
              <a:t>INDL</a:t>
            </a:r>
            <a:r>
              <a:rPr lang="en-US" dirty="0"/>
              <a:t>) / Financial (</a:t>
            </a:r>
            <a:r>
              <a:rPr lang="en-US" dirty="0">
                <a:solidFill>
                  <a:srgbClr val="FF0000"/>
                </a:solidFill>
              </a:rPr>
              <a:t>FS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Format: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Standard (</a:t>
            </a:r>
            <a:r>
              <a:rPr lang="en-US" dirty="0">
                <a:solidFill>
                  <a:srgbClr val="FF0000"/>
                </a:solidFill>
              </a:rPr>
              <a:t>STD</a:t>
            </a:r>
            <a:r>
              <a:rPr lang="en-US" dirty="0"/>
              <a:t>) / Summary (</a:t>
            </a:r>
            <a:r>
              <a:rPr lang="en-US" dirty="0">
                <a:solidFill>
                  <a:srgbClr val="FF0000"/>
                </a:solidFill>
              </a:rPr>
              <a:t>SUMM_STD</a:t>
            </a:r>
            <a:r>
              <a:rPr lang="en-US" dirty="0"/>
              <a:t>) /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Population Source: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Domestic (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) / International (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Company Status: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Active (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) / Inactive (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Items / Footnotes / Data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7E6AA-D17E-3360-ECA4-9A93EBDBCA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A126C-C76D-8A40-5FCE-88A4C5C0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098" y="903137"/>
            <a:ext cx="4946870" cy="53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4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174E-7982-801F-378A-9C7BE11F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Compustat</a:t>
            </a:r>
            <a:r>
              <a:rPr lang="en-US" dirty="0"/>
              <a:t> Fundamental Data Sample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C29EBD-9703-7087-2CA3-3588E4851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4" y="1046916"/>
            <a:ext cx="11762980" cy="48828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4D64-2EB0-D966-0FC2-ED5374805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1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B3A0-8D49-6B48-BC47-73593C48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Market Data in CRSP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A41B4-216E-2C45-8E19-2449CB07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0108"/>
            <a:ext cx="10906125" cy="48620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Center for Research in Security Prices (CRSP) is a research center at the Booth School of Business of the University of Chicago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Comprehensive collection of daily and monthly security records for the NYSE/AMEX/NASDAQ/ARCA trading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Daily and Monthly data for roughly 28K + securities of Domestic companies and ADRs traded on major exchanges from 1925–present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historical information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Accurate records of special distributions and stock splits in return calculation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Keep delisting companies (pre-M&amp;A  or bankruptcies), and delisting returns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6473-5608-6A4C-B922-5998F641CE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F147-3194-4C6F-890A-14968BB1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16144"/>
            <a:ext cx="10515600" cy="646331"/>
          </a:xfrm>
        </p:spPr>
        <p:txBody>
          <a:bodyPr/>
          <a:lstStyle/>
          <a:p>
            <a:r>
              <a:rPr lang="en-US" sz="4000" dirty="0"/>
              <a:t>Overview of WRDS</a:t>
            </a:r>
          </a:p>
        </p:txBody>
      </p:sp>
    </p:spTree>
    <p:extLst>
      <p:ext uri="{BB962C8B-B14F-4D97-AF65-F5344CB8AC3E}">
        <p14:creationId xmlns:p14="http://schemas.microsoft.com/office/powerpoint/2010/main" val="2995400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8C45-3F4D-7D45-8075-31765F6A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FAC81-1C00-234A-9D78-4E9CC2A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Primary Identifiers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PERMNO </a:t>
            </a:r>
            <a:r>
              <a:rPr lang="en-US" sz="1800" dirty="0"/>
              <a:t>at security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PERMCO</a:t>
            </a:r>
            <a:r>
              <a:rPr lang="en-US" sz="1800" dirty="0"/>
              <a:t> at firm level 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PERMNO</a:t>
            </a:r>
            <a:r>
              <a:rPr lang="en-US" dirty="0"/>
              <a:t> is a unique permanent identifier and primary key assigned by CRSP to each security: </a:t>
            </a:r>
            <a:r>
              <a:rPr lang="en-US" i="1" dirty="0"/>
              <a:t>Permanent</a:t>
            </a:r>
            <a:r>
              <a:rPr lang="en-US" dirty="0"/>
              <a:t>, and </a:t>
            </a:r>
            <a:r>
              <a:rPr lang="en-US" i="1" dirty="0"/>
              <a:t>Unique</a:t>
            </a:r>
            <a:r>
              <a:rPr lang="en-US" dirty="0"/>
              <a:t> (</a:t>
            </a:r>
            <a:r>
              <a:rPr lang="en-US" i="1" dirty="0"/>
              <a:t>Not Recyclable)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PERMCO</a:t>
            </a:r>
            <a:r>
              <a:rPr lang="en-US" dirty="0"/>
              <a:t> is a unique identifier for each company assigned by CRSP</a:t>
            </a:r>
            <a:br>
              <a:rPr lang="en-US" dirty="0"/>
            </a:br>
            <a:r>
              <a:rPr lang="en-US" dirty="0"/>
              <a:t>: </a:t>
            </a:r>
            <a:r>
              <a:rPr lang="en-US" i="1" dirty="0"/>
              <a:t>Permanent</a:t>
            </a:r>
            <a:r>
              <a:rPr lang="en-US" dirty="0"/>
              <a:t>, and </a:t>
            </a:r>
            <a:r>
              <a:rPr lang="en-US" i="1" dirty="0"/>
              <a:t>Unique</a:t>
            </a:r>
            <a:r>
              <a:rPr lang="en-US" dirty="0"/>
              <a:t> (</a:t>
            </a:r>
            <a:r>
              <a:rPr lang="en-US" i="1" dirty="0"/>
              <a:t>Not Recyclable)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Date Identifiers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Calendar date: </a:t>
            </a:r>
            <a:r>
              <a:rPr lang="en-US" sz="1800" b="1" dirty="0"/>
              <a:t>date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In monthly stock file, date is set to be the end of the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4C5AE-B1B4-0843-86B1-4EAC16A88C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2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9CE7-75A3-664A-9B1E-88013D41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Secondary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EC2C7-C391-8049-9AB2-0556EF2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11063288" cy="51989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Stock Tickers</a:t>
            </a:r>
            <a:r>
              <a:rPr lang="en-US" dirty="0"/>
              <a:t>: Exchange Specific, with Suffixes, </a:t>
            </a:r>
            <a:r>
              <a:rPr lang="en-US" i="1" dirty="0"/>
              <a:t>NOT</a:t>
            </a:r>
            <a:r>
              <a:rPr lang="en-US" dirty="0"/>
              <a:t> Permanent, and Recyclable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CRSP keeps historical changes in Ticker symbols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CUSIP </a:t>
            </a:r>
            <a:r>
              <a:rPr lang="en-US" dirty="0"/>
              <a:t>also is </a:t>
            </a:r>
            <a:r>
              <a:rPr lang="en-US" i="1" dirty="0"/>
              <a:t>NOT</a:t>
            </a:r>
            <a:r>
              <a:rPr lang="en-US" dirty="0"/>
              <a:t> Permanent but Unique and </a:t>
            </a:r>
            <a:r>
              <a:rPr lang="en-US" i="1" dirty="0"/>
              <a:t>NOT</a:t>
            </a:r>
            <a:r>
              <a:rPr lang="en-US" dirty="0"/>
              <a:t> Exchange Specific.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8- or 9-digit CUSIP is assigned for issues (e.g. equities and bonds).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6-digit CUSIP is assigned for issuers (e.g. firms)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CRSP keeps both most current CUSIP and historical CUSIP (NCUSIP)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Company Names </a:t>
            </a:r>
            <a:r>
              <a:rPr lang="en-US" dirty="0"/>
              <a:t>are often abbreviated/manipulated by data vendors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CRSP keeps historical changes in company names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Very difficult to have a reliable merging code by using company names</a:t>
            </a:r>
            <a:endParaRPr lang="en-US" sz="1800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33CBE-FD3C-104E-8964-8C068465F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79D-7B8E-C84E-A68F-C15534E3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Identifiers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468DA-B0AC-C24B-8271-7C031419A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DA2AAC9-F7C2-CA41-B02A-F317A9A7DD3D}"/>
              </a:ext>
            </a:extLst>
          </p:cNvPr>
          <p:cNvGraphicFramePr>
            <a:graphicFrameLocks/>
          </p:cNvGraphicFramePr>
          <p:nvPr/>
        </p:nvGraphicFramePr>
        <p:xfrm>
          <a:off x="488949" y="1581153"/>
          <a:ext cx="11426826" cy="33766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6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6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12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CRSP PERMANENT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effectLst/>
                        </a:rPr>
                        <a:t>CRSP PERMANENT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effectLst/>
                        </a:rPr>
                        <a:t>START DATE OF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END DATE OF EFFECTIVE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effectLst/>
                        </a:rPr>
                        <a:t>CUSIP IDENTIFIER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effectLst/>
                        </a:rPr>
                        <a:t>EXCHANGE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COMPANY NAME - HISTORICAL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NUMBER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COMPANY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effectLst/>
                        </a:rPr>
                        <a:t>EFFECTIVE NAME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- HISTORICAL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effectLst/>
                        </a:rPr>
                        <a:t>TICKER SYMBOL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NUMBER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u="none" strike="noStrike" dirty="0">
                          <a:effectLst/>
                        </a:rPr>
                        <a:t>- HISTORICAL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86079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665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19801204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19890131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11003510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BRST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BRISTOL GAMING CORP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19890201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19920419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11003520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BRST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BRISTOL HOLDINGS INC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19920420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19950822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84892010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SPTK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SPORTS TECH INC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19950823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19970630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01662710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ALCM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ALL COMM MEDIA CORP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19970701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20010729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57090710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MSGI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MARKETING SERVICES GROUP INC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20010730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20011014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57090710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MKTG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MARKETING SERVICES GROUP INC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20011015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20020331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57090720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MKTG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MARKETING SERVICES GROUP INC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20020401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20030126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55308X10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MKTG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u="none" strike="noStrike" dirty="0">
                          <a:effectLst/>
                        </a:rPr>
                        <a:t>M K T G SERVICES INC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20030127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20031127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55308X30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MKTG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u="none" strike="noStrike" dirty="0">
                          <a:effectLst/>
                        </a:rPr>
                        <a:t>M K T G SERVICES INC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20031128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20040111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55308X30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MSGI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900" u="none" strike="noStrike" dirty="0">
                          <a:effectLst/>
                        </a:rPr>
                        <a:t>M K T G SERVICES INC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4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20040112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20050208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58445910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MSGI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MEDIA SERVICES GROUP INC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0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86079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20050209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20061019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55357010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>
                          <a:effectLst/>
                        </a:rPr>
                        <a:t>MSGI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M S G I SECURITY SOLUTIONS INC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4E0A66E7-7BF5-3647-90CD-51A16B25D359}"/>
              </a:ext>
            </a:extLst>
          </p:cNvPr>
          <p:cNvSpPr/>
          <p:nvPr/>
        </p:nvSpPr>
        <p:spPr>
          <a:xfrm>
            <a:off x="6860783" y="5085821"/>
            <a:ext cx="1057275" cy="838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 Different CUSIPs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56C5B43A-3177-EA46-9632-78D4F157CA4F}"/>
              </a:ext>
            </a:extLst>
          </p:cNvPr>
          <p:cNvSpPr/>
          <p:nvPr/>
        </p:nvSpPr>
        <p:spPr>
          <a:xfrm>
            <a:off x="8237806" y="5085821"/>
            <a:ext cx="1057275" cy="838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 Different Tickers</a:t>
            </a:r>
          </a:p>
        </p:txBody>
      </p:sp>
      <p:sp>
        <p:nvSpPr>
          <p:cNvPr id="8" name="Up Arrow Callout 7">
            <a:extLst>
              <a:ext uri="{FF2B5EF4-FFF2-40B4-BE49-F238E27FC236}">
                <a16:creationId xmlns:a16="http://schemas.microsoft.com/office/drawing/2014/main" id="{182F5C44-F43B-7044-A4CC-498495FFB28A}"/>
              </a:ext>
            </a:extLst>
          </p:cNvPr>
          <p:cNvSpPr/>
          <p:nvPr/>
        </p:nvSpPr>
        <p:spPr>
          <a:xfrm>
            <a:off x="10143466" y="5085821"/>
            <a:ext cx="1057275" cy="838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 Different Names</a:t>
            </a:r>
          </a:p>
        </p:txBody>
      </p: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3A31A578-2A10-CB47-9220-B8525B8F0BAD}"/>
              </a:ext>
            </a:extLst>
          </p:cNvPr>
          <p:cNvSpPr/>
          <p:nvPr/>
        </p:nvSpPr>
        <p:spPr>
          <a:xfrm>
            <a:off x="701673" y="5042958"/>
            <a:ext cx="1057275" cy="838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 PERMNO per stock</a:t>
            </a:r>
          </a:p>
        </p:txBody>
      </p:sp>
      <p:sp>
        <p:nvSpPr>
          <p:cNvPr id="10" name="Up Arrow Callout 9">
            <a:extLst>
              <a:ext uri="{FF2B5EF4-FFF2-40B4-BE49-F238E27FC236}">
                <a16:creationId xmlns:a16="http://schemas.microsoft.com/office/drawing/2014/main" id="{8C8B8402-9335-6148-97BE-D85FEEC7F982}"/>
              </a:ext>
            </a:extLst>
          </p:cNvPr>
          <p:cNvSpPr/>
          <p:nvPr/>
        </p:nvSpPr>
        <p:spPr>
          <a:xfrm>
            <a:off x="2198950" y="5042429"/>
            <a:ext cx="1057275" cy="838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 PERMCO per company</a:t>
            </a:r>
          </a:p>
        </p:txBody>
      </p:sp>
    </p:spTree>
    <p:extLst>
      <p:ext uri="{BB962C8B-B14F-4D97-AF65-F5344CB8AC3E}">
        <p14:creationId xmlns:p14="http://schemas.microsoft.com/office/powerpoint/2010/main" val="37506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5520590-2E43-8446-94D6-CF3CCC7C5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217" y="1719680"/>
            <a:ext cx="4948857" cy="4652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74B57C-67B7-144A-BAA9-7D85FCDB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75" y="1897273"/>
            <a:ext cx="3726507" cy="4319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4CD7B-CBFF-9E4D-BF45-7E73AEAD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CRSP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0CAE-74DC-5049-987F-211473DEE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10108"/>
            <a:ext cx="11272838" cy="56108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monthly prices, return and volume information for Microsoft and Ford from 1925 to 2008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70933-6D32-924D-94F3-3203CE766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A96043D-6E72-7C49-8A34-7BA684342A6C}"/>
              </a:ext>
            </a:extLst>
          </p:cNvPr>
          <p:cNvSpPr/>
          <p:nvPr/>
        </p:nvSpPr>
        <p:spPr>
          <a:xfrm>
            <a:off x="4541891" y="3581246"/>
            <a:ext cx="1250984" cy="317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D1688C-CCD9-CA48-B842-FF56FF8E74E2}"/>
              </a:ext>
            </a:extLst>
          </p:cNvPr>
          <p:cNvSpPr/>
          <p:nvPr/>
        </p:nvSpPr>
        <p:spPr>
          <a:xfrm>
            <a:off x="1166475" y="3204347"/>
            <a:ext cx="2475523" cy="426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C5B67B-465D-8946-A3DD-E3F6F23999A0}"/>
              </a:ext>
            </a:extLst>
          </p:cNvPr>
          <p:cNvSpPr/>
          <p:nvPr/>
        </p:nvSpPr>
        <p:spPr>
          <a:xfrm>
            <a:off x="1347913" y="4744526"/>
            <a:ext cx="899160" cy="359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1EFE8-59A6-DD49-8680-653D11CAEB95}"/>
              </a:ext>
            </a:extLst>
          </p:cNvPr>
          <p:cNvSpPr txBox="1"/>
          <p:nvPr/>
        </p:nvSpPr>
        <p:spPr>
          <a:xfrm>
            <a:off x="8734425" y="247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368CE6-B3CE-B146-8040-AECC2994855F}"/>
              </a:ext>
            </a:extLst>
          </p:cNvPr>
          <p:cNvSpPr/>
          <p:nvPr/>
        </p:nvSpPr>
        <p:spPr>
          <a:xfrm>
            <a:off x="9168291" y="2481450"/>
            <a:ext cx="1718783" cy="1416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40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0053-6F17-B04B-A3A8-1C75956B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CRSP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3FB0-FD75-8F4C-A6D6-80FCF977E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10515600" cy="501897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Stock returns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Stock headers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Dividends/share repurchases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Adjustment factors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hlinkClick r:id="rId2"/>
              </a:rPr>
              <a:t>https://wrds-www.wharton.upenn.edu/pages/grid-items/crsp-basics/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307BB-53F2-5A48-824C-57F55ACB9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4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39FA-1396-8F4A-8CB9-296DE606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Support for CRSP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B0FAF-A01D-194A-9EAF-720D790C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0108"/>
            <a:ext cx="10620375" cy="51989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Sample Programs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Data Extracts, CCM and merging by CUSIP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Calculate CAPM beta and excess returns</a:t>
            </a:r>
          </a:p>
          <a:p>
            <a:pPr marL="349250" lvl="1"/>
            <a:r>
              <a:rPr lang="en-US" sz="1800" dirty="0">
                <a:hlinkClick r:id="rId2"/>
              </a:rPr>
              <a:t>Research → Sample Programs → CRSP Sample Programs 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Compound returns, Momentum and Governance Portfolios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Fama</a:t>
            </a:r>
            <a:r>
              <a:rPr lang="en-US" sz="1800" dirty="0"/>
              <a:t>-French factors and B/M portfolios, Beta Estimation </a:t>
            </a:r>
            <a:r>
              <a:rPr lang="en-US" sz="1800" dirty="0">
                <a:hlinkClick r:id="rId3"/>
              </a:rPr>
              <a:t>Research → Applications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Remote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Useful Variables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Basics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Coverage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Database Structure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B38D-4541-6A45-BF0D-E31846B6A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7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CDCF-046B-EB43-8699-EF036FE6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Link CRSP and COMPUSTAT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8D8BD-FF5B-3F44-8A9E-30C583417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0107"/>
            <a:ext cx="10878879" cy="51989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Major Difficulties to link CRSP and COMPUSTAT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Different Frequencies: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COMPUSTAT – Accounting items are on annual-basis or quarterly-basis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CRSP– Security trading data is Monthly or Daily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Different Universe of Companies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CRSP: Equities listed in NYSE, AMEX, NASDAQ, ARCA, and BATS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COMPUSTAT: 10K and 10Q Filers to the SEC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Solution: Use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CCM(CRSP-COMPUSTAT Merged)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Dataset or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linking macro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98FB1-3239-A247-8C38-1F359A9E9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1E3C-3698-5449-940A-5094E071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AB718-E814-994B-9141-3FE5534D9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BA0DEA-49DA-9E4D-B8EF-110E58BBD4AC}"/>
              </a:ext>
            </a:extLst>
          </p:cNvPr>
          <p:cNvGrpSpPr/>
          <p:nvPr/>
        </p:nvGrpSpPr>
        <p:grpSpPr>
          <a:xfrm>
            <a:off x="3247557" y="1127340"/>
            <a:ext cx="5696886" cy="721937"/>
            <a:chOff x="1770714" y="5026248"/>
            <a:chExt cx="5696886" cy="721937"/>
          </a:xfrm>
        </p:grpSpPr>
        <p:sp>
          <p:nvSpPr>
            <p:cNvPr id="6" name="Rechteck 50" descr="PresentationLoad.com">
              <a:extLst>
                <a:ext uri="{FF2B5EF4-FFF2-40B4-BE49-F238E27FC236}">
                  <a16:creationId xmlns:a16="http://schemas.microsoft.com/office/drawing/2014/main" id="{705EDDBE-B5BD-544C-A1F0-8603CB9406A0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291938-A3E6-1547-839B-C056863763AB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AD2DC0-1883-2D4E-9274-4669EE90DB4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98">
                <a:extLst>
                  <a:ext uri="{FF2B5EF4-FFF2-40B4-BE49-F238E27FC236}">
                    <a16:creationId xmlns:a16="http://schemas.microsoft.com/office/drawing/2014/main" id="{16FF050B-1F0D-6F40-BF9E-A0A8E78982B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hteck 1">
              <a:extLst>
                <a:ext uri="{FF2B5EF4-FFF2-40B4-BE49-F238E27FC236}">
                  <a16:creationId xmlns:a16="http://schemas.microsoft.com/office/drawing/2014/main" id="{ABCE7F79-29D0-9346-AFF0-DA872FF10E6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What is WRDS?</a:t>
              </a:r>
            </a:p>
          </p:txBody>
        </p:sp>
        <p:sp>
          <p:nvSpPr>
            <p:cNvPr id="9" name="Textfeld 110">
              <a:extLst>
                <a:ext uri="{FF2B5EF4-FFF2-40B4-BE49-F238E27FC236}">
                  <a16:creationId xmlns:a16="http://schemas.microsoft.com/office/drawing/2014/main" id="{633DE200-298F-A146-A969-18E176E49A6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BED8A1-C263-154F-AD24-55363D565F33}"/>
              </a:ext>
            </a:extLst>
          </p:cNvPr>
          <p:cNvGrpSpPr/>
          <p:nvPr/>
        </p:nvGrpSpPr>
        <p:grpSpPr>
          <a:xfrm>
            <a:off x="3247557" y="1960417"/>
            <a:ext cx="5696886" cy="721937"/>
            <a:chOff x="1770714" y="5026248"/>
            <a:chExt cx="5696886" cy="721937"/>
          </a:xfrm>
        </p:grpSpPr>
        <p:sp>
          <p:nvSpPr>
            <p:cNvPr id="13" name="Rechteck 50" descr="PresentationLoad.com">
              <a:extLst>
                <a:ext uri="{FF2B5EF4-FFF2-40B4-BE49-F238E27FC236}">
                  <a16:creationId xmlns:a16="http://schemas.microsoft.com/office/drawing/2014/main" id="{2D0CB9D8-B20E-6E43-BF78-0847FE3D052F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72A512-D769-1341-9B01-5C18A2248F24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812B2E3-C32E-6245-8047-039DD8590A7D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98">
                <a:extLst>
                  <a:ext uri="{FF2B5EF4-FFF2-40B4-BE49-F238E27FC236}">
                    <a16:creationId xmlns:a16="http://schemas.microsoft.com/office/drawing/2014/main" id="{E17C1F6B-5579-3F43-8201-674BCCD7777B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hteck 1">
              <a:extLst>
                <a:ext uri="{FF2B5EF4-FFF2-40B4-BE49-F238E27FC236}">
                  <a16:creationId xmlns:a16="http://schemas.microsoft.com/office/drawing/2014/main" id="{F45A81FD-F0B1-E04C-B6A6-A8B348B89B19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Accessing the Data</a:t>
              </a:r>
            </a:p>
          </p:txBody>
        </p:sp>
        <p:sp>
          <p:nvSpPr>
            <p:cNvPr id="16" name="Textfeld 110">
              <a:extLst>
                <a:ext uri="{FF2B5EF4-FFF2-40B4-BE49-F238E27FC236}">
                  <a16:creationId xmlns:a16="http://schemas.microsoft.com/office/drawing/2014/main" id="{C887B54B-156E-7F40-884C-4E96005A5538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AB621D-84AB-F447-AD5E-BEC987610F1E}"/>
              </a:ext>
            </a:extLst>
          </p:cNvPr>
          <p:cNvGrpSpPr/>
          <p:nvPr/>
        </p:nvGrpSpPr>
        <p:grpSpPr>
          <a:xfrm>
            <a:off x="3247557" y="2834976"/>
            <a:ext cx="5696886" cy="721937"/>
            <a:chOff x="1770714" y="5026248"/>
            <a:chExt cx="5696886" cy="721937"/>
          </a:xfrm>
        </p:grpSpPr>
        <p:sp>
          <p:nvSpPr>
            <p:cNvPr id="20" name="Rechteck 50" descr="PresentationLoad.com">
              <a:extLst>
                <a:ext uri="{FF2B5EF4-FFF2-40B4-BE49-F238E27FC236}">
                  <a16:creationId xmlns:a16="http://schemas.microsoft.com/office/drawing/2014/main" id="{E63322E9-B693-9E4A-A5DA-277538181EEA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B4EBE3-7B62-CF4B-ABD1-9193E8B2D2DF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750360-8A7A-AF43-8AB9-CB2F450F2DD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98">
                <a:extLst>
                  <a:ext uri="{FF2B5EF4-FFF2-40B4-BE49-F238E27FC236}">
                    <a16:creationId xmlns:a16="http://schemas.microsoft.com/office/drawing/2014/main" id="{977E4B0B-B792-B749-A588-E468E861F2DC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hteck 1">
              <a:extLst>
                <a:ext uri="{FF2B5EF4-FFF2-40B4-BE49-F238E27FC236}">
                  <a16:creationId xmlns:a16="http://schemas.microsoft.com/office/drawing/2014/main" id="{0D2F7FFA-3732-9642-93E0-0516DAF91C12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Financial Data on WRDS</a:t>
              </a:r>
            </a:p>
          </p:txBody>
        </p:sp>
        <p:sp>
          <p:nvSpPr>
            <p:cNvPr id="23" name="Textfeld 110">
              <a:extLst>
                <a:ext uri="{FF2B5EF4-FFF2-40B4-BE49-F238E27FC236}">
                  <a16:creationId xmlns:a16="http://schemas.microsoft.com/office/drawing/2014/main" id="{A4970E69-3AAD-664F-A09A-D8BD9D842A79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4145F7-3667-0E44-80B7-B66E37BE435A}"/>
              </a:ext>
            </a:extLst>
          </p:cNvPr>
          <p:cNvGrpSpPr/>
          <p:nvPr/>
        </p:nvGrpSpPr>
        <p:grpSpPr>
          <a:xfrm>
            <a:off x="3247557" y="3734143"/>
            <a:ext cx="5696886" cy="721937"/>
            <a:chOff x="1770714" y="5026248"/>
            <a:chExt cx="5696886" cy="721937"/>
          </a:xfrm>
        </p:grpSpPr>
        <p:sp>
          <p:nvSpPr>
            <p:cNvPr id="27" name="Rechteck 50" descr="PresentationLoad.com">
              <a:extLst>
                <a:ext uri="{FF2B5EF4-FFF2-40B4-BE49-F238E27FC236}">
                  <a16:creationId xmlns:a16="http://schemas.microsoft.com/office/drawing/2014/main" id="{4116DDFB-8B43-E642-81DC-E3A9D7D835C4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F86E2C-5E8C-F940-8376-79557A549EAD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132989-B42D-E041-A88F-207B186CC995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98">
                <a:extLst>
                  <a:ext uri="{FF2B5EF4-FFF2-40B4-BE49-F238E27FC236}">
                    <a16:creationId xmlns:a16="http://schemas.microsoft.com/office/drawing/2014/main" id="{38045987-5A13-D04D-95B9-E0655973A4E1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hteck 1">
              <a:extLst>
                <a:ext uri="{FF2B5EF4-FFF2-40B4-BE49-F238E27FC236}">
                  <a16:creationId xmlns:a16="http://schemas.microsoft.com/office/drawing/2014/main" id="{2D8E7D94-120F-ED40-A7DA-9A89CA19A72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COMPUSTAT / CRSP overview</a:t>
              </a:r>
            </a:p>
          </p:txBody>
        </p:sp>
        <p:sp>
          <p:nvSpPr>
            <p:cNvPr id="30" name="Textfeld 110">
              <a:extLst>
                <a:ext uri="{FF2B5EF4-FFF2-40B4-BE49-F238E27FC236}">
                  <a16:creationId xmlns:a16="http://schemas.microsoft.com/office/drawing/2014/main" id="{D18F18EC-319C-3846-815B-3C40C31830F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775509-88F6-A045-9B65-C6CD606F693B}"/>
              </a:ext>
            </a:extLst>
          </p:cNvPr>
          <p:cNvGrpSpPr/>
          <p:nvPr/>
        </p:nvGrpSpPr>
        <p:grpSpPr>
          <a:xfrm>
            <a:off x="3247557" y="4605974"/>
            <a:ext cx="5696886" cy="721937"/>
            <a:chOff x="1770714" y="5026248"/>
            <a:chExt cx="5696886" cy="721937"/>
          </a:xfrm>
        </p:grpSpPr>
        <p:sp>
          <p:nvSpPr>
            <p:cNvPr id="34" name="Rechteck 50" descr="PresentationLoad.com">
              <a:extLst>
                <a:ext uri="{FF2B5EF4-FFF2-40B4-BE49-F238E27FC236}">
                  <a16:creationId xmlns:a16="http://schemas.microsoft.com/office/drawing/2014/main" id="{78A6A1C2-EC77-CD45-98C4-6BDAFF837A7D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14FC7B3-7097-C745-952E-D8D2FF9EDED3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3C4BBA-C4B3-344D-8F7B-F2BD43B189B9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98">
                <a:extLst>
                  <a:ext uri="{FF2B5EF4-FFF2-40B4-BE49-F238E27FC236}">
                    <a16:creationId xmlns:a16="http://schemas.microsoft.com/office/drawing/2014/main" id="{4722D4C1-6BEA-6445-A63F-C0084BC2577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hteck 1">
              <a:extLst>
                <a:ext uri="{FF2B5EF4-FFF2-40B4-BE49-F238E27FC236}">
                  <a16:creationId xmlns:a16="http://schemas.microsoft.com/office/drawing/2014/main" id="{A8FC9E6E-8A0B-D945-99B5-02F08630C48D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Advanced Access Features</a:t>
              </a:r>
            </a:p>
          </p:txBody>
        </p:sp>
        <p:sp>
          <p:nvSpPr>
            <p:cNvPr id="37" name="Textfeld 110">
              <a:extLst>
                <a:ext uri="{FF2B5EF4-FFF2-40B4-BE49-F238E27FC236}">
                  <a16:creationId xmlns:a16="http://schemas.microsoft.com/office/drawing/2014/main" id="{477EC08A-F370-5E44-958E-F0DA759DE37E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741438-9576-694C-8F89-AE1BB9BBA0EE}"/>
              </a:ext>
            </a:extLst>
          </p:cNvPr>
          <p:cNvGrpSpPr/>
          <p:nvPr/>
        </p:nvGrpSpPr>
        <p:grpSpPr>
          <a:xfrm>
            <a:off x="3247557" y="5497942"/>
            <a:ext cx="5696886" cy="721937"/>
            <a:chOff x="1770714" y="5026248"/>
            <a:chExt cx="5696886" cy="721937"/>
          </a:xfrm>
        </p:grpSpPr>
        <p:sp>
          <p:nvSpPr>
            <p:cNvPr id="41" name="Rechteck 50" descr="PresentationLoad.com">
              <a:extLst>
                <a:ext uri="{FF2B5EF4-FFF2-40B4-BE49-F238E27FC236}">
                  <a16:creationId xmlns:a16="http://schemas.microsoft.com/office/drawing/2014/main" id="{9E4E0613-CA4D-F84E-AB2D-A8CAFA77BB62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53DCB1A-BA83-084A-8187-776DB2D64BEC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DA9794-E434-5149-8561-4EA51652148F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98">
                <a:extLst>
                  <a:ext uri="{FF2B5EF4-FFF2-40B4-BE49-F238E27FC236}">
                    <a16:creationId xmlns:a16="http://schemas.microsoft.com/office/drawing/2014/main" id="{58648AD1-0F03-EE4C-8103-0F71930D9FAE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hteck 1">
              <a:extLst>
                <a:ext uri="{FF2B5EF4-FFF2-40B4-BE49-F238E27FC236}">
                  <a16:creationId xmlns:a16="http://schemas.microsoft.com/office/drawing/2014/main" id="{C68C31A0-CB7F-CE41-9809-C3EA438DAB0A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WRDS Research Products &amp; Support</a:t>
              </a:r>
            </a:p>
          </p:txBody>
        </p:sp>
        <p:sp>
          <p:nvSpPr>
            <p:cNvPr id="44" name="Textfeld 110">
              <a:extLst>
                <a:ext uri="{FF2B5EF4-FFF2-40B4-BE49-F238E27FC236}">
                  <a16:creationId xmlns:a16="http://schemas.microsoft.com/office/drawing/2014/main" id="{54AC8C1D-67F9-5040-8C3F-835D57CB29B2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9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F147-3194-4C6F-890A-14968BB1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16144"/>
            <a:ext cx="10515600" cy="646331"/>
          </a:xfrm>
        </p:spPr>
        <p:txBody>
          <a:bodyPr/>
          <a:lstStyle/>
          <a:p>
            <a:r>
              <a:rPr lang="en-US" sz="4000" dirty="0"/>
              <a:t>Advanced Data Access on WRDS</a:t>
            </a:r>
          </a:p>
        </p:txBody>
      </p:sp>
    </p:spTree>
    <p:extLst>
      <p:ext uri="{BB962C8B-B14F-4D97-AF65-F5344CB8AC3E}">
        <p14:creationId xmlns:p14="http://schemas.microsoft.com/office/powerpoint/2010/main" val="4169594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4FD1-028F-604B-B73C-7CB53164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621"/>
            <a:ext cx="10515600" cy="504783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if a web query does not do all that you need it to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Filtering data on multiple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data tables are only accessible on WRDS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ways to access finance data at WRDS</a:t>
            </a:r>
          </a:p>
          <a:p>
            <a:endParaRPr lang="en-US" sz="1800" b="1" dirty="0"/>
          </a:p>
          <a:p>
            <a:endParaRPr lang="en-US" sz="1800" b="1" dirty="0"/>
          </a:p>
          <a:p>
            <a:endParaRPr lang="en-US" sz="1100" dirty="0"/>
          </a:p>
          <a:p>
            <a:endParaRPr lang="en-US" sz="1100" dirty="0"/>
          </a:p>
          <a:p>
            <a:endParaRPr lang="en-US" sz="300" dirty="0"/>
          </a:p>
          <a:p>
            <a:pPr lvl="1"/>
            <a:endParaRPr lang="en-US" sz="1800" dirty="0">
              <a:hlinkClick r:id="rId3"/>
            </a:endParaRPr>
          </a:p>
          <a:p>
            <a:pPr lvl="1"/>
            <a:endParaRPr lang="en-US" sz="1800" dirty="0">
              <a:hlinkClick r:id="rId3"/>
            </a:endParaRPr>
          </a:p>
          <a:p>
            <a:pPr lvl="1"/>
            <a:endParaRPr lang="en-US" sz="1800" dirty="0">
              <a:hlinkClick r:id="rId3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WRDS Cloud gives you </a:t>
            </a:r>
            <a:r>
              <a:rPr lang="en-US" sz="1800" b="1" dirty="0">
                <a:cs typeface="Arial"/>
              </a:rPr>
              <a:t>10GB</a:t>
            </a:r>
            <a:r>
              <a:rPr lang="en-US" sz="1800" dirty="0">
                <a:cs typeface="Arial"/>
              </a:rPr>
              <a:t> secure, personal home directory storage and access to </a:t>
            </a:r>
            <a:r>
              <a:rPr lang="en-US" sz="1800" b="1" dirty="0">
                <a:cs typeface="Arial"/>
              </a:rPr>
              <a:t>500GB</a:t>
            </a:r>
            <a:r>
              <a:rPr lang="en-US" sz="1800" dirty="0">
                <a:cs typeface="Arial"/>
              </a:rPr>
              <a:t> shared directory storage within your institution. Helpful for storing code and results!</a:t>
            </a:r>
            <a:endParaRPr lang="en-US" sz="1800" dirty="0">
              <a:hlinkClick r:id="rId3"/>
            </a:endParaRPr>
          </a:p>
          <a:p>
            <a:pPr lvl="1"/>
            <a:r>
              <a:rPr lang="en-US" sz="1800" dirty="0">
                <a:hlinkClick r:id="rId3"/>
              </a:rPr>
              <a:t>Customize your software (R, Python, SAS, etc) and connect to WRDS cloud server</a:t>
            </a:r>
            <a:endParaRPr lang="en-US" sz="1800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0E4AFC-066D-B548-9E42-EAD6A59F8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10044"/>
              </p:ext>
            </p:extLst>
          </p:nvPr>
        </p:nvGraphicFramePr>
        <p:xfrm>
          <a:off x="1298531" y="2642711"/>
          <a:ext cx="944724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280">
                <a:tc>
                  <a:txBody>
                    <a:bodyPr/>
                    <a:lstStyle/>
                    <a:p>
                      <a:endParaRPr lang="en-US" sz="16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mbria" pitchFamily="18" charset="0"/>
                        </a:rPr>
                        <a:t>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itchFamily="18" charset="0"/>
                        </a:rPr>
                        <a:t>UNIX (SSH)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itchFamily="18" charset="0"/>
                        </a:rPr>
                        <a:t>Batch</a:t>
                      </a:r>
                      <a:r>
                        <a:rPr lang="en-US" sz="1800" baseline="0" dirty="0">
                          <a:latin typeface="Cambria" pitchFamily="18" charset="0"/>
                        </a:rPr>
                        <a:t> Running</a:t>
                      </a:r>
                      <a:endParaRPr lang="en-US" sz="1800" dirty="0">
                        <a:latin typeface="Cambria" pitchFamily="18" charset="0"/>
                      </a:endParaRPr>
                    </a:p>
                    <a:p>
                      <a:r>
                        <a:rPr lang="en-US" sz="1800" dirty="0">
                          <a:latin typeface="Cambria" pitchFamily="18" charset="0"/>
                        </a:rPr>
                        <a:t>Fast remote</a:t>
                      </a:r>
                      <a:r>
                        <a:rPr lang="en-US" sz="1800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800" dirty="0">
                          <a:latin typeface="Cambria" pitchFamily="18" charset="0"/>
                        </a:rPr>
                        <a:t>data access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/>
                        <a:t>Remote connection via local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 pitchFamily="18" charset="0"/>
                        </a:rPr>
                        <a:t>Interactive Programming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aseline="0" dirty="0">
                          <a:latin typeface="Cambria"/>
                        </a:rPr>
                        <a:t>Programming language needs to be installed</a:t>
                      </a:r>
                      <a:endParaRPr lang="en-US" sz="1800" dirty="0">
                        <a:latin typeface="Cambria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>
                          <a:latin typeface="Cambria"/>
                        </a:rPr>
                        <a:t>PC-SAS has slow</a:t>
                      </a:r>
                      <a:r>
                        <a:rPr lang="en-US" sz="1800" baseline="0" dirty="0">
                          <a:latin typeface="Cambria"/>
                        </a:rPr>
                        <a:t> </a:t>
                      </a:r>
                      <a:r>
                        <a:rPr lang="en-US" sz="1800" dirty="0">
                          <a:latin typeface="Cambria"/>
                        </a:rPr>
                        <a:t>remote</a:t>
                      </a:r>
                      <a:r>
                        <a:rPr lang="en-US" sz="1800" baseline="0" dirty="0">
                          <a:latin typeface="Cambria"/>
                        </a:rPr>
                        <a:t> data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mbria" pitchFamily="18" charset="0"/>
                        </a:rPr>
                        <a:t>Web-based applications (WRDS SAS Studio, WRDS </a:t>
                      </a:r>
                      <a:r>
                        <a:rPr lang="en-US" sz="1600" b="1" dirty="0" err="1">
                          <a:latin typeface="Cambria" pitchFamily="18" charset="0"/>
                        </a:rPr>
                        <a:t>Jupyter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 Hub, RStudio)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mbria" pitchFamily="18" charset="0"/>
                        </a:rPr>
                        <a:t>Easy access and work from anywhere online</a:t>
                      </a:r>
                    </a:p>
                    <a:p>
                      <a:r>
                        <a:rPr lang="en-US" sz="1800" dirty="0">
                          <a:latin typeface="Cambria" pitchFamily="18" charset="0"/>
                        </a:rPr>
                        <a:t>No installation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42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6CC80E-4C46-BB45-8101-3037F0A4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</p:spPr>
        <p:txBody>
          <a:bodyPr/>
          <a:lstStyle/>
          <a:p>
            <a:r>
              <a:rPr lang="en-US" dirty="0"/>
              <a:t>Advanced Features – Access Data Remotely on WRDS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09D5C-302D-C74E-BBEC-7E47EF2AC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7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70A9-3F86-43EE-843C-74FE9BF3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3329"/>
            <a:ext cx="3932237" cy="480131"/>
          </a:xfrm>
        </p:spPr>
        <p:txBody>
          <a:bodyPr/>
          <a:lstStyle/>
          <a:p>
            <a:r>
              <a:rPr lang="en-US" dirty="0"/>
              <a:t>What is WRDS?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35660-B756-4BFC-B7EB-02F94FD1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29783A-89DE-4F15-A0FF-82EBA37AC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56360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Database / Analytics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vendor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WRDS own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hub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WRDS Cloud, PC-SAS, SAS Studio, </a:t>
            </a:r>
            <a:r>
              <a:rPr lang="en-US" dirty="0" err="1"/>
              <a:t>Jupyter</a:t>
            </a:r>
            <a:r>
              <a:rPr lang="en-US" dirty="0"/>
              <a:t> lab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Sample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Knowledge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Supporting over 75,000 researchers at 500+ institutions in 35+ countries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7C8CA-ED06-4A2F-9CC0-B7241710D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AFAF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4FB0F-C9A3-456D-8350-D6F2C9E20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01C0F-544D-4BF3-8F0F-597DF33D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125615"/>
            <a:ext cx="6522719" cy="613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83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849F-5FDA-97A7-F605-F26A567E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SAS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42BE-CD49-3BE4-D487-6C9894CA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Times New Roman" panose="02020603050405020304" pitchFamily="18" charset="0"/>
                <a:hlinkClick r:id="rId2"/>
              </a:rPr>
              <a:t>https://wrds-cloud.wharton.upenn.edu/SASStudio/</a:t>
            </a:r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A web-based SAS application running on WRDS cloud</a:t>
            </a:r>
          </a:p>
          <a:p>
            <a:r>
              <a:rPr lang="en-US" dirty="0"/>
              <a:t>WRDS SAS Studio support: </a:t>
            </a:r>
            <a:r>
              <a:rPr lang="en-US" dirty="0">
                <a:hlinkClick r:id="rId3"/>
              </a:rPr>
              <a:t>https://wrds-www.wharton.upenn.edu/pages/support/programming-wrds/programming-sas/sas-web-sasstudio/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19ED-9775-B651-204C-930D91EB2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546D57-3809-5378-EA47-2958CE28B46B}"/>
              </a:ext>
            </a:extLst>
          </p:cNvPr>
          <p:cNvSpPr txBox="1">
            <a:spLocks/>
          </p:cNvSpPr>
          <p:nvPr/>
        </p:nvSpPr>
        <p:spPr>
          <a:xfrm>
            <a:off x="1507596" y="2412221"/>
            <a:ext cx="7271679" cy="6483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1A6AE-9ADC-5E9E-99B3-4D6AB3D214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916"/>
          <a:stretch/>
        </p:blipFill>
        <p:spPr>
          <a:xfrm>
            <a:off x="3943185" y="3353354"/>
            <a:ext cx="7772400" cy="30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3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E8F2-C66F-67CC-794C-4B6B9CE4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</a:t>
            </a:r>
            <a:r>
              <a:rPr lang="en-US" dirty="0" err="1"/>
              <a:t>Jupyter</a:t>
            </a:r>
            <a:r>
              <a:rPr lang="en-US" dirty="0"/>
              <a:t>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DD58-F815-FCA7-1724-189DF0DD0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hlinkClick r:id="rId2"/>
              </a:rPr>
              <a:t>https://wrds-jupyter.wharton.upenn.edu/hub/</a:t>
            </a:r>
            <a:endParaRPr lang="en-US" dirty="0"/>
          </a:p>
          <a:p>
            <a:r>
              <a:rPr lang="en-US" dirty="0" err="1"/>
              <a:t>Jupyter</a:t>
            </a:r>
            <a:r>
              <a:rPr lang="en-US" dirty="0"/>
              <a:t> Hub is a web-based notebook style Interactive Development Environment</a:t>
            </a:r>
          </a:p>
          <a:p>
            <a:r>
              <a:rPr lang="en-US" dirty="0"/>
              <a:t>Python3 and R are supported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2A4E1-38BB-2FAE-CB59-943853182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CAA95-8138-3D51-ED34-8142B781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451" y="2992573"/>
            <a:ext cx="58293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38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A87C-5D6A-9DEA-DC73-1E4D2F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RStudio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3C5EC-3657-F2B2-6C54-BDEB26B89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https://wrds-rstudio.wharton.upenn.edu/</a:t>
            </a:r>
            <a:endParaRPr lang="en-US" dirty="0"/>
          </a:p>
          <a:p>
            <a:r>
              <a:rPr lang="en-US" sz="2400" dirty="0">
                <a:cs typeface="Times New Roman" panose="02020603050405020304" pitchFamily="18" charset="0"/>
              </a:rPr>
              <a:t>A web-based R application running on WRDS cloud</a:t>
            </a:r>
          </a:p>
          <a:p>
            <a:r>
              <a:rPr lang="en-US" dirty="0"/>
              <a:t>WRDS RStudio support: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wrds-www.wharton.upenn.edu</a:t>
            </a:r>
            <a:r>
              <a:rPr lang="en-US" dirty="0">
                <a:hlinkClick r:id="rId3"/>
              </a:rPr>
              <a:t>/pages/support/programming-</a:t>
            </a:r>
            <a:r>
              <a:rPr lang="en-US" dirty="0" err="1">
                <a:hlinkClick r:id="rId3"/>
              </a:rPr>
              <a:t>wrds</a:t>
            </a:r>
            <a:r>
              <a:rPr lang="en-US" dirty="0">
                <a:hlinkClick r:id="rId3"/>
              </a:rPr>
              <a:t>/programming-r/r-from-the-web/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0B9B5-5D6D-1B28-B733-A24EA8DD7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C4E15-2366-13AF-F1F0-84DE5E9DC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709"/>
          <a:stretch/>
        </p:blipFill>
        <p:spPr>
          <a:xfrm>
            <a:off x="4849625" y="3192698"/>
            <a:ext cx="6641122" cy="324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39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1310-6AFF-9C43-AA17-0CBEE2D2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PC-SAS / Connect –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024E3-2ECB-814B-8698-E0C1A1FC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4648200" cy="38203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SAS software installed on your Windows PC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Some local SAS dataset in your PC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Remote access WRDS data by connecting to WRDS server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Use WRDS powerful Unix server processing resources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Access Unix permanent (10GB) &amp; temp (4.5TB) disk spaces</a:t>
            </a:r>
          </a:p>
          <a:p>
            <a:pPr marL="990600" lvl="1" indent="-5334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defRPr/>
            </a:pPr>
            <a:endParaRPr lang="en-US" dirty="0"/>
          </a:p>
          <a:p>
            <a:pPr marL="80645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BFE2E-1187-4347-8FC3-0A465C347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081551-5280-3F44-9E62-D964C89EA2C2}"/>
              </a:ext>
            </a:extLst>
          </p:cNvPr>
          <p:cNvSpPr txBox="1">
            <a:spLocks/>
          </p:cNvSpPr>
          <p:nvPr/>
        </p:nvSpPr>
        <p:spPr>
          <a:xfrm>
            <a:off x="6096000" y="1310109"/>
            <a:ext cx="5786437" cy="382036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Steps: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1800" dirty="0"/>
              <a:t>Connect to WRDS server</a:t>
            </a:r>
          </a:p>
          <a:p>
            <a:pPr marL="698500" lvl="2"/>
            <a:r>
              <a:rPr lang="en-US" dirty="0"/>
              <a:t> </a:t>
            </a:r>
            <a:r>
              <a:rPr lang="en-US" altLang="zh-CN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%let </a:t>
            </a:r>
            <a:r>
              <a:rPr lang="en-US" altLang="zh-CN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wrds</a:t>
            </a:r>
            <a:r>
              <a:rPr lang="en-US" altLang="zh-CN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wrds-cloud.wharton.upenn.edu</a:t>
            </a:r>
            <a:r>
              <a:rPr lang="en-US" altLang="zh-CN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4016;</a:t>
            </a:r>
          </a:p>
          <a:p>
            <a:pPr marL="698500" lvl="2"/>
            <a:r>
              <a:rPr lang="en-US" altLang="zh-CN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options </a:t>
            </a:r>
            <a:r>
              <a:rPr lang="en-US" altLang="zh-CN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comamid</a:t>
            </a:r>
            <a:r>
              <a:rPr lang="en-US" altLang="zh-CN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TCP remote = WRDS;</a:t>
            </a:r>
          </a:p>
          <a:p>
            <a:pPr marL="698500" lvl="2"/>
            <a:r>
              <a:rPr lang="en-US" altLang="zh-CN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signon</a:t>
            </a:r>
            <a:r>
              <a:rPr lang="en-US" altLang="zh-CN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username = _prompt_;</a:t>
            </a:r>
            <a:endParaRPr lang="en-US" dirty="0"/>
          </a:p>
          <a:p>
            <a:pPr marL="806450" lvl="1" indent="-457200">
              <a:buFont typeface="+mj-lt"/>
              <a:buAutoNum type="arabicPeriod"/>
            </a:pPr>
            <a:r>
              <a:rPr lang="en-US" sz="1800" dirty="0"/>
              <a:t>Remote Submit</a:t>
            </a:r>
            <a:br>
              <a:rPr lang="en-US" sz="1800" dirty="0"/>
            </a:br>
            <a:r>
              <a:rPr lang="en-US" altLang="zh-CN" sz="1500" b="1" dirty="0" err="1">
                <a:solidFill>
                  <a:srgbClr val="0070C0"/>
                </a:solidFill>
                <a:latin typeface="Courier New" pitchFamily="49" charset="0"/>
              </a:rPr>
              <a:t>rsubmit</a:t>
            </a:r>
            <a:r>
              <a:rPr lang="en-US" altLang="zh-CN" sz="1500" b="1" dirty="0">
                <a:solidFill>
                  <a:srgbClr val="0070C0"/>
                </a:solidFill>
                <a:latin typeface="Courier New" pitchFamily="49" charset="0"/>
              </a:rPr>
              <a:t>;</a:t>
            </a:r>
            <a:br>
              <a:rPr lang="en-US" altLang="zh-CN" sz="1500" b="1" dirty="0">
                <a:solidFill>
                  <a:srgbClr val="0070C0"/>
                </a:solidFill>
                <a:latin typeface="Courier New" pitchFamily="49" charset="0"/>
              </a:rPr>
            </a:br>
            <a:r>
              <a:rPr lang="en-US" altLang="zh-CN" sz="1500" b="1" dirty="0">
                <a:solidFill>
                  <a:srgbClr val="0070C0"/>
                </a:solidFill>
                <a:latin typeface="Courier New" pitchFamily="49" charset="0"/>
              </a:rPr>
              <a:t>	  {Program}</a:t>
            </a:r>
            <a:br>
              <a:rPr lang="en-US" altLang="zh-CN" sz="1500" b="1" dirty="0">
                <a:solidFill>
                  <a:srgbClr val="0070C0"/>
                </a:solidFill>
                <a:latin typeface="Courier New" pitchFamily="49" charset="0"/>
              </a:rPr>
            </a:br>
            <a:r>
              <a:rPr lang="en-US" altLang="zh-CN" sz="1500" b="1" dirty="0" err="1">
                <a:solidFill>
                  <a:srgbClr val="0070C0"/>
                </a:solidFill>
                <a:latin typeface="Courier New" pitchFamily="49" charset="0"/>
              </a:rPr>
              <a:t>endrsubmit</a:t>
            </a:r>
            <a:r>
              <a:rPr lang="en-US" altLang="zh-CN" sz="1500" b="1" dirty="0">
                <a:solidFill>
                  <a:srgbClr val="0070C0"/>
                </a:solidFill>
                <a:latin typeface="Courier New" pitchFamily="49" charset="0"/>
              </a:rPr>
              <a:t>;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1800" dirty="0"/>
              <a:t>Sign off</a:t>
            </a:r>
          </a:p>
          <a:p>
            <a:pPr marL="990600" lvl="1" indent="-5334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defRPr/>
            </a:pPr>
            <a:r>
              <a:rPr lang="en-US" dirty="0"/>
              <a:t>      </a:t>
            </a:r>
            <a:r>
              <a:rPr lang="en-US" sz="1500" b="1" dirty="0">
                <a:solidFill>
                  <a:schemeClr val="accent3"/>
                </a:solidFill>
                <a:latin typeface="Courier" pitchFamily="2" charset="0"/>
              </a:rPr>
              <a:t>signoff;</a:t>
            </a:r>
          </a:p>
          <a:p>
            <a:pPr marL="80645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E71E-DE45-194C-9502-3D94A6FC41FC}"/>
              </a:ext>
            </a:extLst>
          </p:cNvPr>
          <p:cNvSpPr txBox="1">
            <a:spLocks/>
          </p:cNvSpPr>
          <p:nvPr/>
        </p:nvSpPr>
        <p:spPr>
          <a:xfrm>
            <a:off x="771525" y="5557838"/>
            <a:ext cx="10648949" cy="5238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lvl="1" indent="-533400">
              <a:spcBef>
                <a:spcPct val="30000"/>
              </a:spcBef>
              <a:spcAft>
                <a:spcPct val="20000"/>
              </a:spcAft>
              <a:defRPr/>
            </a:pPr>
            <a:r>
              <a:rPr lang="en-US" sz="1800" dirty="0">
                <a:hlinkClick r:id="rId2"/>
              </a:rPr>
              <a:t>Support → Getting Started -&gt; Accessing WRDS -&gt; PC-SAS Connect</a:t>
            </a:r>
            <a:endParaRPr lang="en-US" sz="1800" dirty="0"/>
          </a:p>
          <a:p>
            <a:pPr marL="990600" lvl="1" indent="-53340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defRPr/>
            </a:pPr>
            <a:endParaRPr lang="en-US" dirty="0"/>
          </a:p>
          <a:p>
            <a:pPr marL="80645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8477-9B55-6546-B85F-780E19C0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PC-SAS / Connect –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5B17-5262-3344-BF71-6392D525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11063288" cy="4351338"/>
          </a:xfrm>
        </p:spPr>
        <p:txBody>
          <a:bodyPr/>
          <a:lstStyle/>
          <a:p>
            <a:r>
              <a:rPr lang="en-US" sz="2400" dirty="0"/>
              <a:t>Example: Find all companies </a:t>
            </a:r>
            <a:r>
              <a:rPr lang="en-US" sz="2400" u="sng" dirty="0"/>
              <a:t>in 1997</a:t>
            </a:r>
            <a:r>
              <a:rPr lang="en-US" sz="2400" baseline="30000" dirty="0"/>
              <a:t>①</a:t>
            </a:r>
            <a:r>
              <a:rPr lang="en-US" sz="2400" dirty="0"/>
              <a:t> with </a:t>
            </a:r>
            <a:r>
              <a:rPr lang="en-US" sz="2400" u="sng" dirty="0"/>
              <a:t>sales &gt;= 1 billion</a:t>
            </a:r>
            <a:r>
              <a:rPr lang="en-US" sz="2400" baseline="30000" dirty="0"/>
              <a:t>②</a:t>
            </a:r>
            <a:r>
              <a:rPr lang="en-US" sz="2400" dirty="0"/>
              <a:t>, </a:t>
            </a:r>
            <a:r>
              <a:rPr lang="en-US" sz="2400" u="sng" dirty="0"/>
              <a:t>total assets &gt;= 5 billions</a:t>
            </a:r>
            <a:r>
              <a:rPr lang="en-US" sz="2400" baseline="30000" dirty="0"/>
              <a:t>③</a:t>
            </a:r>
            <a:r>
              <a:rPr lang="en-US" sz="2400" dirty="0"/>
              <a:t>, and </a:t>
            </a:r>
            <a:r>
              <a:rPr lang="en-US" sz="2400" u="sng" dirty="0"/>
              <a:t>with &gt;= 30 years of publicly reported financial statements</a:t>
            </a:r>
            <a:r>
              <a:rPr lang="en-US" sz="2400" baseline="30000" dirty="0"/>
              <a:t>④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31F1-EF44-0545-A1AB-5CA9897E0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F3B01-2479-904C-AACF-D77C93022920}"/>
              </a:ext>
            </a:extLst>
          </p:cNvPr>
          <p:cNvSpPr txBox="1"/>
          <p:nvPr/>
        </p:nvSpPr>
        <p:spPr>
          <a:xfrm>
            <a:off x="838199" y="2270060"/>
            <a:ext cx="731996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B050"/>
                </a:solidFill>
                <a:latin typeface="Courier New"/>
              </a:rPr>
              <a:t>/* PC-SAS/Connect Communication Block  */</a:t>
            </a:r>
          </a:p>
          <a:p>
            <a:pPr>
              <a:defRPr/>
            </a:pPr>
            <a:r>
              <a:rPr lang="en-US" sz="1100" dirty="0">
                <a:solidFill>
                  <a:srgbClr val="0000FF"/>
                </a:solidFill>
                <a:latin typeface="Courier New"/>
              </a:rPr>
              <a:t>%let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wrds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= wrds-cloud.wharton.upenn.edu 4016;</a:t>
            </a:r>
          </a:p>
          <a:p>
            <a:pPr>
              <a:defRPr/>
            </a:pPr>
            <a:r>
              <a:rPr lang="en-US" sz="1100" dirty="0">
                <a:solidFill>
                  <a:srgbClr val="0000FF"/>
                </a:solidFill>
                <a:latin typeface="Courier New"/>
              </a:rPr>
              <a:t>options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FF"/>
                </a:solidFill>
                <a:latin typeface="Courier New"/>
              </a:rPr>
              <a:t>comamid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=TCP remote=WRDS;</a:t>
            </a:r>
          </a:p>
          <a:p>
            <a:pPr>
              <a:defRPr/>
            </a:pPr>
            <a:r>
              <a:rPr lang="en-US" sz="1100" dirty="0" err="1">
                <a:solidFill>
                  <a:srgbClr val="0000FF"/>
                </a:solidFill>
                <a:latin typeface="Courier New"/>
              </a:rPr>
              <a:t>signon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username=_prompt_;</a:t>
            </a:r>
            <a:r>
              <a:rPr lang="en-US" sz="1100" dirty="0"/>
              <a:t> </a:t>
            </a:r>
          </a:p>
          <a:p>
            <a:pPr>
              <a:defRPr/>
            </a:pPr>
            <a:endParaRPr lang="en-US" sz="500" dirty="0"/>
          </a:p>
          <a:p>
            <a:pPr>
              <a:defRPr/>
            </a:pPr>
            <a:r>
              <a:rPr lang="en-US" sz="1100" dirty="0">
                <a:solidFill>
                  <a:srgbClr val="00B050"/>
                </a:solidFill>
                <a:latin typeface="Courier New"/>
              </a:rPr>
              <a:t>/* Submit SAS code to WRDS Unix Server */</a:t>
            </a:r>
            <a:endParaRPr lang="en-US" sz="1100" dirty="0"/>
          </a:p>
          <a:p>
            <a:pPr>
              <a:defRPr/>
            </a:pPr>
            <a:r>
              <a:rPr lang="en-US" sz="1100" dirty="0" err="1">
                <a:latin typeface="Courier New" pitchFamily="49" charset="0"/>
                <a:cs typeface="Courier New" pitchFamily="49" charset="0"/>
              </a:rPr>
              <a:t>rsubmit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 ;</a:t>
            </a:r>
            <a:endParaRPr lang="en-US" sz="11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DE60-608A-3741-A281-82CA13ACBBFB}"/>
              </a:ext>
            </a:extLst>
          </p:cNvPr>
          <p:cNvSpPr txBox="1"/>
          <p:nvPr/>
        </p:nvSpPr>
        <p:spPr>
          <a:xfrm>
            <a:off x="838198" y="3485777"/>
            <a:ext cx="9691690" cy="1954381"/>
          </a:xfrm>
          <a:prstGeom prst="rect">
            <a:avLst/>
          </a:prstGeom>
          <a:solidFill>
            <a:srgbClr val="FFC000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B050"/>
                </a:solidFill>
                <a:latin typeface="Courier New"/>
              </a:rPr>
              <a:t>/* SAS CODE submitted to WRDS Sever    */</a:t>
            </a:r>
          </a:p>
          <a:p>
            <a:pPr>
              <a:defRPr/>
            </a:pPr>
            <a:r>
              <a:rPr lang="en-US" sz="1100" b="1" dirty="0" err="1">
                <a:solidFill>
                  <a:srgbClr val="000080"/>
                </a:solidFill>
                <a:latin typeface="Courier New"/>
              </a:rPr>
              <a:t>proc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b="1" dirty="0" err="1">
                <a:solidFill>
                  <a:srgbClr val="000080"/>
                </a:solidFill>
                <a:latin typeface="Courier New"/>
              </a:rPr>
              <a:t>sql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defRPr/>
            </a:pPr>
            <a:r>
              <a:rPr lang="en-US" sz="1100" dirty="0">
                <a:solidFill>
                  <a:srgbClr val="0000FF"/>
                </a:solidFill>
                <a:latin typeface="Courier New"/>
              </a:rPr>
              <a:t>create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table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demo(</a:t>
            </a:r>
          </a:p>
          <a:p>
            <a:pPr>
              <a:defRPr/>
            </a:pPr>
            <a:r>
              <a:rPr lang="en-US" sz="1100" dirty="0">
                <a:solidFill>
                  <a:srgbClr val="0000FF"/>
                </a:solidFill>
                <a:latin typeface="Courier New"/>
              </a:rPr>
              <a:t>where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= (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fyear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1100" b="1" dirty="0">
                <a:solidFill>
                  <a:srgbClr val="008080"/>
                </a:solidFill>
                <a:latin typeface="Courier New"/>
              </a:rPr>
              <a:t>1997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Courier New"/>
              </a:rPr>
              <a:t>and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 sale&gt;=</a:t>
            </a:r>
            <a:r>
              <a:rPr lang="en-US" sz="1100" b="1" dirty="0">
                <a:solidFill>
                  <a:srgbClr val="008080"/>
                </a:solidFill>
                <a:latin typeface="Courier New"/>
              </a:rPr>
              <a:t>1000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and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at&gt;=</a:t>
            </a:r>
            <a:r>
              <a:rPr lang="en-US" sz="1100" b="1" dirty="0">
                <a:solidFill>
                  <a:srgbClr val="008080"/>
                </a:solidFill>
                <a:latin typeface="Courier New"/>
              </a:rPr>
              <a:t>5000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b="1" dirty="0">
                <a:solidFill>
                  <a:srgbClr val="0000FF"/>
                </a:solidFill>
                <a:latin typeface="Courier New"/>
              </a:rPr>
              <a:t>and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urier New"/>
              </a:rPr>
              <a:t>firm_age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&gt;=</a:t>
            </a:r>
            <a:r>
              <a:rPr lang="en-US" sz="1100" b="1" dirty="0">
                <a:solidFill>
                  <a:srgbClr val="008080"/>
                </a:solidFill>
                <a:latin typeface="Courier New"/>
              </a:rPr>
              <a:t>30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))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as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defRPr/>
            </a:pPr>
            <a:endParaRPr lang="en-US" sz="1100" dirty="0">
              <a:solidFill>
                <a:srgbClr val="000000"/>
              </a:solidFill>
              <a:latin typeface="Courier New"/>
            </a:endParaRPr>
          </a:p>
          <a:p>
            <a:pPr>
              <a:defRPr/>
            </a:pPr>
            <a:r>
              <a:rPr lang="en-US" sz="1100" dirty="0">
                <a:solidFill>
                  <a:srgbClr val="0000FF"/>
                </a:solidFill>
                <a:latin typeface="Courier New"/>
              </a:rPr>
              <a:t>select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fyear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conm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, tic,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gvkey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, sale, at, (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fyear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- min(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fyear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))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as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Firm_Age</a:t>
            </a:r>
            <a:endParaRPr lang="en-US" sz="1100" dirty="0">
              <a:solidFill>
                <a:srgbClr val="000000"/>
              </a:solidFill>
              <a:latin typeface="Courier New"/>
            </a:endParaRPr>
          </a:p>
          <a:p>
            <a:pPr>
              <a:defRPr/>
            </a:pPr>
            <a:endParaRPr lang="en-US" sz="1100" dirty="0">
              <a:solidFill>
                <a:srgbClr val="000000"/>
              </a:solidFill>
              <a:latin typeface="Courier New"/>
            </a:endParaRPr>
          </a:p>
          <a:p>
            <a:pPr>
              <a:defRPr/>
            </a:pPr>
            <a:r>
              <a:rPr lang="en-US" sz="1100" dirty="0">
                <a:solidFill>
                  <a:srgbClr val="0000FF"/>
                </a:solidFill>
                <a:latin typeface="Courier New"/>
              </a:rPr>
              <a:t>from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comp.funda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where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not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missing(at)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and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consol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1100" dirty="0">
                <a:solidFill>
                  <a:srgbClr val="800080"/>
                </a:solidFill>
                <a:latin typeface="Courier New"/>
              </a:rPr>
              <a:t>"C"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and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indfmt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1100" dirty="0">
                <a:solidFill>
                  <a:srgbClr val="800080"/>
                </a:solidFill>
                <a:latin typeface="Courier New"/>
              </a:rPr>
              <a:t>"INDL"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and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datafmt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1100" dirty="0">
                <a:solidFill>
                  <a:srgbClr val="800080"/>
                </a:solidFill>
                <a:latin typeface="Courier New"/>
              </a:rPr>
              <a:t>"STD"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and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popsrc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1100" dirty="0">
                <a:solidFill>
                  <a:srgbClr val="800080"/>
                </a:solidFill>
                <a:latin typeface="Courier New"/>
              </a:rPr>
              <a:t>"D"</a:t>
            </a:r>
          </a:p>
          <a:p>
            <a:pPr>
              <a:defRPr/>
            </a:pPr>
            <a:endParaRPr lang="en-US" sz="1100" dirty="0">
              <a:solidFill>
                <a:srgbClr val="000000"/>
              </a:solidFill>
              <a:latin typeface="Courier New"/>
            </a:endParaRPr>
          </a:p>
          <a:p>
            <a:pPr>
              <a:defRPr/>
            </a:pPr>
            <a:r>
              <a:rPr lang="en-US" sz="1100" dirty="0">
                <a:solidFill>
                  <a:srgbClr val="0000FF"/>
                </a:solidFill>
                <a:latin typeface="Courier New"/>
              </a:rPr>
              <a:t>group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urier New"/>
              </a:rPr>
              <a:t>by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 New"/>
              </a:rPr>
              <a:t>gvkey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defRPr/>
            </a:pPr>
            <a:r>
              <a:rPr lang="en-US" sz="1100" b="1" dirty="0">
                <a:solidFill>
                  <a:srgbClr val="000080"/>
                </a:solidFill>
                <a:latin typeface="Courier New"/>
              </a:rPr>
              <a:t>quit</a:t>
            </a:r>
            <a:r>
              <a:rPr lang="en-US" sz="1100" b="1" dirty="0">
                <a:solidFill>
                  <a:srgbClr val="000000"/>
                </a:solidFill>
                <a:latin typeface="Courier New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95150-5013-1F47-90CB-97B8E28BE251}"/>
              </a:ext>
            </a:extLst>
          </p:cNvPr>
          <p:cNvSpPr txBox="1"/>
          <p:nvPr/>
        </p:nvSpPr>
        <p:spPr>
          <a:xfrm>
            <a:off x="838198" y="5540825"/>
            <a:ext cx="41147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B050"/>
                </a:solidFill>
                <a:latin typeface="Courier New"/>
              </a:rPr>
              <a:t>/* Remote SAS CODE submission Ends */</a:t>
            </a:r>
          </a:p>
          <a:p>
            <a:pPr>
              <a:defRPr/>
            </a:pPr>
            <a:r>
              <a:rPr lang="en-US" sz="1100" dirty="0" err="1">
                <a:solidFill>
                  <a:srgbClr val="0000FF"/>
                </a:solidFill>
                <a:latin typeface="Courier New"/>
              </a:rPr>
              <a:t>endrsubmit</a:t>
            </a:r>
            <a:r>
              <a:rPr lang="en-US" sz="11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1100" dirty="0"/>
          </a:p>
          <a:p>
            <a:pPr>
              <a:defRPr/>
            </a:pPr>
            <a:endParaRPr lang="en-US" sz="500" dirty="0"/>
          </a:p>
          <a:p>
            <a:pPr>
              <a:defRPr/>
            </a:pPr>
            <a:r>
              <a:rPr lang="en-US" sz="1100" dirty="0">
                <a:solidFill>
                  <a:srgbClr val="00B050"/>
                </a:solidFill>
                <a:latin typeface="Courier New"/>
              </a:rPr>
              <a:t>/* Sign off from PC-SAS/Connect    */</a:t>
            </a:r>
            <a:endParaRPr lang="en-US" sz="1100" dirty="0"/>
          </a:p>
          <a:p>
            <a:pPr>
              <a:defRPr/>
            </a:pPr>
            <a:r>
              <a:rPr lang="en-US" sz="1100" dirty="0">
                <a:solidFill>
                  <a:srgbClr val="0000FF"/>
                </a:solidFill>
                <a:latin typeface="Courier New"/>
              </a:rPr>
              <a:t>Signoff;</a:t>
            </a:r>
            <a:endParaRPr lang="en-US" sz="1100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821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4868-EC54-7C45-BC30-8F0C2936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SAS Data in UNIX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BDE9-8201-9E48-9F81-6E690D154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0108"/>
            <a:ext cx="5200650" cy="501752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Install SFTP Client software in your PC (freeware such as WIN SCP)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 SFTP Client to be connected to the server: </a:t>
            </a:r>
            <a:r>
              <a:rPr lang="en-US" dirty="0" err="1">
                <a:solidFill>
                  <a:schemeClr val="accent5"/>
                </a:solidFill>
              </a:rPr>
              <a:t>wrds-cloud.wharton.upenn.edu</a:t>
            </a:r>
            <a:r>
              <a:rPr lang="en-US" dirty="0"/>
              <a:t> with your </a:t>
            </a:r>
            <a:r>
              <a:rPr lang="en-US" dirty="0" err="1">
                <a:solidFill>
                  <a:schemeClr val="accent5"/>
                </a:solidFill>
              </a:rPr>
              <a:t>wrds</a:t>
            </a:r>
            <a:r>
              <a:rPr lang="en-US" dirty="0">
                <a:solidFill>
                  <a:schemeClr val="accent5"/>
                </a:solidFill>
              </a:rPr>
              <a:t> (</a:t>
            </a:r>
            <a:r>
              <a:rPr lang="en-US" dirty="0" err="1">
                <a:solidFill>
                  <a:schemeClr val="accent5"/>
                </a:solidFill>
              </a:rPr>
              <a:t>wharton</a:t>
            </a:r>
            <a:r>
              <a:rPr lang="en-US" dirty="0">
                <a:solidFill>
                  <a:schemeClr val="accent5"/>
                </a:solidFill>
              </a:rPr>
              <a:t>) username</a:t>
            </a:r>
            <a:r>
              <a:rPr lang="en-US" dirty="0"/>
              <a:t> and password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Retrieve and Upload files in SAS and other formats among your local machine and remote UNIX server.</a:t>
            </a:r>
          </a:p>
          <a:p>
            <a:endParaRPr lang="en-US" dirty="0"/>
          </a:p>
          <a:p>
            <a:pPr marL="171450" lvl="1">
              <a:spcBef>
                <a:spcPts val="750"/>
              </a:spcBef>
            </a:pPr>
            <a:r>
              <a:rPr lang="en-US" sz="1800" dirty="0">
                <a:hlinkClick r:id="rId2"/>
              </a:rPr>
              <a:t>Support → Getting Started -&gt; Accessing WRDS -&gt; SSH &amp; UNIX 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734E-0F8D-3144-972F-CCC69D353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2" descr="C:\Users\rdai\Desktop\Capture.PNG">
            <a:extLst>
              <a:ext uri="{FF2B5EF4-FFF2-40B4-BE49-F238E27FC236}">
                <a16:creationId xmlns:a16="http://schemas.microsoft.com/office/drawing/2014/main" id="{45C6AE14-89D2-AD4C-8DE5-8BA2048F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8406"/>
            <a:ext cx="5009425" cy="50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8EA021FE-CB74-5A48-AB3B-77001BD854ED}"/>
              </a:ext>
            </a:extLst>
          </p:cNvPr>
          <p:cNvSpPr/>
          <p:nvPr/>
        </p:nvSpPr>
        <p:spPr>
          <a:xfrm>
            <a:off x="2788544" y="3609834"/>
            <a:ext cx="692944" cy="2571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6A0EC61-C976-394A-BFBE-AC0517D49E18}"/>
              </a:ext>
            </a:extLst>
          </p:cNvPr>
          <p:cNvSpPr/>
          <p:nvPr/>
        </p:nvSpPr>
        <p:spPr>
          <a:xfrm>
            <a:off x="2806767" y="4000316"/>
            <a:ext cx="692944" cy="2709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06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1B9B-D919-0945-8E95-A1E76F7D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SAS in UNIX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A8651-2D6B-FE42-9548-4DC1A86C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526" y="1310108"/>
            <a:ext cx="486727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Install SSH Secure Shell (free) software in your PC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 SSH to be connected to the server: </a:t>
            </a:r>
            <a:r>
              <a:rPr lang="en-US" dirty="0" err="1">
                <a:solidFill>
                  <a:schemeClr val="accent5"/>
                </a:solidFill>
              </a:rPr>
              <a:t>wrds-cloud.wharton.upenn.edu</a:t>
            </a:r>
            <a:r>
              <a:rPr lang="en-US" dirty="0"/>
              <a:t> with your </a:t>
            </a:r>
            <a:r>
              <a:rPr lang="en-US" dirty="0" err="1">
                <a:solidFill>
                  <a:schemeClr val="accent5"/>
                </a:solidFill>
              </a:rPr>
              <a:t>wrds</a:t>
            </a:r>
            <a:r>
              <a:rPr lang="en-US" dirty="0">
                <a:solidFill>
                  <a:schemeClr val="accent5"/>
                </a:solidFill>
              </a:rPr>
              <a:t> (</a:t>
            </a:r>
            <a:r>
              <a:rPr lang="en-US" dirty="0" err="1">
                <a:solidFill>
                  <a:schemeClr val="accent5"/>
                </a:solidFill>
              </a:rPr>
              <a:t>wharton</a:t>
            </a:r>
            <a:r>
              <a:rPr lang="en-US" dirty="0">
                <a:solidFill>
                  <a:schemeClr val="accent5"/>
                </a:solidFill>
              </a:rPr>
              <a:t>) username</a:t>
            </a:r>
            <a:r>
              <a:rPr lang="en-US" dirty="0"/>
              <a:t> and password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Create, Edit and Run your SAS program using Unix commands.</a:t>
            </a:r>
          </a:p>
          <a:p>
            <a:pPr>
              <a:buFontTx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01E73-585F-CB46-808B-1C8D9A1B9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2FC3D59-72AA-B347-B44A-C1346D5C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06" y="1200150"/>
            <a:ext cx="4693582" cy="503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39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D053-2D10-4941-B492-2F86F9E0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Remote Access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F12F-13A8-2C4D-8DAD-90C5819B6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7240"/>
            <a:ext cx="10515600" cy="1346621"/>
          </a:xfrm>
        </p:spPr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SAS</a:t>
            </a:r>
            <a:r>
              <a:rPr lang="en-US" sz="2400" dirty="0"/>
              <a:t> 		</a:t>
            </a:r>
            <a:r>
              <a:rPr lang="en-US" sz="2400" dirty="0">
                <a:hlinkClick r:id="rId3"/>
              </a:rPr>
              <a:t>Python</a:t>
            </a:r>
            <a:r>
              <a:rPr lang="en-US" sz="2400" dirty="0"/>
              <a:t>		     </a:t>
            </a:r>
            <a:r>
              <a:rPr lang="en-US" sz="2400" dirty="0">
                <a:hlinkClick r:id="rId4"/>
              </a:rPr>
              <a:t>R</a:t>
            </a:r>
            <a:r>
              <a:rPr lang="en-US" sz="2400" dirty="0"/>
              <a:t>	               </a:t>
            </a:r>
            <a:r>
              <a:rPr lang="en-US" sz="2400" dirty="0">
                <a:hlinkClick r:id="rId5"/>
              </a:rPr>
              <a:t>STATA</a:t>
            </a:r>
            <a:r>
              <a:rPr lang="en-US" sz="2400" dirty="0"/>
              <a:t>	                 </a:t>
            </a:r>
            <a:r>
              <a:rPr lang="en-US" sz="2400" dirty="0">
                <a:hlinkClick r:id="rId6"/>
              </a:rPr>
              <a:t>UNIX(SFTP)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23DDA-2909-FB43-8928-16CCC1376A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72DAFA1-051D-60DB-F019-D3D75EFAA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8348" y="1137759"/>
            <a:ext cx="9475304" cy="126281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9ADCC2A-3754-D32D-0DCE-8F84912A7C68}"/>
              </a:ext>
            </a:extLst>
          </p:cNvPr>
          <p:cNvSpPr/>
          <p:nvPr/>
        </p:nvSpPr>
        <p:spPr>
          <a:xfrm>
            <a:off x="9676342" y="1665569"/>
            <a:ext cx="939869" cy="3377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AEE4EE9-3020-B85D-E6F4-5ECA134DB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652" y="2396443"/>
            <a:ext cx="5771321" cy="325118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8CE7FD9-2479-7A3A-1F09-9D23FF283BED}"/>
              </a:ext>
            </a:extLst>
          </p:cNvPr>
          <p:cNvSpPr/>
          <p:nvPr/>
        </p:nvSpPr>
        <p:spPr>
          <a:xfrm>
            <a:off x="5024829" y="2301674"/>
            <a:ext cx="1410321" cy="417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1E3C-3698-5449-940A-5094E071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AB718-E814-994B-9141-3FE5534D9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BA0DEA-49DA-9E4D-B8EF-110E58BBD4AC}"/>
              </a:ext>
            </a:extLst>
          </p:cNvPr>
          <p:cNvGrpSpPr/>
          <p:nvPr/>
        </p:nvGrpSpPr>
        <p:grpSpPr>
          <a:xfrm>
            <a:off x="3247557" y="1127340"/>
            <a:ext cx="5696886" cy="721937"/>
            <a:chOff x="1770714" y="5026248"/>
            <a:chExt cx="5696886" cy="721937"/>
          </a:xfrm>
        </p:grpSpPr>
        <p:sp>
          <p:nvSpPr>
            <p:cNvPr id="6" name="Rechteck 50" descr="PresentationLoad.com">
              <a:extLst>
                <a:ext uri="{FF2B5EF4-FFF2-40B4-BE49-F238E27FC236}">
                  <a16:creationId xmlns:a16="http://schemas.microsoft.com/office/drawing/2014/main" id="{705EDDBE-B5BD-544C-A1F0-8603CB9406A0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291938-A3E6-1547-839B-C056863763AB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AD2DC0-1883-2D4E-9274-4669EE90DB4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98">
                <a:extLst>
                  <a:ext uri="{FF2B5EF4-FFF2-40B4-BE49-F238E27FC236}">
                    <a16:creationId xmlns:a16="http://schemas.microsoft.com/office/drawing/2014/main" id="{16FF050B-1F0D-6F40-BF9E-A0A8E78982B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hteck 1">
              <a:extLst>
                <a:ext uri="{FF2B5EF4-FFF2-40B4-BE49-F238E27FC236}">
                  <a16:creationId xmlns:a16="http://schemas.microsoft.com/office/drawing/2014/main" id="{ABCE7F79-29D0-9346-AFF0-DA872FF10E6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What is WRDS?</a:t>
              </a:r>
            </a:p>
          </p:txBody>
        </p:sp>
        <p:sp>
          <p:nvSpPr>
            <p:cNvPr id="9" name="Textfeld 110">
              <a:extLst>
                <a:ext uri="{FF2B5EF4-FFF2-40B4-BE49-F238E27FC236}">
                  <a16:creationId xmlns:a16="http://schemas.microsoft.com/office/drawing/2014/main" id="{633DE200-298F-A146-A969-18E176E49A6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BED8A1-C263-154F-AD24-55363D565F33}"/>
              </a:ext>
            </a:extLst>
          </p:cNvPr>
          <p:cNvGrpSpPr/>
          <p:nvPr/>
        </p:nvGrpSpPr>
        <p:grpSpPr>
          <a:xfrm>
            <a:off x="3247557" y="1960417"/>
            <a:ext cx="5696886" cy="721937"/>
            <a:chOff x="1770714" y="5026248"/>
            <a:chExt cx="5696886" cy="721937"/>
          </a:xfrm>
        </p:grpSpPr>
        <p:sp>
          <p:nvSpPr>
            <p:cNvPr id="13" name="Rechteck 50" descr="PresentationLoad.com">
              <a:extLst>
                <a:ext uri="{FF2B5EF4-FFF2-40B4-BE49-F238E27FC236}">
                  <a16:creationId xmlns:a16="http://schemas.microsoft.com/office/drawing/2014/main" id="{2D0CB9D8-B20E-6E43-BF78-0847FE3D052F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72A512-D769-1341-9B01-5C18A2248F24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812B2E3-C32E-6245-8047-039DD8590A7D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98">
                <a:extLst>
                  <a:ext uri="{FF2B5EF4-FFF2-40B4-BE49-F238E27FC236}">
                    <a16:creationId xmlns:a16="http://schemas.microsoft.com/office/drawing/2014/main" id="{E17C1F6B-5579-3F43-8201-674BCCD7777B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hteck 1">
              <a:extLst>
                <a:ext uri="{FF2B5EF4-FFF2-40B4-BE49-F238E27FC236}">
                  <a16:creationId xmlns:a16="http://schemas.microsoft.com/office/drawing/2014/main" id="{F45A81FD-F0B1-E04C-B6A6-A8B348B89B19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Accessing the Data</a:t>
              </a:r>
            </a:p>
          </p:txBody>
        </p:sp>
        <p:sp>
          <p:nvSpPr>
            <p:cNvPr id="16" name="Textfeld 110">
              <a:extLst>
                <a:ext uri="{FF2B5EF4-FFF2-40B4-BE49-F238E27FC236}">
                  <a16:creationId xmlns:a16="http://schemas.microsoft.com/office/drawing/2014/main" id="{C887B54B-156E-7F40-884C-4E96005A5538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AB621D-84AB-F447-AD5E-BEC987610F1E}"/>
              </a:ext>
            </a:extLst>
          </p:cNvPr>
          <p:cNvGrpSpPr/>
          <p:nvPr/>
        </p:nvGrpSpPr>
        <p:grpSpPr>
          <a:xfrm>
            <a:off x="3247557" y="2834976"/>
            <a:ext cx="5696886" cy="721937"/>
            <a:chOff x="1770714" y="5026248"/>
            <a:chExt cx="5696886" cy="721937"/>
          </a:xfrm>
        </p:grpSpPr>
        <p:sp>
          <p:nvSpPr>
            <p:cNvPr id="20" name="Rechteck 50" descr="PresentationLoad.com">
              <a:extLst>
                <a:ext uri="{FF2B5EF4-FFF2-40B4-BE49-F238E27FC236}">
                  <a16:creationId xmlns:a16="http://schemas.microsoft.com/office/drawing/2014/main" id="{E63322E9-B693-9E4A-A5DA-277538181EEA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B4EBE3-7B62-CF4B-ABD1-9193E8B2D2DF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750360-8A7A-AF43-8AB9-CB2F450F2DD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98">
                <a:extLst>
                  <a:ext uri="{FF2B5EF4-FFF2-40B4-BE49-F238E27FC236}">
                    <a16:creationId xmlns:a16="http://schemas.microsoft.com/office/drawing/2014/main" id="{977E4B0B-B792-B749-A588-E468E861F2DC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hteck 1">
              <a:extLst>
                <a:ext uri="{FF2B5EF4-FFF2-40B4-BE49-F238E27FC236}">
                  <a16:creationId xmlns:a16="http://schemas.microsoft.com/office/drawing/2014/main" id="{0D2F7FFA-3732-9642-93E0-0516DAF91C12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Financial Data on WRDS</a:t>
              </a:r>
            </a:p>
          </p:txBody>
        </p:sp>
        <p:sp>
          <p:nvSpPr>
            <p:cNvPr id="23" name="Textfeld 110">
              <a:extLst>
                <a:ext uri="{FF2B5EF4-FFF2-40B4-BE49-F238E27FC236}">
                  <a16:creationId xmlns:a16="http://schemas.microsoft.com/office/drawing/2014/main" id="{A4970E69-3AAD-664F-A09A-D8BD9D842A79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4145F7-3667-0E44-80B7-B66E37BE435A}"/>
              </a:ext>
            </a:extLst>
          </p:cNvPr>
          <p:cNvGrpSpPr/>
          <p:nvPr/>
        </p:nvGrpSpPr>
        <p:grpSpPr>
          <a:xfrm>
            <a:off x="3247557" y="3734143"/>
            <a:ext cx="5696886" cy="721937"/>
            <a:chOff x="1770714" y="5026248"/>
            <a:chExt cx="5696886" cy="721937"/>
          </a:xfrm>
        </p:grpSpPr>
        <p:sp>
          <p:nvSpPr>
            <p:cNvPr id="27" name="Rechteck 50" descr="PresentationLoad.com">
              <a:extLst>
                <a:ext uri="{FF2B5EF4-FFF2-40B4-BE49-F238E27FC236}">
                  <a16:creationId xmlns:a16="http://schemas.microsoft.com/office/drawing/2014/main" id="{4116DDFB-8B43-E642-81DC-E3A9D7D835C4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F86E2C-5E8C-F940-8376-79557A549EAD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132989-B42D-E041-A88F-207B186CC995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98">
                <a:extLst>
                  <a:ext uri="{FF2B5EF4-FFF2-40B4-BE49-F238E27FC236}">
                    <a16:creationId xmlns:a16="http://schemas.microsoft.com/office/drawing/2014/main" id="{38045987-5A13-D04D-95B9-E0655973A4E1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hteck 1">
              <a:extLst>
                <a:ext uri="{FF2B5EF4-FFF2-40B4-BE49-F238E27FC236}">
                  <a16:creationId xmlns:a16="http://schemas.microsoft.com/office/drawing/2014/main" id="{2D8E7D94-120F-ED40-A7DA-9A89CA19A72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COMPUSTAT /CRSP overview</a:t>
              </a:r>
            </a:p>
          </p:txBody>
        </p:sp>
        <p:sp>
          <p:nvSpPr>
            <p:cNvPr id="30" name="Textfeld 110">
              <a:extLst>
                <a:ext uri="{FF2B5EF4-FFF2-40B4-BE49-F238E27FC236}">
                  <a16:creationId xmlns:a16="http://schemas.microsoft.com/office/drawing/2014/main" id="{D18F18EC-319C-3846-815B-3C40C31830F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775509-88F6-A045-9B65-C6CD606F693B}"/>
              </a:ext>
            </a:extLst>
          </p:cNvPr>
          <p:cNvGrpSpPr/>
          <p:nvPr/>
        </p:nvGrpSpPr>
        <p:grpSpPr>
          <a:xfrm>
            <a:off x="3247557" y="4605974"/>
            <a:ext cx="5696886" cy="721937"/>
            <a:chOff x="1770714" y="5026248"/>
            <a:chExt cx="5696886" cy="721937"/>
          </a:xfrm>
        </p:grpSpPr>
        <p:sp>
          <p:nvSpPr>
            <p:cNvPr id="34" name="Rechteck 50" descr="PresentationLoad.com">
              <a:extLst>
                <a:ext uri="{FF2B5EF4-FFF2-40B4-BE49-F238E27FC236}">
                  <a16:creationId xmlns:a16="http://schemas.microsoft.com/office/drawing/2014/main" id="{78A6A1C2-EC77-CD45-98C4-6BDAFF837A7D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14FC7B3-7097-C745-952E-D8D2FF9EDED3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3C4BBA-C4B3-344D-8F7B-F2BD43B189B9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98">
                <a:extLst>
                  <a:ext uri="{FF2B5EF4-FFF2-40B4-BE49-F238E27FC236}">
                    <a16:creationId xmlns:a16="http://schemas.microsoft.com/office/drawing/2014/main" id="{4722D4C1-6BEA-6445-A63F-C0084BC2577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hteck 1">
              <a:extLst>
                <a:ext uri="{FF2B5EF4-FFF2-40B4-BE49-F238E27FC236}">
                  <a16:creationId xmlns:a16="http://schemas.microsoft.com/office/drawing/2014/main" id="{A8FC9E6E-8A0B-D945-99B5-02F08630C48D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Advanced Access Features</a:t>
              </a:r>
            </a:p>
          </p:txBody>
        </p:sp>
        <p:sp>
          <p:nvSpPr>
            <p:cNvPr id="37" name="Textfeld 110">
              <a:extLst>
                <a:ext uri="{FF2B5EF4-FFF2-40B4-BE49-F238E27FC236}">
                  <a16:creationId xmlns:a16="http://schemas.microsoft.com/office/drawing/2014/main" id="{477EC08A-F370-5E44-958E-F0DA759DE37E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741438-9576-694C-8F89-AE1BB9BBA0EE}"/>
              </a:ext>
            </a:extLst>
          </p:cNvPr>
          <p:cNvGrpSpPr/>
          <p:nvPr/>
        </p:nvGrpSpPr>
        <p:grpSpPr>
          <a:xfrm>
            <a:off x="3247557" y="5497942"/>
            <a:ext cx="5696886" cy="721937"/>
            <a:chOff x="1770714" y="5026248"/>
            <a:chExt cx="5696886" cy="721937"/>
          </a:xfrm>
        </p:grpSpPr>
        <p:sp>
          <p:nvSpPr>
            <p:cNvPr id="41" name="Rechteck 50" descr="PresentationLoad.com">
              <a:extLst>
                <a:ext uri="{FF2B5EF4-FFF2-40B4-BE49-F238E27FC236}">
                  <a16:creationId xmlns:a16="http://schemas.microsoft.com/office/drawing/2014/main" id="{9E4E0613-CA4D-F84E-AB2D-A8CAFA77BB62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53DCB1A-BA83-084A-8187-776DB2D64BEC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DA9794-E434-5149-8561-4EA51652148F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98">
                <a:extLst>
                  <a:ext uri="{FF2B5EF4-FFF2-40B4-BE49-F238E27FC236}">
                    <a16:creationId xmlns:a16="http://schemas.microsoft.com/office/drawing/2014/main" id="{58648AD1-0F03-EE4C-8103-0F71930D9FAE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hteck 1">
              <a:extLst>
                <a:ext uri="{FF2B5EF4-FFF2-40B4-BE49-F238E27FC236}">
                  <a16:creationId xmlns:a16="http://schemas.microsoft.com/office/drawing/2014/main" id="{C68C31A0-CB7F-CE41-9809-C3EA438DAB0A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WRDS Research Products &amp; Support</a:t>
              </a:r>
            </a:p>
          </p:txBody>
        </p:sp>
        <p:sp>
          <p:nvSpPr>
            <p:cNvPr id="44" name="Textfeld 110">
              <a:extLst>
                <a:ext uri="{FF2B5EF4-FFF2-40B4-BE49-F238E27FC236}">
                  <a16:creationId xmlns:a16="http://schemas.microsoft.com/office/drawing/2014/main" id="{54AC8C1D-67F9-5040-8C3F-835D57CB29B2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1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F147-3194-4C6F-890A-14968BB1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16144"/>
            <a:ext cx="10515600" cy="646331"/>
          </a:xfrm>
        </p:spPr>
        <p:txBody>
          <a:bodyPr/>
          <a:lstStyle/>
          <a:p>
            <a:r>
              <a:rPr lang="en-US" sz="4000" dirty="0"/>
              <a:t>WRDS Research Products</a:t>
            </a:r>
          </a:p>
        </p:txBody>
      </p:sp>
    </p:spTree>
    <p:extLst>
      <p:ext uri="{BB962C8B-B14F-4D97-AF65-F5344CB8AC3E}">
        <p14:creationId xmlns:p14="http://schemas.microsoft.com/office/powerpoint/2010/main" val="125281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E912-576D-7B45-81FF-46615858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WRDS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27E1-177B-C24F-B852-A5DF4417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10515600" cy="51989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Aggregator (1993 - present)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Access to Cloud Servers with Research Data and Macros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Economy of Scale in Data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Full-time Technical support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Online help, email support, and 24/7 network monitoring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Platform (2001– present)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Knowledge Base: Data Overviews, Research Applications, and SAS macros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Full-time Research support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Research Team: 8 </a:t>
            </a:r>
            <a:r>
              <a:rPr lang="en-US" sz="1800" dirty="0" err="1"/>
              <a:t>Ph.D.s</a:t>
            </a:r>
            <a:r>
              <a:rPr lang="en-US" sz="1800" dirty="0"/>
              <a:t> in Economics and Finance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Research Analytics (since 2013)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0C23-A3CD-6142-B111-742E955DD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2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D701-443D-65F1-35C2-F02ED985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Research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03560-687C-AAA0-D7C3-2A00A73EF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E6605-B58B-FB65-F6F5-996524F8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630014"/>
            <a:ext cx="5883508" cy="45755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0E58764-3CFF-E0FC-F46A-F17AB5CF5468}"/>
              </a:ext>
            </a:extLst>
          </p:cNvPr>
          <p:cNvGrpSpPr/>
          <p:nvPr/>
        </p:nvGrpSpPr>
        <p:grpSpPr>
          <a:xfrm>
            <a:off x="838199" y="1834891"/>
            <a:ext cx="3203971" cy="1281588"/>
            <a:chOff x="3286" y="107474"/>
            <a:chExt cx="3203971" cy="12815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634CB-4A55-901F-FD12-F742F79AE3AE}"/>
                </a:ext>
              </a:extLst>
            </p:cNvPr>
            <p:cNvSpPr/>
            <p:nvPr/>
          </p:nvSpPr>
          <p:spPr>
            <a:xfrm>
              <a:off x="3286" y="107474"/>
              <a:ext cx="3203971" cy="128158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BB60B9-0344-CE0B-78D6-17EDDF18038A}"/>
                </a:ext>
              </a:extLst>
            </p:cNvPr>
            <p:cNvSpPr txBox="1"/>
            <p:nvPr/>
          </p:nvSpPr>
          <p:spPr>
            <a:xfrm>
              <a:off x="3286" y="107474"/>
              <a:ext cx="3203971" cy="1281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Data</a:t>
              </a:r>
              <a:endParaRPr lang="en-US" sz="32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5B99BF-B513-AE73-6633-2841F10038A6}"/>
              </a:ext>
            </a:extLst>
          </p:cNvPr>
          <p:cNvGrpSpPr/>
          <p:nvPr/>
        </p:nvGrpSpPr>
        <p:grpSpPr>
          <a:xfrm>
            <a:off x="2892029" y="3369766"/>
            <a:ext cx="3203971" cy="1281588"/>
            <a:chOff x="3655814" y="107474"/>
            <a:chExt cx="3203971" cy="1281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2E0DA-41D3-9323-1BD3-0679170E8541}"/>
                </a:ext>
              </a:extLst>
            </p:cNvPr>
            <p:cNvSpPr/>
            <p:nvPr/>
          </p:nvSpPr>
          <p:spPr>
            <a:xfrm>
              <a:off x="3655814" y="107474"/>
              <a:ext cx="3203971" cy="128158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426969-6561-3DFE-62E5-ACD116ACA772}"/>
                </a:ext>
              </a:extLst>
            </p:cNvPr>
            <p:cNvSpPr txBox="1"/>
            <p:nvPr/>
          </p:nvSpPr>
          <p:spPr>
            <a:xfrm>
              <a:off x="3655814" y="107474"/>
              <a:ext cx="3203971" cy="1281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Research Analytics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1F2329-599E-A09E-057A-8DBBBBA278E6}"/>
              </a:ext>
            </a:extLst>
          </p:cNvPr>
          <p:cNvGrpSpPr/>
          <p:nvPr/>
        </p:nvGrpSpPr>
        <p:grpSpPr>
          <a:xfrm>
            <a:off x="838199" y="4923960"/>
            <a:ext cx="3203971" cy="1281588"/>
            <a:chOff x="7308341" y="107474"/>
            <a:chExt cx="3203971" cy="128158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EF9E10-5033-8266-13FF-EFAC65AE3E56}"/>
                </a:ext>
              </a:extLst>
            </p:cNvPr>
            <p:cNvSpPr/>
            <p:nvPr/>
          </p:nvSpPr>
          <p:spPr>
            <a:xfrm>
              <a:off x="7308341" y="107474"/>
              <a:ext cx="3203971" cy="128158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35312D-4A6F-8306-7014-5C50FF22B64C}"/>
                </a:ext>
              </a:extLst>
            </p:cNvPr>
            <p:cNvSpPr txBox="1"/>
            <p:nvPr/>
          </p:nvSpPr>
          <p:spPr>
            <a:xfrm>
              <a:off x="7308341" y="107474"/>
              <a:ext cx="3203971" cy="1281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Research Programs &amp; Guides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35DA5CE-5FC8-5D63-E6DE-35F41447EC92}"/>
              </a:ext>
            </a:extLst>
          </p:cNvPr>
          <p:cNvSpPr txBox="1"/>
          <p:nvPr/>
        </p:nvSpPr>
        <p:spPr>
          <a:xfrm>
            <a:off x="778613" y="1182062"/>
            <a:ext cx="1121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4785"/>
                </a:solidFill>
              </a:rPr>
              <a:t>WRDS Research</a:t>
            </a:r>
            <a:r>
              <a:rPr lang="en-US" sz="2400" dirty="0">
                <a:solidFill>
                  <a:srgbClr val="004785"/>
                </a:solidFill>
              </a:rPr>
              <a:t>:</a:t>
            </a:r>
            <a:r>
              <a:rPr lang="en-US" sz="2000" dirty="0">
                <a:solidFill>
                  <a:srgbClr val="004785"/>
                </a:solidFill>
              </a:rPr>
              <a:t> </a:t>
            </a:r>
            <a:r>
              <a:rPr lang="en-US" sz="2200" dirty="0">
                <a:hlinkClick r:id="rId3"/>
              </a:rPr>
              <a:t>https://</a:t>
            </a:r>
            <a:r>
              <a:rPr lang="en-US" sz="2200" dirty="0" err="1">
                <a:hlinkClick r:id="rId3"/>
              </a:rPr>
              <a:t>wrds-www.wharton.upenn.edu</a:t>
            </a:r>
            <a:r>
              <a:rPr lang="en-US" sz="2200" dirty="0">
                <a:hlinkClick r:id="rId3"/>
              </a:rPr>
              <a:t>/pages/support/</a:t>
            </a:r>
            <a:r>
              <a:rPr lang="en-US" sz="2200" dirty="0" err="1">
                <a:hlinkClick r:id="rId3"/>
              </a:rPr>
              <a:t>wrds</a:t>
            </a:r>
            <a:r>
              <a:rPr lang="en-US" sz="2200" dirty="0">
                <a:hlinkClick r:id="rId3"/>
              </a:rPr>
              <a:t>-research/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34455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7573-3780-70F7-034F-6CCF13C0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Example: Event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2F968-86F3-BB97-49B3-35EC79ED1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767269-E6D8-3E7F-C8CD-466D0E6B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4395952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complimentary research analytics with subscriptions to </a:t>
            </a:r>
            <a:r>
              <a:rPr lang="en-US" i="1" dirty="0"/>
              <a:t>CRSP</a:t>
            </a:r>
            <a:r>
              <a:rPr lang="en-US" dirty="0"/>
              <a:t>, </a:t>
            </a:r>
            <a:r>
              <a:rPr lang="en-US" i="1" dirty="0" err="1"/>
              <a:t>Compustat</a:t>
            </a:r>
            <a:r>
              <a:rPr lang="en-US" i="1" dirty="0"/>
              <a:t> Global</a:t>
            </a:r>
            <a:r>
              <a:rPr lang="en-US" dirty="0"/>
              <a:t>, and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User-friendly web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 Event study for Announcement of M&amp;A (target companies)</a:t>
            </a:r>
            <a:br>
              <a:rPr lang="en-US" dirty="0"/>
            </a:br>
            <a:r>
              <a:rPr lang="en-US" sz="1800" dirty="0"/>
              <a:t>Link:</a:t>
            </a:r>
            <a:r>
              <a:rPr lang="en-US" dirty="0"/>
              <a:t> </a:t>
            </a:r>
            <a:r>
              <a:rPr lang="en-US" sz="1600" dirty="0">
                <a:hlinkClick r:id="rId2"/>
              </a:rPr>
              <a:t>WRDS US Daily Event Study</a:t>
            </a:r>
            <a:endParaRPr lang="en-US" sz="1600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5B02FA-AB5E-5285-4C29-FCFF37ECD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63" y="1079010"/>
            <a:ext cx="6456747" cy="51963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683C50-6824-72F0-6B48-E53573340180}"/>
                  </a:ext>
                </a:extLst>
              </p14:cNvPr>
              <p14:cNvContentPartPr/>
              <p14:nvPr/>
            </p14:nvContentPartPr>
            <p14:xfrm>
              <a:off x="5755556" y="4287782"/>
              <a:ext cx="1426680" cy="5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683C50-6824-72F0-6B48-E535733401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1556" y="4180142"/>
                <a:ext cx="15343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2410346-09F9-CEAD-380A-3EBC6A5FFDEE}"/>
                  </a:ext>
                </a:extLst>
              </p14:cNvPr>
              <p14:cNvContentPartPr/>
              <p14:nvPr/>
            </p14:nvContentPartPr>
            <p14:xfrm>
              <a:off x="7882436" y="4303982"/>
              <a:ext cx="1652760" cy="36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2410346-09F9-CEAD-380A-3EBC6A5FFD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8436" y="4195982"/>
                <a:ext cx="17604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BDC39F-AF5D-79C5-DF8C-E7315A2A9E45}"/>
                  </a:ext>
                </a:extLst>
              </p14:cNvPr>
              <p14:cNvContentPartPr/>
              <p14:nvPr/>
            </p14:nvContentPartPr>
            <p14:xfrm>
              <a:off x="7905476" y="5140982"/>
              <a:ext cx="1698480" cy="2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BDC39F-AF5D-79C5-DF8C-E7315A2A9E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1476" y="5033342"/>
                <a:ext cx="180612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088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AF9D-B155-B47B-AB93-FFBCF4B8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Study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70A8A-4FA3-398F-3F2D-C2630C4D4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Stock market reaction for M&amp;A target companies around the M&amp;A announcements made in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M&amp;A data: SDC (via WRDS)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Stock data: CRSP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91F20-BBF5-5AEC-93FD-80F698F03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FD268-3989-F4F6-F542-599B932A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31" y="3211920"/>
            <a:ext cx="5170769" cy="3201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7019EE-7F8E-A4BB-8EEA-47392C500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31" y="1973394"/>
            <a:ext cx="5716694" cy="40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80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9C36-FA07-82C6-ECC3-884B5064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Financial Ratio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8A826-AD76-E7F4-2DA6-B88C28EB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697395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Pre-calculated 65 + Financial Ratio including P/E, B/M, ROA,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Web query: </a:t>
            </a:r>
            <a:r>
              <a:rPr lang="en-US" dirty="0">
                <a:hlinkClick r:id="rId2"/>
              </a:rPr>
              <a:t>https://wrds-www.wharton.upenn.edu/pages/get-data/financial-ratios-suite-wrds/financial-ratios/financial-ratios-firm-level-by-wrds-beta/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Source code (SAS): </a:t>
            </a:r>
            <a:r>
              <a:rPr lang="en-US" dirty="0">
                <a:hlinkClick r:id="rId3"/>
              </a:rPr>
              <a:t>https://wrds-www.wharton.upenn.edu/pages/support/manuals-and-overviews/wrds-financial-ratios/financial-ratios-sas-code/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60404-F33D-290A-6F7A-4EEB1AA45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E30E8-3753-671A-9596-9261D086B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038" y="1561752"/>
            <a:ext cx="4474666" cy="39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36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2F88-5C3E-B0B7-326C-A5EB6C58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Linking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5541-7650-3103-60F4-C6531FF9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8"/>
            <a:ext cx="5847411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WRDS-created linking tables across different databases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Complimentary with the database subscriptions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 – </a:t>
            </a:r>
            <a:r>
              <a:rPr lang="en-US" b="1" dirty="0" err="1">
                <a:solidFill>
                  <a:schemeClr val="accent5"/>
                </a:solidFill>
              </a:rPr>
              <a:t>BoardEX</a:t>
            </a:r>
            <a:r>
              <a:rPr lang="en-US" dirty="0"/>
              <a:t>-</a:t>
            </a:r>
            <a:r>
              <a:rPr lang="en-US" b="1" dirty="0">
                <a:solidFill>
                  <a:schemeClr val="accent5"/>
                </a:solidFill>
              </a:rPr>
              <a:t>CRSP</a:t>
            </a:r>
            <a:r>
              <a:rPr lang="en-US" dirty="0"/>
              <a:t>-</a:t>
            </a:r>
            <a:r>
              <a:rPr lang="en-US" b="1" dirty="0" err="1">
                <a:solidFill>
                  <a:schemeClr val="accent5"/>
                </a:solidFill>
              </a:rPr>
              <a:t>Compustat</a:t>
            </a:r>
            <a:r>
              <a:rPr lang="en-US" dirty="0"/>
              <a:t> Link is only available for who has subscriptions to all three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5"/>
                </a:solidFill>
              </a:rPr>
              <a:t>Worldscope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Datastream</a:t>
            </a:r>
            <a:r>
              <a:rPr lang="en-US" dirty="0">
                <a:solidFill>
                  <a:schemeClr val="accent5"/>
                </a:solidFill>
              </a:rPr>
              <a:t> Link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WRDS created a linking table between </a:t>
            </a:r>
            <a:r>
              <a:rPr lang="en-US" dirty="0" err="1"/>
              <a:t>Worldscope</a:t>
            </a:r>
            <a:r>
              <a:rPr lang="en-US" dirty="0"/>
              <a:t> and </a:t>
            </a:r>
            <a:r>
              <a:rPr lang="en-US" dirty="0" err="1"/>
              <a:t>Datastream</a:t>
            </a:r>
            <a:r>
              <a:rPr lang="en-US" dirty="0"/>
              <a:t> so that users do international research more conveniently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latest addition: </a:t>
            </a:r>
            <a:r>
              <a:rPr lang="en-US" dirty="0">
                <a:solidFill>
                  <a:schemeClr val="accent5"/>
                </a:solidFill>
              </a:rPr>
              <a:t>WRDS People Link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Link people across various databases on WRDS including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Execucomp</a:t>
            </a:r>
            <a:r>
              <a:rPr lang="en-US" b="0" i="0" dirty="0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BoardEx</a:t>
            </a:r>
            <a:r>
              <a:rPr lang="en-US" b="0" i="0" dirty="0">
                <a:solidFill>
                  <a:schemeClr val="accent1"/>
                </a:solidFill>
                <a:effectLst/>
                <a:latin typeface="Helvetica Neue" panose="02000503000000020004" pitchFamily="2" charset="0"/>
              </a:rPr>
              <a:t>, Thompson/Refinitiv Insiders, CIQ People Intelligence, and 2IQ Insiders.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17233-1370-94FC-4FC5-C87171218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96393-9DF4-DBF1-2837-A0D38A1F5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611" y="193675"/>
            <a:ext cx="50546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09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A7F8-EAA0-8A6E-13B2-3ADB5323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Research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75579-F1A8-2444-72D4-5EEA5AC7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0108"/>
            <a:ext cx="448641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WRDS Research produces sample research programs, research macros in SAS and Python.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77C5D-90A8-90AD-7C99-5E87AA31BB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BB7C-5AE3-C6A6-8C25-5A419950E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48"/>
          <a:stretch/>
        </p:blipFill>
        <p:spPr>
          <a:xfrm>
            <a:off x="5395382" y="0"/>
            <a:ext cx="6796618" cy="6012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B26B14-716B-9156-40D4-01E047B88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" y="2847710"/>
            <a:ext cx="3697770" cy="3587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BE3E1-F960-9FCF-0B30-9AD513861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76" y="4069635"/>
            <a:ext cx="5603315" cy="24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1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F147-3194-4C6F-890A-14968BB1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16144"/>
            <a:ext cx="10515600" cy="646331"/>
          </a:xfrm>
        </p:spPr>
        <p:txBody>
          <a:bodyPr/>
          <a:lstStyle/>
          <a:p>
            <a:r>
              <a:rPr lang="en-US" sz="4000" dirty="0"/>
              <a:t>WRDS Support</a:t>
            </a:r>
          </a:p>
        </p:txBody>
      </p:sp>
    </p:spTree>
    <p:extLst>
      <p:ext uri="{BB962C8B-B14F-4D97-AF65-F5344CB8AC3E}">
        <p14:creationId xmlns:p14="http://schemas.microsoft.com/office/powerpoint/2010/main" val="4101182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C80E-4C46-BB45-8101-3037F0A4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09D5C-302D-C74E-BBEC-7E47EF2AC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F5621F-4C8E-5620-8248-5C3D4FC4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80" y="1267578"/>
            <a:ext cx="11118034" cy="1651445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Submit a Zendesk ticket by clicking “contact”</a:t>
            </a:r>
          </a:p>
          <a:p>
            <a:pPr marL="342900" indent="-342900">
              <a:lnSpc>
                <a:spcPct val="112999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Provide details in your question (descriptions, research paper references, screenshots, error messages, etc.)</a:t>
            </a:r>
          </a:p>
        </p:txBody>
      </p:sp>
      <p:pic>
        <p:nvPicPr>
          <p:cNvPr id="3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E4536F8-99C8-A991-8F4F-8744D308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64" y="2997485"/>
            <a:ext cx="8044069" cy="31291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C1A6115-6A83-D241-0DC0-E6459BBF7570}"/>
              </a:ext>
            </a:extLst>
          </p:cNvPr>
          <p:cNvSpPr/>
          <p:nvPr/>
        </p:nvSpPr>
        <p:spPr>
          <a:xfrm>
            <a:off x="7728274" y="3255830"/>
            <a:ext cx="661574" cy="191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338-E414-934D-9322-1DEBEED9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Technical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F5A96-57E1-364F-B972-3A44B47E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07"/>
            <a:ext cx="10515600" cy="5319293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Online Help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Database Manuals plus additional support documentation</a:t>
            </a:r>
          </a:p>
          <a:p>
            <a:pPr lvl="2">
              <a:defRPr/>
            </a:pPr>
            <a:r>
              <a:rPr lang="en-US" sz="1900" dirty="0">
                <a:hlinkClick r:id="rId2"/>
              </a:rPr>
              <a:t>Data Overviews</a:t>
            </a:r>
            <a:endParaRPr lang="en-US" sz="1900" dirty="0"/>
          </a:p>
          <a:p>
            <a:pPr lvl="2">
              <a:defRPr/>
            </a:pPr>
            <a:r>
              <a:rPr lang="en-US" sz="1900" dirty="0">
                <a:hlinkClick r:id="rId3"/>
              </a:rPr>
              <a:t>Research Applications</a:t>
            </a:r>
            <a:endParaRPr lang="en-US" sz="1900" dirty="0"/>
          </a:p>
          <a:p>
            <a:pPr lvl="2">
              <a:defRPr/>
            </a:pPr>
            <a:r>
              <a:rPr lang="en-US" sz="1900" dirty="0">
                <a:hlinkClick r:id="rId4"/>
              </a:rPr>
              <a:t>Sample Programs</a:t>
            </a:r>
            <a:endParaRPr lang="en-US" sz="1900" dirty="0"/>
          </a:p>
          <a:p>
            <a:pPr lvl="2">
              <a:defRPr/>
            </a:pPr>
            <a:r>
              <a:rPr lang="en-US" sz="1900" dirty="0">
                <a:hlinkClick r:id="rId5"/>
              </a:rPr>
              <a:t>Variable Search</a:t>
            </a:r>
            <a:endParaRPr lang="en-US" sz="1900" dirty="0"/>
          </a:p>
          <a:p>
            <a:pPr lvl="2">
              <a:defRPr/>
            </a:pPr>
            <a:r>
              <a:rPr lang="en-US" sz="1900" dirty="0">
                <a:hlinkClick r:id="rId6"/>
              </a:rPr>
              <a:t>Company Search</a:t>
            </a:r>
            <a:endParaRPr lang="en-US" sz="19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hlinkClick r:id="rId7"/>
              </a:rPr>
              <a:t>WRDS Knowledge Base</a:t>
            </a:r>
            <a:r>
              <a:rPr lang="en-US" sz="1900" dirty="0"/>
              <a:t>: FAQ archive of answers to common user questions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Email support at </a:t>
            </a:r>
            <a:r>
              <a:rPr lang="en-US" sz="2400" dirty="0">
                <a:hlinkClick r:id="rId8"/>
              </a:rPr>
              <a:t>wrds-support@wharton.upenn.edu</a:t>
            </a:r>
            <a:r>
              <a:rPr lang="en-US" sz="2400" dirty="0"/>
              <a:t> (Monday-Friday, 9a-5p EST)</a:t>
            </a:r>
            <a:br>
              <a:rPr lang="en-US" sz="2400" dirty="0"/>
            </a:br>
            <a:r>
              <a:rPr lang="en-US" sz="2400" dirty="0"/>
              <a:t>Researchers and Technical Experts ready to assist with:</a:t>
            </a:r>
          </a:p>
          <a:p>
            <a:pPr marL="800100" lvl="1" indent="-342900">
              <a:buChar char="•"/>
              <a:defRPr/>
            </a:pPr>
            <a:r>
              <a:rPr lang="en-US" sz="1900" dirty="0"/>
              <a:t>Data access, merging, and management</a:t>
            </a:r>
            <a:endParaRPr lang="en-US" dirty="0"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900" dirty="0"/>
              <a:t>Technical problems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A944F-36E8-6D43-A9ED-6BCB54C36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0" y="914400"/>
            <a:ext cx="2743200" cy="3043608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6F4828-A573-4774-BA68-86E24672D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711" y="4418260"/>
            <a:ext cx="8010579" cy="8204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8E102-C2FB-4F44-B70D-7D165E0577EE}"/>
              </a:ext>
            </a:extLst>
          </p:cNvPr>
          <p:cNvSpPr>
            <a:spLocks noGrp="1"/>
          </p:cNvSpPr>
          <p:nvPr/>
        </p:nvSpPr>
        <p:spPr>
          <a:xfrm>
            <a:off x="838200" y="2915774"/>
            <a:ext cx="10515600" cy="646331"/>
          </a:xfrm>
          <a:prstGeom prst="rect">
            <a:avLst/>
          </a:prstGeom>
        </p:spPr>
        <p:txBody>
          <a:bodyPr vert="horz" lIns="0" tIns="45720" rIns="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166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1343-1B40-3F42-B17F-845A7E39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Data Vendors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DF1E75-BA39-F54C-AFA8-FC17F7674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83FC64E3-586A-234D-9DE4-98C51D3C3A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3" y="2035653"/>
            <a:ext cx="1174798" cy="1174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2AA73-810F-C14C-87ED-58F892EAD1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79" y="3800585"/>
            <a:ext cx="1174798" cy="1174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5374B1-DE40-8742-BB8A-559BDBD758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6" y="2032787"/>
            <a:ext cx="1195287" cy="1180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37D145-C0F9-274F-847F-C7D613CF1C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26" y="3830019"/>
            <a:ext cx="1219199" cy="1219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CF72D-2FA6-5E4D-83B7-249B3A77CF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35" y="3800585"/>
            <a:ext cx="1248633" cy="1248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4BD4C2-D1CA-F748-CED1-F25C9F5E8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7501" y="2035653"/>
            <a:ext cx="1216384" cy="1174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38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1B16-D320-992D-0939-4E7AE340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WRDS advantages over financial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088A4-28F9-5448-1979-6DFF652F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Batch download of data: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Ex: One can download CRSP’s historical stock data from 1926 – current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Optimal structure for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WRDS review original data from vendor and restructure it so that it can be ready for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Academic research analytics (ex – linking suite, financial ratio, SEC analytics,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WRDS provides research analytics and research program that can help academic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stop shop for academic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User can access WRDS data and run programs on WRDS cloud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User can link their Dropbox to WRDS and easily use outside data on WRDS cloud or share research output with co-authors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48AB-AE92-7C96-650D-6F58B3C5B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1E3C-3698-5449-940A-5094E071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AB718-E814-994B-9141-3FE5534D9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BA0DEA-49DA-9E4D-B8EF-110E58BBD4AC}"/>
              </a:ext>
            </a:extLst>
          </p:cNvPr>
          <p:cNvGrpSpPr/>
          <p:nvPr/>
        </p:nvGrpSpPr>
        <p:grpSpPr>
          <a:xfrm>
            <a:off x="3247557" y="1127340"/>
            <a:ext cx="5696886" cy="721937"/>
            <a:chOff x="1770714" y="5026248"/>
            <a:chExt cx="5696886" cy="721937"/>
          </a:xfrm>
        </p:grpSpPr>
        <p:sp>
          <p:nvSpPr>
            <p:cNvPr id="6" name="Rechteck 50" descr="PresentationLoad.com">
              <a:extLst>
                <a:ext uri="{FF2B5EF4-FFF2-40B4-BE49-F238E27FC236}">
                  <a16:creationId xmlns:a16="http://schemas.microsoft.com/office/drawing/2014/main" id="{705EDDBE-B5BD-544C-A1F0-8603CB9406A0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8291938-A3E6-1547-839B-C056863763AB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AD2DC0-1883-2D4E-9274-4669EE90DB4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98">
                <a:extLst>
                  <a:ext uri="{FF2B5EF4-FFF2-40B4-BE49-F238E27FC236}">
                    <a16:creationId xmlns:a16="http://schemas.microsoft.com/office/drawing/2014/main" id="{16FF050B-1F0D-6F40-BF9E-A0A8E78982B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hteck 1">
              <a:extLst>
                <a:ext uri="{FF2B5EF4-FFF2-40B4-BE49-F238E27FC236}">
                  <a16:creationId xmlns:a16="http://schemas.microsoft.com/office/drawing/2014/main" id="{ABCE7F79-29D0-9346-AFF0-DA872FF10E6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4785"/>
                  </a:solidFill>
                </a:rPr>
                <a:t>What is WRDS?</a:t>
              </a:r>
            </a:p>
          </p:txBody>
        </p:sp>
        <p:sp>
          <p:nvSpPr>
            <p:cNvPr id="9" name="Textfeld 110">
              <a:extLst>
                <a:ext uri="{FF2B5EF4-FFF2-40B4-BE49-F238E27FC236}">
                  <a16:creationId xmlns:a16="http://schemas.microsoft.com/office/drawing/2014/main" id="{633DE200-298F-A146-A969-18E176E49A6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BED8A1-C263-154F-AD24-55363D565F33}"/>
              </a:ext>
            </a:extLst>
          </p:cNvPr>
          <p:cNvGrpSpPr/>
          <p:nvPr/>
        </p:nvGrpSpPr>
        <p:grpSpPr>
          <a:xfrm>
            <a:off x="3247557" y="1960417"/>
            <a:ext cx="5696886" cy="721937"/>
            <a:chOff x="1770714" y="5026248"/>
            <a:chExt cx="5696886" cy="721937"/>
          </a:xfrm>
        </p:grpSpPr>
        <p:sp>
          <p:nvSpPr>
            <p:cNvPr id="13" name="Rechteck 50" descr="PresentationLoad.com">
              <a:extLst>
                <a:ext uri="{FF2B5EF4-FFF2-40B4-BE49-F238E27FC236}">
                  <a16:creationId xmlns:a16="http://schemas.microsoft.com/office/drawing/2014/main" id="{2D0CB9D8-B20E-6E43-BF78-0847FE3D052F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72A512-D769-1341-9B01-5C18A2248F24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812B2E3-C32E-6245-8047-039DD8590A7D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98">
                <a:extLst>
                  <a:ext uri="{FF2B5EF4-FFF2-40B4-BE49-F238E27FC236}">
                    <a16:creationId xmlns:a16="http://schemas.microsoft.com/office/drawing/2014/main" id="{E17C1F6B-5579-3F43-8201-674BCCD7777B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hteck 1">
              <a:extLst>
                <a:ext uri="{FF2B5EF4-FFF2-40B4-BE49-F238E27FC236}">
                  <a16:creationId xmlns:a16="http://schemas.microsoft.com/office/drawing/2014/main" id="{F45A81FD-F0B1-E04C-B6A6-A8B348B89B19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Accessing the Data</a:t>
              </a:r>
            </a:p>
          </p:txBody>
        </p:sp>
        <p:sp>
          <p:nvSpPr>
            <p:cNvPr id="16" name="Textfeld 110">
              <a:extLst>
                <a:ext uri="{FF2B5EF4-FFF2-40B4-BE49-F238E27FC236}">
                  <a16:creationId xmlns:a16="http://schemas.microsoft.com/office/drawing/2014/main" id="{C887B54B-156E-7F40-884C-4E96005A5538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AB621D-84AB-F447-AD5E-BEC987610F1E}"/>
              </a:ext>
            </a:extLst>
          </p:cNvPr>
          <p:cNvGrpSpPr/>
          <p:nvPr/>
        </p:nvGrpSpPr>
        <p:grpSpPr>
          <a:xfrm>
            <a:off x="3247557" y="2834976"/>
            <a:ext cx="5696886" cy="721937"/>
            <a:chOff x="1770714" y="5026248"/>
            <a:chExt cx="5696886" cy="721937"/>
          </a:xfrm>
        </p:grpSpPr>
        <p:sp>
          <p:nvSpPr>
            <p:cNvPr id="20" name="Rechteck 50" descr="PresentationLoad.com">
              <a:extLst>
                <a:ext uri="{FF2B5EF4-FFF2-40B4-BE49-F238E27FC236}">
                  <a16:creationId xmlns:a16="http://schemas.microsoft.com/office/drawing/2014/main" id="{E63322E9-B693-9E4A-A5DA-277538181EEA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B4EBE3-7B62-CF4B-ABD1-9193E8B2D2DF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0750360-8A7A-AF43-8AB9-CB2F450F2DD6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98">
                <a:extLst>
                  <a:ext uri="{FF2B5EF4-FFF2-40B4-BE49-F238E27FC236}">
                    <a16:creationId xmlns:a16="http://schemas.microsoft.com/office/drawing/2014/main" id="{977E4B0B-B792-B749-A588-E468E861F2DC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hteck 1">
              <a:extLst>
                <a:ext uri="{FF2B5EF4-FFF2-40B4-BE49-F238E27FC236}">
                  <a16:creationId xmlns:a16="http://schemas.microsoft.com/office/drawing/2014/main" id="{0D2F7FFA-3732-9642-93E0-0516DAF91C12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Financial Data on WRDS</a:t>
              </a:r>
            </a:p>
          </p:txBody>
        </p:sp>
        <p:sp>
          <p:nvSpPr>
            <p:cNvPr id="23" name="Textfeld 110">
              <a:extLst>
                <a:ext uri="{FF2B5EF4-FFF2-40B4-BE49-F238E27FC236}">
                  <a16:creationId xmlns:a16="http://schemas.microsoft.com/office/drawing/2014/main" id="{A4970E69-3AAD-664F-A09A-D8BD9D842A79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4145F7-3667-0E44-80B7-B66E37BE435A}"/>
              </a:ext>
            </a:extLst>
          </p:cNvPr>
          <p:cNvGrpSpPr/>
          <p:nvPr/>
        </p:nvGrpSpPr>
        <p:grpSpPr>
          <a:xfrm>
            <a:off x="3247557" y="3734143"/>
            <a:ext cx="5696886" cy="721937"/>
            <a:chOff x="1770714" y="5026248"/>
            <a:chExt cx="5696886" cy="721937"/>
          </a:xfrm>
        </p:grpSpPr>
        <p:sp>
          <p:nvSpPr>
            <p:cNvPr id="27" name="Rechteck 50" descr="PresentationLoad.com">
              <a:extLst>
                <a:ext uri="{FF2B5EF4-FFF2-40B4-BE49-F238E27FC236}">
                  <a16:creationId xmlns:a16="http://schemas.microsoft.com/office/drawing/2014/main" id="{4116DDFB-8B43-E642-81DC-E3A9D7D835C4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2F86E2C-5E8C-F940-8376-79557A549EAD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132989-B42D-E041-A88F-207B186CC995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98">
                <a:extLst>
                  <a:ext uri="{FF2B5EF4-FFF2-40B4-BE49-F238E27FC236}">
                    <a16:creationId xmlns:a16="http://schemas.microsoft.com/office/drawing/2014/main" id="{38045987-5A13-D04D-95B9-E0655973A4E1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hteck 1">
              <a:extLst>
                <a:ext uri="{FF2B5EF4-FFF2-40B4-BE49-F238E27FC236}">
                  <a16:creationId xmlns:a16="http://schemas.microsoft.com/office/drawing/2014/main" id="{2D8E7D94-120F-ED40-A7DA-9A89CA19A725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COMPUSTAT / CRSP overview</a:t>
              </a:r>
            </a:p>
          </p:txBody>
        </p:sp>
        <p:sp>
          <p:nvSpPr>
            <p:cNvPr id="30" name="Textfeld 110">
              <a:extLst>
                <a:ext uri="{FF2B5EF4-FFF2-40B4-BE49-F238E27FC236}">
                  <a16:creationId xmlns:a16="http://schemas.microsoft.com/office/drawing/2014/main" id="{D18F18EC-319C-3846-815B-3C40C31830FA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775509-88F6-A045-9B65-C6CD606F693B}"/>
              </a:ext>
            </a:extLst>
          </p:cNvPr>
          <p:cNvGrpSpPr/>
          <p:nvPr/>
        </p:nvGrpSpPr>
        <p:grpSpPr>
          <a:xfrm>
            <a:off x="3247557" y="4605974"/>
            <a:ext cx="5696886" cy="721937"/>
            <a:chOff x="1770714" y="5026248"/>
            <a:chExt cx="5696886" cy="721937"/>
          </a:xfrm>
        </p:grpSpPr>
        <p:sp>
          <p:nvSpPr>
            <p:cNvPr id="34" name="Rechteck 50" descr="PresentationLoad.com">
              <a:extLst>
                <a:ext uri="{FF2B5EF4-FFF2-40B4-BE49-F238E27FC236}">
                  <a16:creationId xmlns:a16="http://schemas.microsoft.com/office/drawing/2014/main" id="{78A6A1C2-EC77-CD45-98C4-6BDAFF837A7D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14FC7B3-7097-C745-952E-D8D2FF9EDED3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3C4BBA-C4B3-344D-8F7B-F2BD43B189B9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98">
                <a:extLst>
                  <a:ext uri="{FF2B5EF4-FFF2-40B4-BE49-F238E27FC236}">
                    <a16:creationId xmlns:a16="http://schemas.microsoft.com/office/drawing/2014/main" id="{4722D4C1-6BEA-6445-A63F-C0084BC25770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hteck 1">
              <a:extLst>
                <a:ext uri="{FF2B5EF4-FFF2-40B4-BE49-F238E27FC236}">
                  <a16:creationId xmlns:a16="http://schemas.microsoft.com/office/drawing/2014/main" id="{A8FC9E6E-8A0B-D945-99B5-02F08630C48D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Advanced Access Features</a:t>
              </a:r>
            </a:p>
          </p:txBody>
        </p:sp>
        <p:sp>
          <p:nvSpPr>
            <p:cNvPr id="37" name="Textfeld 110">
              <a:extLst>
                <a:ext uri="{FF2B5EF4-FFF2-40B4-BE49-F238E27FC236}">
                  <a16:creationId xmlns:a16="http://schemas.microsoft.com/office/drawing/2014/main" id="{477EC08A-F370-5E44-958E-F0DA759DE37E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741438-9576-694C-8F89-AE1BB9BBA0EE}"/>
              </a:ext>
            </a:extLst>
          </p:cNvPr>
          <p:cNvGrpSpPr/>
          <p:nvPr/>
        </p:nvGrpSpPr>
        <p:grpSpPr>
          <a:xfrm>
            <a:off x="3247557" y="5497942"/>
            <a:ext cx="5696886" cy="721937"/>
            <a:chOff x="1770714" y="5026248"/>
            <a:chExt cx="5696886" cy="721937"/>
          </a:xfrm>
        </p:grpSpPr>
        <p:sp>
          <p:nvSpPr>
            <p:cNvPr id="41" name="Rechteck 50" descr="PresentationLoad.com">
              <a:extLst>
                <a:ext uri="{FF2B5EF4-FFF2-40B4-BE49-F238E27FC236}">
                  <a16:creationId xmlns:a16="http://schemas.microsoft.com/office/drawing/2014/main" id="{9E4E0613-CA4D-F84E-AB2D-A8CAFA77BB62}"/>
                </a:ext>
              </a:extLst>
            </p:cNvPr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53DCB1A-BA83-084A-8187-776DB2D64BEC}"/>
                </a:ext>
              </a:extLst>
            </p:cNvPr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DA9794-E434-5149-8561-4EA51652148F}"/>
                  </a:ext>
                </a:extLst>
              </p:cNvPr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98">
                <a:extLst>
                  <a:ext uri="{FF2B5EF4-FFF2-40B4-BE49-F238E27FC236}">
                    <a16:creationId xmlns:a16="http://schemas.microsoft.com/office/drawing/2014/main" id="{58648AD1-0F03-EE4C-8103-0F71930D9FAE}"/>
                  </a:ext>
                </a:extLst>
              </p:cNvPr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hteck 1">
              <a:extLst>
                <a:ext uri="{FF2B5EF4-FFF2-40B4-BE49-F238E27FC236}">
                  <a16:creationId xmlns:a16="http://schemas.microsoft.com/office/drawing/2014/main" id="{C68C31A0-CB7F-CE41-9809-C3EA438DAB0A}"/>
                </a:ext>
              </a:extLst>
            </p:cNvPr>
            <p:cNvSpPr/>
            <p:nvPr/>
          </p:nvSpPr>
          <p:spPr>
            <a:xfrm>
              <a:off x="2847054" y="5222676"/>
              <a:ext cx="44681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WRDS Research Products &amp; Support</a:t>
              </a:r>
            </a:p>
          </p:txBody>
        </p:sp>
        <p:sp>
          <p:nvSpPr>
            <p:cNvPr id="44" name="Textfeld 110">
              <a:extLst>
                <a:ext uri="{FF2B5EF4-FFF2-40B4-BE49-F238E27FC236}">
                  <a16:creationId xmlns:a16="http://schemas.microsoft.com/office/drawing/2014/main" id="{54AC8C1D-67F9-5040-8C3F-835D57CB29B2}"/>
                </a:ext>
              </a:extLst>
            </p:cNvPr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8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F147-3194-4C6F-890A-14968BB1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16144"/>
            <a:ext cx="10515600" cy="646331"/>
          </a:xfrm>
        </p:spPr>
        <p:txBody>
          <a:bodyPr/>
          <a:lstStyle/>
          <a:p>
            <a:r>
              <a:rPr lang="en-US" sz="4000" dirty="0"/>
              <a:t>Accessing Methods on WRDS</a:t>
            </a:r>
          </a:p>
        </p:txBody>
      </p:sp>
    </p:spTree>
    <p:extLst>
      <p:ext uri="{BB962C8B-B14F-4D97-AF65-F5344CB8AC3E}">
        <p14:creationId xmlns:p14="http://schemas.microsoft.com/office/powerpoint/2010/main" val="503300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4"/>
</p:tagLst>
</file>

<file path=ppt/theme/theme1.xml><?xml version="1.0" encoding="utf-8"?>
<a:theme xmlns:a="http://schemas.openxmlformats.org/drawingml/2006/main" name="Wharton 2016 16:9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arton 2016 16:9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Theme_4x3</Template>
  <TotalTime>34367</TotalTime>
  <Words>3188</Words>
  <Application>Microsoft Macintosh PowerPoint</Application>
  <PresentationFormat>Widescreen</PresentationFormat>
  <Paragraphs>630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Cambria</vt:lpstr>
      <vt:lpstr>Courier</vt:lpstr>
      <vt:lpstr>Courier New</vt:lpstr>
      <vt:lpstr>Garamond</vt:lpstr>
      <vt:lpstr>Helvetica Neue</vt:lpstr>
      <vt:lpstr>Times New Roman</vt:lpstr>
      <vt:lpstr>Wharton 2016 16:9</vt:lpstr>
      <vt:lpstr>Wharton 2016 16:9</vt:lpstr>
      <vt:lpstr>Financial Data on WRDS Intro to COMPUSTAT, CRSP and WRDS Analytics</vt:lpstr>
      <vt:lpstr>Agenda</vt:lpstr>
      <vt:lpstr>Overview of WRDS</vt:lpstr>
      <vt:lpstr>What is WRDS?</vt:lpstr>
      <vt:lpstr>Evolution of WRDS</vt:lpstr>
      <vt:lpstr>WRDS Data Vendors</vt:lpstr>
      <vt:lpstr>WRDS advantages over financial portal</vt:lpstr>
      <vt:lpstr>Agenda</vt:lpstr>
      <vt:lpstr>Accessing Methods on WRDS</vt:lpstr>
      <vt:lpstr>Multiple Access Options</vt:lpstr>
      <vt:lpstr>Agenda</vt:lpstr>
      <vt:lpstr>Financial Data on WRDS</vt:lpstr>
      <vt:lpstr>Sources of Financial Data (see full data list in the appendix)</vt:lpstr>
      <vt:lpstr>Browse Data by Concept</vt:lpstr>
      <vt:lpstr>Global Data on WRDS</vt:lpstr>
      <vt:lpstr>WRDS Video Resources</vt:lpstr>
      <vt:lpstr>Agenda</vt:lpstr>
      <vt:lpstr>COMPUSTAT / CRSP</vt:lpstr>
      <vt:lpstr>Accounting and Financial Data in COMPUSTAT</vt:lpstr>
      <vt:lpstr>COMPUSTAT Coverage</vt:lpstr>
      <vt:lpstr>COMPUSTAT Example</vt:lpstr>
      <vt:lpstr>COMPUSTAT Examples</vt:lpstr>
      <vt:lpstr>WRDS Support for COMPUSTAT</vt:lpstr>
      <vt:lpstr>Primary Identifiers</vt:lpstr>
      <vt:lpstr>Common Secondary Identifiers</vt:lpstr>
      <vt:lpstr>Identifiers example</vt:lpstr>
      <vt:lpstr>Compustat Data – Basic screening</vt:lpstr>
      <vt:lpstr>Compustat Fundamental Data Sample</vt:lpstr>
      <vt:lpstr>Stock Market Data in CRSP</vt:lpstr>
      <vt:lpstr>Primary Identifiers</vt:lpstr>
      <vt:lpstr>Common Secondary Identifiers</vt:lpstr>
      <vt:lpstr>Identifiers Example</vt:lpstr>
      <vt:lpstr>CRSP Example</vt:lpstr>
      <vt:lpstr>CRSP Examples</vt:lpstr>
      <vt:lpstr>WRDS Support for CRSP</vt:lpstr>
      <vt:lpstr>How to Link CRSP and COMPUSTAT</vt:lpstr>
      <vt:lpstr>Agenda</vt:lpstr>
      <vt:lpstr>Advanced Data Access on WRDS</vt:lpstr>
      <vt:lpstr>Advanced Features – Access Data Remotely on WRDS Server</vt:lpstr>
      <vt:lpstr>WRDS SAS Studio</vt:lpstr>
      <vt:lpstr>WRDS Jupyter Hub</vt:lpstr>
      <vt:lpstr>WRDS RStudio</vt:lpstr>
      <vt:lpstr>PC-SAS / Connect – Concept</vt:lpstr>
      <vt:lpstr>PC-SAS / Connect – An Example</vt:lpstr>
      <vt:lpstr>How to Access SAS Data in UNIX</vt:lpstr>
      <vt:lpstr>How to run SAS in UNIX</vt:lpstr>
      <vt:lpstr>Step-by-step Remote Access Setup</vt:lpstr>
      <vt:lpstr>Agenda</vt:lpstr>
      <vt:lpstr>WRDS Research Products</vt:lpstr>
      <vt:lpstr>WRDS Research Products</vt:lpstr>
      <vt:lpstr>Analytics Example: Event Study</vt:lpstr>
      <vt:lpstr>Event Study - Example</vt:lpstr>
      <vt:lpstr>WRDS Financial Ratio Suite</vt:lpstr>
      <vt:lpstr>WRDS Linking Suite</vt:lpstr>
      <vt:lpstr>Sample Research Program</vt:lpstr>
      <vt:lpstr>WRDS Support</vt:lpstr>
      <vt:lpstr>WRDS Support</vt:lpstr>
      <vt:lpstr>Research and Technical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Byers</dc:creator>
  <cp:lastModifiedBy>Sauers, Eric D</cp:lastModifiedBy>
  <cp:revision>947</cp:revision>
  <cp:lastPrinted>2023-12-07T15:52:59Z</cp:lastPrinted>
  <dcterms:created xsi:type="dcterms:W3CDTF">2016-03-10T13:41:29Z</dcterms:created>
  <dcterms:modified xsi:type="dcterms:W3CDTF">2024-03-27T15:56:23Z</dcterms:modified>
</cp:coreProperties>
</file>