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364" r:id="rId4"/>
    <p:sldId id="392" r:id="rId5"/>
    <p:sldId id="374" r:id="rId6"/>
    <p:sldId id="382" r:id="rId7"/>
    <p:sldId id="375" r:id="rId8"/>
    <p:sldId id="384" r:id="rId9"/>
    <p:sldId id="388" r:id="rId10"/>
    <p:sldId id="385" r:id="rId11"/>
    <p:sldId id="383" r:id="rId12"/>
    <p:sldId id="379" r:id="rId13"/>
    <p:sldId id="376" r:id="rId14"/>
    <p:sldId id="386" r:id="rId15"/>
    <p:sldId id="377" r:id="rId16"/>
    <p:sldId id="381" r:id="rId17"/>
    <p:sldId id="365" r:id="rId18"/>
    <p:sldId id="389" r:id="rId19"/>
    <p:sldId id="391"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9C3"/>
    <a:srgbClr val="C6AECE"/>
    <a:srgbClr val="F3DFEF"/>
    <a:srgbClr val="EAE1ED"/>
    <a:srgbClr val="DDF0F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autoAdjust="0"/>
    <p:restoredTop sz="94660"/>
  </p:normalViewPr>
  <p:slideViewPr>
    <p:cSldViewPr snapToGrid="0">
      <p:cViewPr varScale="1">
        <p:scale>
          <a:sx n="97" d="100"/>
          <a:sy n="97" d="100"/>
        </p:scale>
        <p:origin x="1142" y="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B8BCC4-9B94-4BEF-91A3-495F4E4A73E7}"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230674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B8BCC4-9B94-4BEF-91A3-495F4E4A73E7}"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272544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B8BCC4-9B94-4BEF-91A3-495F4E4A73E7}"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1934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B8BCC4-9B94-4BEF-91A3-495F4E4A73E7}"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283976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B8BCC4-9B94-4BEF-91A3-495F4E4A73E7}"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67764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B8BCC4-9B94-4BEF-91A3-495F4E4A73E7}"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372662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B8BCC4-9B94-4BEF-91A3-495F4E4A73E7}"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244903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B8BCC4-9B94-4BEF-91A3-495F4E4A73E7}"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225696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8BCC4-9B94-4BEF-91A3-495F4E4A73E7}"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34001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B8BCC4-9B94-4BEF-91A3-495F4E4A73E7}"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133526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B8BCC4-9B94-4BEF-91A3-495F4E4A73E7}"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657CA-DE46-4F37-9012-4185F813808C}" type="slidenum">
              <a:rPr lang="en-US" smtClean="0"/>
              <a:t>‹#›</a:t>
            </a:fld>
            <a:endParaRPr lang="en-US"/>
          </a:p>
        </p:txBody>
      </p:sp>
    </p:spTree>
    <p:extLst>
      <p:ext uri="{BB962C8B-B14F-4D97-AF65-F5344CB8AC3E}">
        <p14:creationId xmlns:p14="http://schemas.microsoft.com/office/powerpoint/2010/main" val="166512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8BCC4-9B94-4BEF-91A3-495F4E4A73E7}" type="datetimeFigureOut">
              <a:rPr lang="en-US" smtClean="0"/>
              <a:t>3/27/2023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657CA-DE46-4F37-9012-4185F813808C}" type="slidenum">
              <a:rPr lang="en-US" smtClean="0"/>
              <a:t>‹#›</a:t>
            </a:fld>
            <a:endParaRPr lang="en-US"/>
          </a:p>
        </p:txBody>
      </p:sp>
    </p:spTree>
    <p:extLst>
      <p:ext uri="{BB962C8B-B14F-4D97-AF65-F5344CB8AC3E}">
        <p14:creationId xmlns:p14="http://schemas.microsoft.com/office/powerpoint/2010/main" val="909907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7" name="Title 6"/>
          <p:cNvSpPr>
            <a:spLocks noGrp="1"/>
          </p:cNvSpPr>
          <p:nvPr>
            <p:ph type="ctrTitle"/>
          </p:nvPr>
        </p:nvSpPr>
        <p:spPr>
          <a:xfrm>
            <a:off x="685800" y="1122363"/>
            <a:ext cx="7891530" cy="2387600"/>
          </a:xfrm>
        </p:spPr>
        <p:txBody>
          <a:bodyPr>
            <a:normAutofit/>
          </a:bodyPr>
          <a:lstStyle/>
          <a:p>
            <a:r>
              <a:rPr lang="en-US" b="1" dirty="0">
                <a:cs typeface="Arial"/>
              </a:rPr>
              <a:t>Foreign Exchange Rates </a:t>
            </a:r>
            <a:endParaRPr lang="en-US" b="1" dirty="0"/>
          </a:p>
        </p:txBody>
      </p:sp>
    </p:spTree>
    <p:extLst>
      <p:ext uri="{BB962C8B-B14F-4D97-AF65-F5344CB8AC3E}">
        <p14:creationId xmlns:p14="http://schemas.microsoft.com/office/powerpoint/2010/main" val="371774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35" y="455451"/>
            <a:ext cx="9144000" cy="6415100"/>
          </a:xfrm>
          <a:prstGeom prst="rect">
            <a:avLst/>
          </a:prstGeom>
        </p:spPr>
      </p:pic>
      <p:sp>
        <p:nvSpPr>
          <p:cNvPr id="2" name="Title 1"/>
          <p:cNvSpPr>
            <a:spLocks noGrp="1"/>
          </p:cNvSpPr>
          <p:nvPr>
            <p:ph type="title"/>
          </p:nvPr>
        </p:nvSpPr>
        <p:spPr>
          <a:xfrm>
            <a:off x="23366" y="-229776"/>
            <a:ext cx="7886700" cy="1325563"/>
          </a:xfrm>
        </p:spPr>
        <p:txBody>
          <a:bodyPr/>
          <a:lstStyle/>
          <a:p>
            <a:r>
              <a:rPr lang="en-US" b="1" dirty="0"/>
              <a:t>Changing Demand: Example</a:t>
            </a:r>
          </a:p>
        </p:txBody>
      </p:sp>
      <p:sp>
        <p:nvSpPr>
          <p:cNvPr id="3" name="Content Placeholder 2"/>
          <p:cNvSpPr>
            <a:spLocks noGrp="1"/>
          </p:cNvSpPr>
          <p:nvPr>
            <p:ph idx="1"/>
          </p:nvPr>
        </p:nvSpPr>
        <p:spPr>
          <a:xfrm>
            <a:off x="399245" y="932973"/>
            <a:ext cx="3297348" cy="5081462"/>
          </a:xfrm>
        </p:spPr>
        <p:txBody>
          <a:bodyPr>
            <a:noAutofit/>
          </a:bodyPr>
          <a:lstStyle/>
          <a:p>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cxnSp>
        <p:nvCxnSpPr>
          <p:cNvPr id="6" name="Straight Arrow Connector 5"/>
          <p:cNvCxnSpPr/>
          <p:nvPr/>
        </p:nvCxnSpPr>
        <p:spPr>
          <a:xfrm flipV="1">
            <a:off x="5106139" y="5296004"/>
            <a:ext cx="3683000" cy="3810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077148" y="1927040"/>
            <a:ext cx="28991" cy="341847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32468" y="2057501"/>
            <a:ext cx="2311400" cy="2057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756179" y="2528931"/>
            <a:ext cx="2565400" cy="19431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402338" y="2272255"/>
            <a:ext cx="328343" cy="369332"/>
          </a:xfrm>
          <a:prstGeom prst="rect">
            <a:avLst/>
          </a:prstGeom>
          <a:noFill/>
        </p:spPr>
        <p:txBody>
          <a:bodyPr wrap="square" rtlCol="0">
            <a:spAutoFit/>
          </a:bodyPr>
          <a:lstStyle/>
          <a:p>
            <a:r>
              <a:rPr lang="en-US" dirty="0"/>
              <a:t>S</a:t>
            </a:r>
          </a:p>
        </p:txBody>
      </p:sp>
      <p:sp>
        <p:nvSpPr>
          <p:cNvPr id="14" name="TextBox 13"/>
          <p:cNvSpPr txBox="1"/>
          <p:nvPr/>
        </p:nvSpPr>
        <p:spPr>
          <a:xfrm>
            <a:off x="7614070" y="4355895"/>
            <a:ext cx="482825" cy="369332"/>
          </a:xfrm>
          <a:prstGeom prst="rect">
            <a:avLst/>
          </a:prstGeom>
          <a:noFill/>
        </p:spPr>
        <p:txBody>
          <a:bodyPr wrap="square" rtlCol="0">
            <a:spAutoFit/>
          </a:bodyPr>
          <a:lstStyle/>
          <a:p>
            <a:r>
              <a:rPr lang="en-US" dirty="0"/>
              <a:t>D</a:t>
            </a:r>
            <a:r>
              <a:rPr lang="en-US" baseline="-25000" dirty="0"/>
              <a:t>1</a:t>
            </a:r>
            <a:endParaRPr lang="en-US" dirty="0"/>
          </a:p>
        </p:txBody>
      </p:sp>
      <p:cxnSp>
        <p:nvCxnSpPr>
          <p:cNvPr id="16" name="Straight Connector 15"/>
          <p:cNvCxnSpPr/>
          <p:nvPr/>
        </p:nvCxnSpPr>
        <p:spPr>
          <a:xfrm>
            <a:off x="5110035" y="3727883"/>
            <a:ext cx="1577289" cy="1918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655791" y="3740254"/>
            <a:ext cx="0" cy="1593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73870" y="3620857"/>
            <a:ext cx="1168400" cy="369332"/>
          </a:xfrm>
          <a:prstGeom prst="rect">
            <a:avLst/>
          </a:prstGeom>
          <a:noFill/>
        </p:spPr>
        <p:txBody>
          <a:bodyPr wrap="square" rtlCol="0">
            <a:spAutoFit/>
          </a:bodyPr>
          <a:lstStyle/>
          <a:p>
            <a:r>
              <a:rPr lang="en-US" dirty="0">
                <a:solidFill>
                  <a:schemeClr val="bg1">
                    <a:lumMod val="65000"/>
                  </a:schemeClr>
                </a:solidFill>
              </a:rPr>
              <a:t>64.42 ₹/$</a:t>
            </a:r>
          </a:p>
        </p:txBody>
      </p:sp>
      <p:sp>
        <p:nvSpPr>
          <p:cNvPr id="20" name="TextBox 19"/>
          <p:cNvSpPr txBox="1"/>
          <p:nvPr/>
        </p:nvSpPr>
        <p:spPr>
          <a:xfrm>
            <a:off x="7817421" y="5428557"/>
            <a:ext cx="1054100" cy="369332"/>
          </a:xfrm>
          <a:prstGeom prst="rect">
            <a:avLst/>
          </a:prstGeom>
          <a:noFill/>
        </p:spPr>
        <p:txBody>
          <a:bodyPr wrap="square" rtlCol="0">
            <a:spAutoFit/>
          </a:bodyPr>
          <a:lstStyle/>
          <a:p>
            <a:r>
              <a:rPr lang="en-US" dirty="0"/>
              <a:t>Quantity</a:t>
            </a:r>
          </a:p>
        </p:txBody>
      </p:sp>
      <p:cxnSp>
        <p:nvCxnSpPr>
          <p:cNvPr id="7" name="Straight Connector 6"/>
          <p:cNvCxnSpPr/>
          <p:nvPr/>
        </p:nvCxnSpPr>
        <p:spPr>
          <a:xfrm>
            <a:off x="5349042" y="2538863"/>
            <a:ext cx="2260177" cy="19983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77148" y="3348350"/>
            <a:ext cx="211162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225261" y="3348350"/>
            <a:ext cx="99946" cy="196101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Right Arrow 29"/>
          <p:cNvSpPr/>
          <p:nvPr/>
        </p:nvSpPr>
        <p:spPr>
          <a:xfrm rot="19126085">
            <a:off x="6144130" y="2803642"/>
            <a:ext cx="431229" cy="375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8167242" y="3986563"/>
            <a:ext cx="434372" cy="369332"/>
          </a:xfrm>
          <a:prstGeom prst="rect">
            <a:avLst/>
          </a:prstGeom>
          <a:noFill/>
        </p:spPr>
        <p:txBody>
          <a:bodyPr wrap="square" rtlCol="0">
            <a:spAutoFit/>
          </a:bodyPr>
          <a:lstStyle/>
          <a:p>
            <a:r>
              <a:rPr lang="en-US" dirty="0"/>
              <a:t>D</a:t>
            </a:r>
            <a:r>
              <a:rPr lang="en-US" baseline="-25000" dirty="0"/>
              <a:t>2</a:t>
            </a:r>
            <a:endParaRPr lang="en-US" dirty="0"/>
          </a:p>
        </p:txBody>
      </p:sp>
      <p:sp>
        <p:nvSpPr>
          <p:cNvPr id="34" name="TextBox 33"/>
          <p:cNvSpPr txBox="1"/>
          <p:nvPr/>
        </p:nvSpPr>
        <p:spPr>
          <a:xfrm>
            <a:off x="4034648" y="3142439"/>
            <a:ext cx="1168400" cy="369332"/>
          </a:xfrm>
          <a:prstGeom prst="rect">
            <a:avLst/>
          </a:prstGeom>
          <a:noFill/>
        </p:spPr>
        <p:txBody>
          <a:bodyPr wrap="square" rtlCol="0">
            <a:spAutoFit/>
          </a:bodyPr>
          <a:lstStyle/>
          <a:p>
            <a:r>
              <a:rPr lang="en-US" b="1" dirty="0"/>
              <a:t>65.00 ₹/$</a:t>
            </a:r>
          </a:p>
        </p:txBody>
      </p:sp>
      <p:sp>
        <p:nvSpPr>
          <p:cNvPr id="35" name="TextBox 34"/>
          <p:cNvSpPr txBox="1"/>
          <p:nvPr/>
        </p:nvSpPr>
        <p:spPr>
          <a:xfrm>
            <a:off x="4433585" y="1287145"/>
            <a:ext cx="1171709" cy="923330"/>
          </a:xfrm>
          <a:prstGeom prst="rect">
            <a:avLst/>
          </a:prstGeom>
          <a:noFill/>
        </p:spPr>
        <p:txBody>
          <a:bodyPr wrap="square" rtlCol="0">
            <a:spAutoFit/>
          </a:bodyPr>
          <a:lstStyle/>
          <a:p>
            <a:r>
              <a:rPr lang="en-US" dirty="0"/>
              <a:t>Exchange rate ₹/$</a:t>
            </a:r>
          </a:p>
          <a:p>
            <a:r>
              <a:rPr lang="en-US" dirty="0"/>
              <a:t> </a:t>
            </a:r>
          </a:p>
        </p:txBody>
      </p:sp>
      <p:sp>
        <p:nvSpPr>
          <p:cNvPr id="36" name="TextBox 35"/>
          <p:cNvSpPr txBox="1"/>
          <p:nvPr/>
        </p:nvSpPr>
        <p:spPr>
          <a:xfrm>
            <a:off x="35682" y="1008260"/>
            <a:ext cx="3952446" cy="4755148"/>
          </a:xfrm>
          <a:prstGeom prst="rect">
            <a:avLst/>
          </a:prstGeom>
          <a:noFill/>
        </p:spPr>
        <p:txBody>
          <a:bodyPr wrap="square" rtlCol="0">
            <a:spAutoFit/>
          </a:bodyPr>
          <a:lstStyle/>
          <a:p>
            <a:pPr marL="285750" indent="-285750">
              <a:buFont typeface="Arial" panose="020B0604020202020204" pitchFamily="34" charset="0"/>
              <a:buChar char="•"/>
            </a:pPr>
            <a:r>
              <a:rPr lang="en-US" sz="2500" dirty="0"/>
              <a:t>To return to the example of a shifting demand curve, one scenario  resulting in increased demand for USD could be US interest rates rising. Indian investors may then demand more USD in order to purchase US bonds as investments. The </a:t>
            </a:r>
            <a:r>
              <a:rPr lang="en-US" sz="2800" dirty="0"/>
              <a:t>₹/$ ex</a:t>
            </a:r>
            <a:r>
              <a:rPr lang="en-US" sz="2500" dirty="0"/>
              <a:t>change rate would rise.   </a:t>
            </a:r>
          </a:p>
        </p:txBody>
      </p:sp>
      <p:sp>
        <p:nvSpPr>
          <p:cNvPr id="40" name="TextBox 39"/>
          <p:cNvSpPr txBox="1"/>
          <p:nvPr/>
        </p:nvSpPr>
        <p:spPr>
          <a:xfrm>
            <a:off x="6050752" y="1391978"/>
            <a:ext cx="2814839" cy="369332"/>
          </a:xfrm>
          <a:prstGeom prst="rect">
            <a:avLst/>
          </a:prstGeom>
          <a:noFill/>
        </p:spPr>
        <p:txBody>
          <a:bodyPr wrap="square" rtlCol="0">
            <a:spAutoFit/>
          </a:bodyPr>
          <a:lstStyle/>
          <a:p>
            <a:r>
              <a:rPr lang="en-US" dirty="0"/>
              <a:t>Market for USD in India</a:t>
            </a:r>
          </a:p>
        </p:txBody>
      </p:sp>
    </p:spTree>
    <p:extLst>
      <p:ext uri="{BB962C8B-B14F-4D97-AF65-F5344CB8AC3E}">
        <p14:creationId xmlns:p14="http://schemas.microsoft.com/office/powerpoint/2010/main" val="398755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28590" y="0"/>
            <a:ext cx="7886700" cy="1325563"/>
          </a:xfrm>
        </p:spPr>
        <p:txBody>
          <a:bodyPr/>
          <a:lstStyle/>
          <a:p>
            <a:r>
              <a:rPr lang="en-US" b="1" dirty="0"/>
              <a:t>Appreciation</a:t>
            </a:r>
          </a:p>
        </p:txBody>
      </p:sp>
      <p:sp>
        <p:nvSpPr>
          <p:cNvPr id="3" name="Content Placeholder 2"/>
          <p:cNvSpPr>
            <a:spLocks noGrp="1"/>
          </p:cNvSpPr>
          <p:nvPr>
            <p:ph idx="1"/>
          </p:nvPr>
        </p:nvSpPr>
        <p:spPr>
          <a:xfrm>
            <a:off x="399245" y="1304323"/>
            <a:ext cx="8013074" cy="4710111"/>
          </a:xfrm>
        </p:spPr>
        <p:txBody>
          <a:bodyPr>
            <a:noAutofit/>
          </a:bodyPr>
          <a:lstStyle/>
          <a:p>
            <a:r>
              <a:rPr lang="en-US" dirty="0"/>
              <a:t>Appreciation is an increase in the value of a country’s currency with respect to another currency. </a:t>
            </a:r>
            <a:br>
              <a:rPr lang="en-US" dirty="0"/>
            </a:br>
            <a:endParaRPr lang="en-US" dirty="0"/>
          </a:p>
          <a:p>
            <a:r>
              <a:rPr lang="en-US" dirty="0"/>
              <a:t>For example, if the exchange rate starts at 100 Kenyan Shilling/USD and it rises to 105 Kenyan Shilling/USD, the dollar has experienced a 5% appreciation relative to the Kenyan Shilling.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28772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28590" y="0"/>
            <a:ext cx="7886700" cy="1325563"/>
          </a:xfrm>
        </p:spPr>
        <p:txBody>
          <a:bodyPr/>
          <a:lstStyle/>
          <a:p>
            <a:r>
              <a:rPr lang="en-US" b="1" dirty="0"/>
              <a:t>Appreciation: Chart Example</a:t>
            </a:r>
          </a:p>
        </p:txBody>
      </p:sp>
      <p:sp>
        <p:nvSpPr>
          <p:cNvPr id="3" name="Content Placeholder 2"/>
          <p:cNvSpPr>
            <a:spLocks noGrp="1"/>
          </p:cNvSpPr>
          <p:nvPr>
            <p:ph idx="1"/>
          </p:nvPr>
        </p:nvSpPr>
        <p:spPr>
          <a:xfrm>
            <a:off x="399245" y="1304323"/>
            <a:ext cx="8013074" cy="4710111"/>
          </a:xfrm>
        </p:spPr>
        <p:txBody>
          <a:bodyPr>
            <a:noAutofit/>
          </a:bodyPr>
          <a:lstStyle/>
          <a:p>
            <a:pPr marL="0" indent="0">
              <a:buNone/>
            </a:pPr>
            <a:endParaRPr lang="en-US" dirty="0"/>
          </a:p>
          <a:p>
            <a:pPr marL="0" indent="0">
              <a:buNone/>
            </a:pPr>
            <a:endParaRPr lang="en-US"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8005" y="1156947"/>
            <a:ext cx="6263559" cy="3254678"/>
          </a:xfrm>
          <a:prstGeom prst="rect">
            <a:avLst/>
          </a:prstGeom>
        </p:spPr>
      </p:pic>
      <p:sp>
        <p:nvSpPr>
          <p:cNvPr id="6" name="TextBox 5"/>
          <p:cNvSpPr txBox="1"/>
          <p:nvPr/>
        </p:nvSpPr>
        <p:spPr>
          <a:xfrm>
            <a:off x="328590" y="4428199"/>
            <a:ext cx="864870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In 2015, the US dollar appreciated 11.4% against the Euro. In this period, the US economy was strengthening, while Europe’s economy was struggling. Europe began to lower interest rates as part of an economic stimulus program</a:t>
            </a:r>
            <a:r>
              <a:rPr lang="en-US" dirty="0"/>
              <a:t>. </a:t>
            </a:r>
          </a:p>
        </p:txBody>
      </p:sp>
    </p:spTree>
    <p:extLst>
      <p:ext uri="{BB962C8B-B14F-4D97-AF65-F5344CB8AC3E}">
        <p14:creationId xmlns:p14="http://schemas.microsoft.com/office/powerpoint/2010/main" val="1605547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28590" y="0"/>
            <a:ext cx="7886700" cy="1325563"/>
          </a:xfrm>
        </p:spPr>
        <p:txBody>
          <a:bodyPr/>
          <a:lstStyle/>
          <a:p>
            <a:r>
              <a:rPr lang="en-US" b="1" dirty="0"/>
              <a:t>Depreciation</a:t>
            </a:r>
          </a:p>
        </p:txBody>
      </p:sp>
      <p:sp>
        <p:nvSpPr>
          <p:cNvPr id="3" name="Content Placeholder 2"/>
          <p:cNvSpPr>
            <a:spLocks noGrp="1"/>
          </p:cNvSpPr>
          <p:nvPr>
            <p:ph idx="1"/>
          </p:nvPr>
        </p:nvSpPr>
        <p:spPr>
          <a:xfrm>
            <a:off x="399245" y="1304323"/>
            <a:ext cx="8013074" cy="4710111"/>
          </a:xfrm>
        </p:spPr>
        <p:txBody>
          <a:bodyPr>
            <a:noAutofit/>
          </a:bodyPr>
          <a:lstStyle/>
          <a:p>
            <a:r>
              <a:rPr lang="en-US" dirty="0"/>
              <a:t>Depreciation is a decrease in the value of a country’s currency with respect to another currency. </a:t>
            </a:r>
            <a:br>
              <a:rPr lang="en-US" dirty="0"/>
            </a:br>
            <a:endParaRPr lang="en-US" dirty="0"/>
          </a:p>
          <a:p>
            <a:r>
              <a:rPr lang="en-US" dirty="0"/>
              <a:t>For example, if the exchange rate starts at 100 Kenyan Shilling/USD and it falls to 95 Kenyan Shilling/USD, the dollar has experienced a 5% depreciation relative to the Kenyan Shilling.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358396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28590" y="0"/>
            <a:ext cx="7886700" cy="1325563"/>
          </a:xfrm>
        </p:spPr>
        <p:txBody>
          <a:bodyPr/>
          <a:lstStyle/>
          <a:p>
            <a:r>
              <a:rPr lang="en-US" b="1" dirty="0"/>
              <a:t>Using Indexes</a:t>
            </a:r>
          </a:p>
        </p:txBody>
      </p:sp>
      <p:sp>
        <p:nvSpPr>
          <p:cNvPr id="3" name="Content Placeholder 2"/>
          <p:cNvSpPr>
            <a:spLocks noGrp="1"/>
          </p:cNvSpPr>
          <p:nvPr>
            <p:ph idx="1"/>
          </p:nvPr>
        </p:nvSpPr>
        <p:spPr>
          <a:xfrm>
            <a:off x="204935" y="1079494"/>
            <a:ext cx="6019097" cy="4710111"/>
          </a:xfrm>
        </p:spPr>
        <p:txBody>
          <a:bodyPr>
            <a:noAutofit/>
          </a:bodyPr>
          <a:lstStyle/>
          <a:p>
            <a:r>
              <a:rPr lang="en-US" sz="2700" dirty="0"/>
              <a:t>Economists track overall appreciation or depreciation of the dollar using exchange rate indices comprised of a basket of several international currencies. </a:t>
            </a:r>
            <a:br>
              <a:rPr lang="en-US" sz="2700" dirty="0"/>
            </a:br>
            <a:endParaRPr lang="en-US" sz="2700" dirty="0"/>
          </a:p>
          <a:p>
            <a:r>
              <a:rPr lang="en-US" sz="2700" dirty="0"/>
              <a:t>For example the Federal Reserve’s “Major Currencies” index is a weighted average of the foreign exchange values of the US dollar against a subset of currencies chosen because they circulate widely outside the country of issue.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2110" y="2555082"/>
            <a:ext cx="2642046" cy="1536699"/>
          </a:xfrm>
          <a:prstGeom prst="rect">
            <a:avLst/>
          </a:prstGeom>
        </p:spPr>
      </p:pic>
    </p:spTree>
    <p:extLst>
      <p:ext uri="{BB962C8B-B14F-4D97-AF65-F5344CB8AC3E}">
        <p14:creationId xmlns:p14="http://schemas.microsoft.com/office/powerpoint/2010/main" val="2674210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28590" y="0"/>
            <a:ext cx="7886700" cy="1325563"/>
          </a:xfrm>
        </p:spPr>
        <p:txBody>
          <a:bodyPr/>
          <a:lstStyle/>
          <a:p>
            <a:r>
              <a:rPr lang="en-US" b="1" dirty="0"/>
              <a:t>Devaluation and Revaluation</a:t>
            </a:r>
          </a:p>
        </p:txBody>
      </p:sp>
      <p:sp>
        <p:nvSpPr>
          <p:cNvPr id="3" name="Content Placeholder 2"/>
          <p:cNvSpPr>
            <a:spLocks noGrp="1"/>
          </p:cNvSpPr>
          <p:nvPr>
            <p:ph idx="1"/>
          </p:nvPr>
        </p:nvSpPr>
        <p:spPr>
          <a:xfrm>
            <a:off x="328590" y="1151923"/>
            <a:ext cx="8013074" cy="4710111"/>
          </a:xfrm>
        </p:spPr>
        <p:txBody>
          <a:bodyPr>
            <a:noAutofit/>
          </a:bodyPr>
          <a:lstStyle/>
          <a:p>
            <a:r>
              <a:rPr lang="en-US" dirty="0"/>
              <a:t>Devaluation occurs when the government or central bank of a country controls the exchange rate and reduces the value of the domestic currency. (Whereas depreciation refers to a loss of value in the market when the exchange rate is floating).  </a:t>
            </a:r>
            <a:br>
              <a:rPr lang="en-US" dirty="0"/>
            </a:br>
            <a:endParaRPr lang="en-US" dirty="0"/>
          </a:p>
          <a:p>
            <a:r>
              <a:rPr lang="en-US" dirty="0"/>
              <a:t>Conversely, revaluation is when the government or central bank of a country controls the exchange rate and increases the value of the domestic currency. (Whereas appreciation refers to a gain of value in the market when the exchange rate is floating).</a:t>
            </a:r>
          </a:p>
          <a:p>
            <a:endParaRPr lang="en-US" dirty="0"/>
          </a:p>
        </p:txBody>
      </p:sp>
    </p:spTree>
    <p:extLst>
      <p:ext uri="{BB962C8B-B14F-4D97-AF65-F5344CB8AC3E}">
        <p14:creationId xmlns:p14="http://schemas.microsoft.com/office/powerpoint/2010/main" val="60804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803251"/>
            <a:ext cx="5486400" cy="3387575"/>
          </a:xfrm>
          <a:prstGeom prst="rect">
            <a:avLst/>
          </a:prstGeom>
        </p:spPr>
      </p:pic>
      <p:sp>
        <p:nvSpPr>
          <p:cNvPr id="2" name="Title 1"/>
          <p:cNvSpPr>
            <a:spLocks noGrp="1"/>
          </p:cNvSpPr>
          <p:nvPr>
            <p:ph type="title"/>
          </p:nvPr>
        </p:nvSpPr>
        <p:spPr>
          <a:xfrm>
            <a:off x="328590" y="0"/>
            <a:ext cx="7886700" cy="1325563"/>
          </a:xfrm>
        </p:spPr>
        <p:txBody>
          <a:bodyPr/>
          <a:lstStyle/>
          <a:p>
            <a:r>
              <a:rPr lang="en-US" b="1" dirty="0"/>
              <a:t>Devaluation: Chart Example</a:t>
            </a:r>
          </a:p>
        </p:txBody>
      </p:sp>
      <p:sp>
        <p:nvSpPr>
          <p:cNvPr id="3" name="Content Placeholder 2"/>
          <p:cNvSpPr>
            <a:spLocks noGrp="1"/>
          </p:cNvSpPr>
          <p:nvPr>
            <p:ph idx="1"/>
          </p:nvPr>
        </p:nvSpPr>
        <p:spPr>
          <a:xfrm>
            <a:off x="328590" y="4190826"/>
            <a:ext cx="7886700" cy="1654353"/>
          </a:xfrm>
        </p:spPr>
        <p:txBody>
          <a:bodyPr>
            <a:noAutofit/>
          </a:bodyPr>
          <a:lstStyle/>
          <a:p>
            <a:pPr marL="0" indent="0">
              <a:buNone/>
            </a:pPr>
            <a:r>
              <a:rPr lang="en-US" dirty="0"/>
              <a:t>August 11th, 2015, the People’s Bank of China devalued the yuan (renminbi). As this exchange rate chart illustrates, on that day the US dollar appreciated in value close to 2% against the yuan. </a:t>
            </a:r>
            <a:r>
              <a:rPr lang="en-US" sz="2500" dirty="0"/>
              <a:t> </a:t>
            </a:r>
          </a:p>
          <a:p>
            <a:endParaRPr lang="en-US" dirty="0"/>
          </a:p>
        </p:txBody>
      </p:sp>
      <p:cxnSp>
        <p:nvCxnSpPr>
          <p:cNvPr id="10" name="Straight Arrow Connector 9"/>
          <p:cNvCxnSpPr/>
          <p:nvPr/>
        </p:nvCxnSpPr>
        <p:spPr>
          <a:xfrm flipH="1">
            <a:off x="7072290" y="3124200"/>
            <a:ext cx="1346200"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616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99245" y="-148843"/>
            <a:ext cx="7886700" cy="1325563"/>
          </a:xfrm>
        </p:spPr>
        <p:txBody>
          <a:bodyPr/>
          <a:lstStyle/>
          <a:p>
            <a:r>
              <a:rPr lang="en-US" b="1" dirty="0"/>
              <a:t>Conclusion</a:t>
            </a:r>
          </a:p>
        </p:txBody>
      </p:sp>
      <p:sp>
        <p:nvSpPr>
          <p:cNvPr id="3" name="Content Placeholder 2"/>
          <p:cNvSpPr>
            <a:spLocks noGrp="1"/>
          </p:cNvSpPr>
          <p:nvPr>
            <p:ph idx="1"/>
          </p:nvPr>
        </p:nvSpPr>
        <p:spPr>
          <a:xfrm>
            <a:off x="336058" y="1024923"/>
            <a:ext cx="8013074" cy="4710111"/>
          </a:xfrm>
        </p:spPr>
        <p:txBody>
          <a:bodyPr>
            <a:noAutofit/>
          </a:bodyPr>
          <a:lstStyle/>
          <a:p>
            <a:pPr marL="0" indent="0">
              <a:buNone/>
            </a:pPr>
            <a:r>
              <a:rPr lang="en-US" sz="2600" dirty="0"/>
              <a:t>Changes to supply/demand of a currency are affected by: </a:t>
            </a:r>
          </a:p>
          <a:p>
            <a:pPr marL="0" indent="0">
              <a:buNone/>
            </a:pPr>
            <a:endParaRPr lang="en-US" sz="2600" dirty="0"/>
          </a:p>
          <a:p>
            <a:pPr lvl="1"/>
            <a:r>
              <a:rPr lang="en-US" sz="2700" dirty="0"/>
              <a:t>Imports/exports </a:t>
            </a:r>
            <a:br>
              <a:rPr lang="en-US" sz="2700" dirty="0"/>
            </a:br>
            <a:endParaRPr lang="en-US" sz="2700" dirty="0"/>
          </a:p>
          <a:p>
            <a:pPr lvl="1"/>
            <a:r>
              <a:rPr lang="en-US" sz="2700" dirty="0"/>
              <a:t>Investment in foreign assets/foreign investors</a:t>
            </a:r>
            <a:br>
              <a:rPr lang="en-US" sz="2700" dirty="0"/>
            </a:br>
            <a:endParaRPr lang="en-US" sz="2700" dirty="0"/>
          </a:p>
          <a:p>
            <a:pPr lvl="1"/>
            <a:r>
              <a:rPr lang="en-US" sz="2700" dirty="0"/>
              <a:t>Speculation by investors in the foreign exchange  market</a:t>
            </a:r>
            <a:br>
              <a:rPr lang="en-US" sz="2700" dirty="0"/>
            </a:br>
            <a:endParaRPr lang="en-US" sz="2700" dirty="0"/>
          </a:p>
          <a:p>
            <a:pPr lvl="1"/>
            <a:r>
              <a:rPr lang="en-US" sz="2700" dirty="0"/>
              <a:t>Government intervention  </a:t>
            </a:r>
            <a:br>
              <a:rPr lang="en-US" sz="2700" dirty="0"/>
            </a:br>
            <a:endParaRPr lang="en-US" sz="2700" dirty="0"/>
          </a:p>
          <a:p>
            <a:pPr lvl="1"/>
            <a:r>
              <a:rPr lang="en-US" sz="2700" dirty="0"/>
              <a:t>Travel abroad/travel from abroad</a:t>
            </a:r>
          </a:p>
        </p:txBody>
      </p:sp>
    </p:spTree>
    <p:extLst>
      <p:ext uri="{BB962C8B-B14F-4D97-AF65-F5344CB8AC3E}">
        <p14:creationId xmlns:p14="http://schemas.microsoft.com/office/powerpoint/2010/main" val="2017466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99245" y="94670"/>
            <a:ext cx="7886700" cy="1325563"/>
          </a:xfrm>
        </p:spPr>
        <p:txBody>
          <a:bodyPr/>
          <a:lstStyle/>
          <a:p>
            <a:r>
              <a:rPr lang="en-US" b="1" dirty="0"/>
              <a:t>Conclusion (cont.)</a:t>
            </a:r>
          </a:p>
        </p:txBody>
      </p:sp>
      <p:sp>
        <p:nvSpPr>
          <p:cNvPr id="3" name="Content Placeholder 2"/>
          <p:cNvSpPr>
            <a:spLocks noGrp="1"/>
          </p:cNvSpPr>
          <p:nvPr>
            <p:ph idx="1"/>
          </p:nvPr>
        </p:nvSpPr>
        <p:spPr>
          <a:xfrm>
            <a:off x="399245" y="1304323"/>
            <a:ext cx="8013074" cy="4710111"/>
          </a:xfrm>
        </p:spPr>
        <p:txBody>
          <a:bodyPr>
            <a:noAutofit/>
          </a:bodyPr>
          <a:lstStyle/>
          <a:p>
            <a:pPr marL="0" indent="0">
              <a:buNone/>
            </a:pPr>
            <a:endParaRPr lang="en-US" dirty="0"/>
          </a:p>
          <a:p>
            <a:r>
              <a:rPr lang="en-US" dirty="0"/>
              <a:t>Appreciation is when the value of a currency rises in relation to another currency (or index of currencies); depreciation is when the value of a currency falls in relation to another currency/index. </a:t>
            </a:r>
          </a:p>
          <a:p>
            <a:endParaRPr lang="en-US" dirty="0"/>
          </a:p>
          <a:p>
            <a:r>
              <a:rPr lang="en-US" dirty="0"/>
              <a:t>Devaluation and revaluation are similar to depreciation and appreciation, but occur when a government or central bank actively adjusts the value of the currency. </a:t>
            </a:r>
          </a:p>
        </p:txBody>
      </p:sp>
    </p:spTree>
    <p:extLst>
      <p:ext uri="{BB962C8B-B14F-4D97-AF65-F5344CB8AC3E}">
        <p14:creationId xmlns:p14="http://schemas.microsoft.com/office/powerpoint/2010/main" val="3782762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5" name="Rectangle 4"/>
          <p:cNvSpPr/>
          <p:nvPr/>
        </p:nvSpPr>
        <p:spPr>
          <a:xfrm>
            <a:off x="0" y="-32444"/>
            <a:ext cx="9144000" cy="141048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Title 1"/>
          <p:cNvSpPr>
            <a:spLocks noGrp="1"/>
          </p:cNvSpPr>
          <p:nvPr>
            <p:ph type="title"/>
          </p:nvPr>
        </p:nvSpPr>
        <p:spPr/>
        <p:txBody>
          <a:bodyPr/>
          <a:lstStyle/>
          <a:p>
            <a:r>
              <a:rPr lang="en-US" b="1" dirty="0"/>
              <a:t>Notes </a:t>
            </a:r>
          </a:p>
        </p:txBody>
      </p:sp>
      <p:sp>
        <p:nvSpPr>
          <p:cNvPr id="3" name="Content Placeholder 2"/>
          <p:cNvSpPr>
            <a:spLocks noGrp="1"/>
          </p:cNvSpPr>
          <p:nvPr>
            <p:ph idx="1"/>
          </p:nvPr>
        </p:nvSpPr>
        <p:spPr>
          <a:xfrm>
            <a:off x="628651" y="1508202"/>
            <a:ext cx="6127750" cy="4412463"/>
          </a:xfrm>
        </p:spPr>
        <p:txBody>
          <a:bodyPr>
            <a:normAutofit lnSpcReduction="10000"/>
          </a:bodyPr>
          <a:lstStyle/>
          <a:p>
            <a:r>
              <a:rPr lang="en-US" dirty="0"/>
              <a:t>When using the Foreign Exchange Rates Charts query, most charts illustrate how many units of foreign currency you can get for 1 US dollar. </a:t>
            </a:r>
          </a:p>
          <a:p>
            <a:r>
              <a:rPr lang="en-US" dirty="0"/>
              <a:t>In the WRDS query form, if a country or index has an asterisk (*) this indicates the inverted format is also available. These charts illustrate how many units of the domestic currency (the US dollar) you can get for 1 unit of the foreign currency.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298" y="1542669"/>
            <a:ext cx="2463668" cy="2263007"/>
          </a:xfrm>
          <a:prstGeom prst="rect">
            <a:avLst/>
          </a:prstGeom>
        </p:spPr>
      </p:pic>
    </p:spTree>
    <p:extLst>
      <p:ext uri="{BB962C8B-B14F-4D97-AF65-F5344CB8AC3E}">
        <p14:creationId xmlns:p14="http://schemas.microsoft.com/office/powerpoint/2010/main" val="392038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99245" y="94670"/>
            <a:ext cx="7886700" cy="1325563"/>
          </a:xfrm>
        </p:spPr>
        <p:txBody>
          <a:bodyPr/>
          <a:lstStyle/>
          <a:p>
            <a:r>
              <a:rPr lang="en-US" b="1" dirty="0"/>
              <a:t>Learning Objectives</a:t>
            </a:r>
          </a:p>
        </p:txBody>
      </p:sp>
      <p:sp>
        <p:nvSpPr>
          <p:cNvPr id="3" name="Content Placeholder 2"/>
          <p:cNvSpPr>
            <a:spLocks noGrp="1"/>
          </p:cNvSpPr>
          <p:nvPr>
            <p:ph idx="1"/>
          </p:nvPr>
        </p:nvSpPr>
        <p:spPr>
          <a:xfrm>
            <a:off x="399245" y="1304323"/>
            <a:ext cx="8013074" cy="4710111"/>
          </a:xfrm>
        </p:spPr>
        <p:txBody>
          <a:bodyPr>
            <a:noAutofit/>
          </a:bodyPr>
          <a:lstStyle/>
          <a:p>
            <a:pPr marL="0" indent="0">
              <a:buNone/>
            </a:pPr>
            <a:endParaRPr lang="en-US" dirty="0"/>
          </a:p>
          <a:p>
            <a:pPr marL="0" indent="0">
              <a:buNone/>
            </a:pPr>
            <a:r>
              <a:rPr lang="en-US" dirty="0"/>
              <a:t>After completing this assignment, students will:</a:t>
            </a:r>
          </a:p>
          <a:p>
            <a:pPr marL="0" indent="0">
              <a:buNone/>
            </a:pPr>
            <a:endParaRPr lang="en-US" dirty="0"/>
          </a:p>
          <a:p>
            <a:r>
              <a:rPr lang="en-US" dirty="0"/>
              <a:t>Understand factors that can affect the value of a currency’s exchange rate</a:t>
            </a:r>
          </a:p>
        </p:txBody>
      </p:sp>
    </p:spTree>
    <p:extLst>
      <p:ext uri="{BB962C8B-B14F-4D97-AF65-F5344CB8AC3E}">
        <p14:creationId xmlns:p14="http://schemas.microsoft.com/office/powerpoint/2010/main" val="8908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99245" y="94670"/>
            <a:ext cx="7886700" cy="1325563"/>
          </a:xfrm>
        </p:spPr>
        <p:txBody>
          <a:bodyPr/>
          <a:lstStyle/>
          <a:p>
            <a:r>
              <a:rPr lang="en-US" b="1" dirty="0"/>
              <a:t>Foreign Exchange Rate</a:t>
            </a:r>
          </a:p>
        </p:txBody>
      </p:sp>
      <p:sp>
        <p:nvSpPr>
          <p:cNvPr id="3" name="Content Placeholder 2"/>
          <p:cNvSpPr>
            <a:spLocks noGrp="1"/>
          </p:cNvSpPr>
          <p:nvPr>
            <p:ph idx="1"/>
          </p:nvPr>
        </p:nvSpPr>
        <p:spPr>
          <a:xfrm>
            <a:off x="399245" y="1304323"/>
            <a:ext cx="8013074" cy="4710111"/>
          </a:xfrm>
        </p:spPr>
        <p:txBody>
          <a:bodyPr>
            <a:noAutofit/>
          </a:bodyPr>
          <a:lstStyle/>
          <a:p>
            <a:pPr marL="0" indent="0">
              <a:buNone/>
            </a:pPr>
            <a:endParaRPr lang="en-US" sz="2600" b="1" dirty="0"/>
          </a:p>
          <a:p>
            <a:r>
              <a:rPr lang="en-US" dirty="0"/>
              <a:t>Currencies are continuously traded on foreign exchange markets; dealers adjust to changes in supply and demand, and the prices change accordingly.</a:t>
            </a:r>
          </a:p>
          <a:p>
            <a:endParaRPr lang="en-US" b="1" dirty="0"/>
          </a:p>
          <a:p>
            <a:r>
              <a:rPr lang="en-US" dirty="0"/>
              <a:t>Foreign exchange rate: the price at which one currency can be converted into another currency.</a:t>
            </a:r>
          </a:p>
          <a:p>
            <a:endParaRPr lang="en-US" sz="2600" dirty="0"/>
          </a:p>
          <a:p>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720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99245" y="94670"/>
            <a:ext cx="7886700" cy="1325563"/>
          </a:xfrm>
        </p:spPr>
        <p:txBody>
          <a:bodyPr/>
          <a:lstStyle/>
          <a:p>
            <a:r>
              <a:rPr lang="en-US" b="1" dirty="0"/>
              <a:t>Foreign Exchange Rate (cont.)</a:t>
            </a:r>
          </a:p>
        </p:txBody>
      </p:sp>
      <p:sp>
        <p:nvSpPr>
          <p:cNvPr id="3" name="Content Placeholder 2"/>
          <p:cNvSpPr>
            <a:spLocks noGrp="1"/>
          </p:cNvSpPr>
          <p:nvPr>
            <p:ph idx="1"/>
          </p:nvPr>
        </p:nvSpPr>
        <p:spPr>
          <a:xfrm>
            <a:off x="399245" y="1304323"/>
            <a:ext cx="8013074" cy="4710111"/>
          </a:xfrm>
        </p:spPr>
        <p:txBody>
          <a:bodyPr>
            <a:noAutofit/>
          </a:bodyPr>
          <a:lstStyle/>
          <a:p>
            <a:endParaRPr lang="en-US" sz="2600" dirty="0"/>
          </a:p>
          <a:p>
            <a:r>
              <a:rPr lang="en-US" sz="2600" dirty="0"/>
              <a:t>For examples in this slide deck, we define the exchange rate as how many units of foreign currency you can get for 1 unit of the home currency (in this case, the US dollar). </a:t>
            </a:r>
            <a:br>
              <a:rPr lang="en-US" sz="2600" dirty="0"/>
            </a:br>
            <a:endParaRPr lang="en-US" sz="2600" dirty="0"/>
          </a:p>
          <a:p>
            <a:r>
              <a:rPr lang="en-US" sz="2600" dirty="0"/>
              <a:t>For example, on 12/4/2017 the US dollar to Indian rupee exchange rate was 64.42 rupees per dollar. A person could go to a bank and exchange 1 US dollar for 64.42 Indian rupees. </a:t>
            </a:r>
          </a:p>
          <a:p>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787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1828"/>
            <a:ext cx="9144000" cy="6415100"/>
          </a:xfrm>
          <a:prstGeom prst="rect">
            <a:avLst/>
          </a:prstGeom>
        </p:spPr>
      </p:pic>
      <p:sp>
        <p:nvSpPr>
          <p:cNvPr id="2" name="Title 1"/>
          <p:cNvSpPr>
            <a:spLocks noGrp="1"/>
          </p:cNvSpPr>
          <p:nvPr>
            <p:ph type="title"/>
          </p:nvPr>
        </p:nvSpPr>
        <p:spPr>
          <a:xfrm>
            <a:off x="328590" y="1"/>
            <a:ext cx="7886700" cy="1141594"/>
          </a:xfrm>
        </p:spPr>
        <p:txBody>
          <a:bodyPr/>
          <a:lstStyle/>
          <a:p>
            <a:r>
              <a:rPr lang="en-US" b="1" dirty="0"/>
              <a:t>Supply and Demand</a:t>
            </a:r>
          </a:p>
        </p:txBody>
      </p:sp>
      <p:sp>
        <p:nvSpPr>
          <p:cNvPr id="3" name="Content Placeholder 2"/>
          <p:cNvSpPr>
            <a:spLocks noGrp="1"/>
          </p:cNvSpPr>
          <p:nvPr>
            <p:ph idx="1"/>
          </p:nvPr>
        </p:nvSpPr>
        <p:spPr>
          <a:xfrm>
            <a:off x="399245" y="1304323"/>
            <a:ext cx="8013074" cy="4710111"/>
          </a:xfrm>
        </p:spPr>
        <p:txBody>
          <a:bodyPr>
            <a:noAutofit/>
          </a:bodyPr>
          <a:lstStyle/>
          <a:p>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cxnSp>
        <p:nvCxnSpPr>
          <p:cNvPr id="6" name="Straight Arrow Connector 5"/>
          <p:cNvCxnSpPr/>
          <p:nvPr/>
        </p:nvCxnSpPr>
        <p:spPr>
          <a:xfrm flipV="1">
            <a:off x="5192725" y="5105139"/>
            <a:ext cx="3683000" cy="3810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180025" y="2184429"/>
            <a:ext cx="12700" cy="297180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607339" y="2409232"/>
            <a:ext cx="2311400" cy="2057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661741" y="2536840"/>
            <a:ext cx="2565400" cy="19431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245757" y="2293403"/>
            <a:ext cx="441928" cy="369332"/>
          </a:xfrm>
          <a:prstGeom prst="rect">
            <a:avLst/>
          </a:prstGeom>
          <a:noFill/>
        </p:spPr>
        <p:txBody>
          <a:bodyPr wrap="square" rtlCol="0">
            <a:spAutoFit/>
          </a:bodyPr>
          <a:lstStyle/>
          <a:p>
            <a:r>
              <a:rPr lang="en-US" dirty="0"/>
              <a:t>S</a:t>
            </a:r>
          </a:p>
        </p:txBody>
      </p:sp>
      <p:sp>
        <p:nvSpPr>
          <p:cNvPr id="14" name="TextBox 13"/>
          <p:cNvSpPr txBox="1"/>
          <p:nvPr/>
        </p:nvSpPr>
        <p:spPr>
          <a:xfrm>
            <a:off x="7957333" y="4295274"/>
            <a:ext cx="309608" cy="369332"/>
          </a:xfrm>
          <a:prstGeom prst="rect">
            <a:avLst/>
          </a:prstGeom>
          <a:noFill/>
        </p:spPr>
        <p:txBody>
          <a:bodyPr wrap="square" rtlCol="0">
            <a:spAutoFit/>
          </a:bodyPr>
          <a:lstStyle/>
          <a:p>
            <a:r>
              <a:rPr lang="en-US" dirty="0"/>
              <a:t>D</a:t>
            </a:r>
          </a:p>
        </p:txBody>
      </p:sp>
      <p:cxnSp>
        <p:nvCxnSpPr>
          <p:cNvPr id="16" name="Straight Connector 15"/>
          <p:cNvCxnSpPr/>
          <p:nvPr/>
        </p:nvCxnSpPr>
        <p:spPr>
          <a:xfrm>
            <a:off x="5192725" y="3535763"/>
            <a:ext cx="16637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56425" y="3535763"/>
            <a:ext cx="0" cy="1593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094802" y="3351097"/>
            <a:ext cx="1168400" cy="369332"/>
          </a:xfrm>
          <a:prstGeom prst="rect">
            <a:avLst/>
          </a:prstGeom>
          <a:noFill/>
        </p:spPr>
        <p:txBody>
          <a:bodyPr wrap="square" rtlCol="0">
            <a:spAutoFit/>
          </a:bodyPr>
          <a:lstStyle/>
          <a:p>
            <a:r>
              <a:rPr lang="en-US" b="1" dirty="0"/>
              <a:t>64.42 ₹/$</a:t>
            </a:r>
          </a:p>
        </p:txBody>
      </p:sp>
      <p:sp>
        <p:nvSpPr>
          <p:cNvPr id="20" name="TextBox 19"/>
          <p:cNvSpPr txBox="1"/>
          <p:nvPr/>
        </p:nvSpPr>
        <p:spPr>
          <a:xfrm>
            <a:off x="7757464" y="5241345"/>
            <a:ext cx="1054100" cy="369332"/>
          </a:xfrm>
          <a:prstGeom prst="rect">
            <a:avLst/>
          </a:prstGeom>
          <a:noFill/>
        </p:spPr>
        <p:txBody>
          <a:bodyPr wrap="square" rtlCol="0">
            <a:spAutoFit/>
          </a:bodyPr>
          <a:lstStyle/>
          <a:p>
            <a:r>
              <a:rPr lang="en-US" dirty="0"/>
              <a:t>Quantity</a:t>
            </a:r>
          </a:p>
        </p:txBody>
      </p:sp>
      <p:sp>
        <p:nvSpPr>
          <p:cNvPr id="5" name="TextBox 4"/>
          <p:cNvSpPr txBox="1"/>
          <p:nvPr/>
        </p:nvSpPr>
        <p:spPr>
          <a:xfrm>
            <a:off x="102695" y="1509800"/>
            <a:ext cx="3980981" cy="4093428"/>
          </a:xfrm>
          <a:prstGeom prst="rect">
            <a:avLst/>
          </a:prstGeom>
          <a:noFill/>
        </p:spPr>
        <p:txBody>
          <a:bodyPr wrap="square" rtlCol="0">
            <a:spAutoFit/>
          </a:bodyPr>
          <a:lstStyle/>
          <a:p>
            <a:pPr marL="285750" indent="-285750">
              <a:buFont typeface="Arial" panose="020B0604020202020204" pitchFamily="34" charset="0"/>
              <a:buChar char="•"/>
            </a:pPr>
            <a:r>
              <a:rPr lang="en-US" sz="2600" dirty="0"/>
              <a:t>Using the supply and demand diagram, the demand curve (D) for US dollars intersects with the supply curve (S) of US dollars at the equilibrium point. The graph shows this equilibrium price at an exchange rate of 64.42 Indian rupees per dollar. </a:t>
            </a:r>
          </a:p>
        </p:txBody>
      </p:sp>
      <p:sp>
        <p:nvSpPr>
          <p:cNvPr id="7" name="TextBox 6"/>
          <p:cNvSpPr txBox="1"/>
          <p:nvPr/>
        </p:nvSpPr>
        <p:spPr>
          <a:xfrm>
            <a:off x="4425771" y="1540180"/>
            <a:ext cx="1171709" cy="923330"/>
          </a:xfrm>
          <a:prstGeom prst="rect">
            <a:avLst/>
          </a:prstGeom>
          <a:noFill/>
        </p:spPr>
        <p:txBody>
          <a:bodyPr wrap="square" rtlCol="0">
            <a:spAutoFit/>
          </a:bodyPr>
          <a:lstStyle/>
          <a:p>
            <a:r>
              <a:rPr lang="en-US" dirty="0"/>
              <a:t>Exchange rate ₹/$</a:t>
            </a:r>
          </a:p>
          <a:p>
            <a:r>
              <a:rPr lang="en-US" dirty="0"/>
              <a:t> </a:t>
            </a:r>
          </a:p>
        </p:txBody>
      </p:sp>
      <p:sp>
        <p:nvSpPr>
          <p:cNvPr id="9" name="TextBox 8"/>
          <p:cNvSpPr txBox="1"/>
          <p:nvPr/>
        </p:nvSpPr>
        <p:spPr>
          <a:xfrm>
            <a:off x="5894030" y="1507769"/>
            <a:ext cx="2814839" cy="369332"/>
          </a:xfrm>
          <a:prstGeom prst="rect">
            <a:avLst/>
          </a:prstGeom>
          <a:noFill/>
        </p:spPr>
        <p:txBody>
          <a:bodyPr wrap="square" rtlCol="0">
            <a:spAutoFit/>
          </a:bodyPr>
          <a:lstStyle/>
          <a:p>
            <a:r>
              <a:rPr lang="en-US" dirty="0"/>
              <a:t>Market for USD in India</a:t>
            </a:r>
          </a:p>
        </p:txBody>
      </p:sp>
    </p:spTree>
    <p:extLst>
      <p:ext uri="{BB962C8B-B14F-4D97-AF65-F5344CB8AC3E}">
        <p14:creationId xmlns:p14="http://schemas.microsoft.com/office/powerpoint/2010/main" val="95603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35" y="455451"/>
            <a:ext cx="9144000" cy="6415100"/>
          </a:xfrm>
          <a:prstGeom prst="rect">
            <a:avLst/>
          </a:prstGeom>
        </p:spPr>
      </p:pic>
      <p:sp>
        <p:nvSpPr>
          <p:cNvPr id="2" name="Title 1"/>
          <p:cNvSpPr>
            <a:spLocks noGrp="1"/>
          </p:cNvSpPr>
          <p:nvPr>
            <p:ph type="title"/>
          </p:nvPr>
        </p:nvSpPr>
        <p:spPr>
          <a:xfrm>
            <a:off x="23366" y="-229776"/>
            <a:ext cx="7886700" cy="1325563"/>
          </a:xfrm>
        </p:spPr>
        <p:txBody>
          <a:bodyPr/>
          <a:lstStyle/>
          <a:p>
            <a:r>
              <a:rPr lang="en-US" b="1" dirty="0"/>
              <a:t>Supply and Demand (cont.)</a:t>
            </a:r>
          </a:p>
        </p:txBody>
      </p:sp>
      <p:sp>
        <p:nvSpPr>
          <p:cNvPr id="3" name="Content Placeholder 2"/>
          <p:cNvSpPr>
            <a:spLocks noGrp="1"/>
          </p:cNvSpPr>
          <p:nvPr>
            <p:ph idx="1"/>
          </p:nvPr>
        </p:nvSpPr>
        <p:spPr>
          <a:xfrm>
            <a:off x="399245" y="932973"/>
            <a:ext cx="3297348" cy="5081462"/>
          </a:xfrm>
        </p:spPr>
        <p:txBody>
          <a:bodyPr>
            <a:noAutofit/>
          </a:bodyPr>
          <a:lstStyle/>
          <a:p>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cxnSp>
        <p:nvCxnSpPr>
          <p:cNvPr id="6" name="Straight Arrow Connector 5"/>
          <p:cNvCxnSpPr/>
          <p:nvPr/>
        </p:nvCxnSpPr>
        <p:spPr>
          <a:xfrm flipV="1">
            <a:off x="5106139" y="5296004"/>
            <a:ext cx="3683000" cy="3810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077148" y="1927040"/>
            <a:ext cx="28991" cy="341847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32468" y="2057501"/>
            <a:ext cx="2311400" cy="2057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756179" y="2528931"/>
            <a:ext cx="2565400" cy="19431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402338" y="2272255"/>
            <a:ext cx="328343" cy="369332"/>
          </a:xfrm>
          <a:prstGeom prst="rect">
            <a:avLst/>
          </a:prstGeom>
          <a:noFill/>
        </p:spPr>
        <p:txBody>
          <a:bodyPr wrap="square" rtlCol="0">
            <a:spAutoFit/>
          </a:bodyPr>
          <a:lstStyle/>
          <a:p>
            <a:r>
              <a:rPr lang="en-US" dirty="0"/>
              <a:t>S</a:t>
            </a:r>
          </a:p>
        </p:txBody>
      </p:sp>
      <p:sp>
        <p:nvSpPr>
          <p:cNvPr id="14" name="TextBox 13"/>
          <p:cNvSpPr txBox="1"/>
          <p:nvPr/>
        </p:nvSpPr>
        <p:spPr>
          <a:xfrm>
            <a:off x="7614070" y="4355895"/>
            <a:ext cx="482825" cy="369332"/>
          </a:xfrm>
          <a:prstGeom prst="rect">
            <a:avLst/>
          </a:prstGeom>
          <a:noFill/>
        </p:spPr>
        <p:txBody>
          <a:bodyPr wrap="square" rtlCol="0">
            <a:spAutoFit/>
          </a:bodyPr>
          <a:lstStyle/>
          <a:p>
            <a:r>
              <a:rPr lang="en-US" dirty="0"/>
              <a:t>D</a:t>
            </a:r>
            <a:r>
              <a:rPr lang="en-US" baseline="-25000" dirty="0"/>
              <a:t>1</a:t>
            </a:r>
            <a:endParaRPr lang="en-US" dirty="0"/>
          </a:p>
        </p:txBody>
      </p:sp>
      <p:cxnSp>
        <p:nvCxnSpPr>
          <p:cNvPr id="16" name="Straight Connector 15"/>
          <p:cNvCxnSpPr/>
          <p:nvPr/>
        </p:nvCxnSpPr>
        <p:spPr>
          <a:xfrm>
            <a:off x="5110035" y="3727883"/>
            <a:ext cx="1577289" cy="1918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655791" y="3740254"/>
            <a:ext cx="0" cy="1593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73870" y="3620857"/>
            <a:ext cx="1168400" cy="369332"/>
          </a:xfrm>
          <a:prstGeom prst="rect">
            <a:avLst/>
          </a:prstGeom>
          <a:noFill/>
        </p:spPr>
        <p:txBody>
          <a:bodyPr wrap="square" rtlCol="0">
            <a:spAutoFit/>
          </a:bodyPr>
          <a:lstStyle/>
          <a:p>
            <a:r>
              <a:rPr lang="en-US" dirty="0">
                <a:solidFill>
                  <a:schemeClr val="bg1">
                    <a:lumMod val="65000"/>
                  </a:schemeClr>
                </a:solidFill>
              </a:rPr>
              <a:t>64.42 ₹/$</a:t>
            </a:r>
          </a:p>
        </p:txBody>
      </p:sp>
      <p:sp>
        <p:nvSpPr>
          <p:cNvPr id="20" name="TextBox 19"/>
          <p:cNvSpPr txBox="1"/>
          <p:nvPr/>
        </p:nvSpPr>
        <p:spPr>
          <a:xfrm>
            <a:off x="7817421" y="5428557"/>
            <a:ext cx="1054100" cy="369332"/>
          </a:xfrm>
          <a:prstGeom prst="rect">
            <a:avLst/>
          </a:prstGeom>
          <a:noFill/>
        </p:spPr>
        <p:txBody>
          <a:bodyPr wrap="square" rtlCol="0">
            <a:spAutoFit/>
          </a:bodyPr>
          <a:lstStyle/>
          <a:p>
            <a:r>
              <a:rPr lang="en-US" dirty="0"/>
              <a:t>Quantity</a:t>
            </a:r>
          </a:p>
        </p:txBody>
      </p:sp>
      <p:cxnSp>
        <p:nvCxnSpPr>
          <p:cNvPr id="7" name="Straight Connector 6"/>
          <p:cNvCxnSpPr/>
          <p:nvPr/>
        </p:nvCxnSpPr>
        <p:spPr>
          <a:xfrm>
            <a:off x="5349042" y="2538863"/>
            <a:ext cx="2260177" cy="19983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77148" y="3348350"/>
            <a:ext cx="211162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225261" y="3348350"/>
            <a:ext cx="99946" cy="196101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Right Arrow 29"/>
          <p:cNvSpPr/>
          <p:nvPr/>
        </p:nvSpPr>
        <p:spPr>
          <a:xfrm rot="19126085">
            <a:off x="6144130" y="2803642"/>
            <a:ext cx="431229" cy="375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8167242" y="3986563"/>
            <a:ext cx="434372" cy="369332"/>
          </a:xfrm>
          <a:prstGeom prst="rect">
            <a:avLst/>
          </a:prstGeom>
          <a:noFill/>
        </p:spPr>
        <p:txBody>
          <a:bodyPr wrap="square" rtlCol="0">
            <a:spAutoFit/>
          </a:bodyPr>
          <a:lstStyle/>
          <a:p>
            <a:r>
              <a:rPr lang="en-US" dirty="0"/>
              <a:t>D</a:t>
            </a:r>
            <a:r>
              <a:rPr lang="en-US" baseline="-25000" dirty="0"/>
              <a:t>2</a:t>
            </a:r>
            <a:endParaRPr lang="en-US" dirty="0"/>
          </a:p>
        </p:txBody>
      </p:sp>
      <p:sp>
        <p:nvSpPr>
          <p:cNvPr id="34" name="TextBox 33"/>
          <p:cNvSpPr txBox="1"/>
          <p:nvPr/>
        </p:nvSpPr>
        <p:spPr>
          <a:xfrm>
            <a:off x="4034648" y="3142439"/>
            <a:ext cx="1168400" cy="369332"/>
          </a:xfrm>
          <a:prstGeom prst="rect">
            <a:avLst/>
          </a:prstGeom>
          <a:noFill/>
        </p:spPr>
        <p:txBody>
          <a:bodyPr wrap="square" rtlCol="0">
            <a:spAutoFit/>
          </a:bodyPr>
          <a:lstStyle/>
          <a:p>
            <a:r>
              <a:rPr lang="en-US" b="1" dirty="0"/>
              <a:t>65.00 ₹/$</a:t>
            </a:r>
          </a:p>
        </p:txBody>
      </p:sp>
      <p:sp>
        <p:nvSpPr>
          <p:cNvPr id="35" name="TextBox 34"/>
          <p:cNvSpPr txBox="1"/>
          <p:nvPr/>
        </p:nvSpPr>
        <p:spPr>
          <a:xfrm>
            <a:off x="4433585" y="1287145"/>
            <a:ext cx="1171709" cy="923330"/>
          </a:xfrm>
          <a:prstGeom prst="rect">
            <a:avLst/>
          </a:prstGeom>
          <a:noFill/>
        </p:spPr>
        <p:txBody>
          <a:bodyPr wrap="square" rtlCol="0">
            <a:spAutoFit/>
          </a:bodyPr>
          <a:lstStyle/>
          <a:p>
            <a:r>
              <a:rPr lang="en-US" dirty="0"/>
              <a:t>Exchange rate ₹/$</a:t>
            </a:r>
          </a:p>
          <a:p>
            <a:r>
              <a:rPr lang="en-US" dirty="0"/>
              <a:t> </a:t>
            </a:r>
          </a:p>
        </p:txBody>
      </p:sp>
      <p:sp>
        <p:nvSpPr>
          <p:cNvPr id="36" name="TextBox 35"/>
          <p:cNvSpPr txBox="1"/>
          <p:nvPr/>
        </p:nvSpPr>
        <p:spPr>
          <a:xfrm>
            <a:off x="35681" y="1008260"/>
            <a:ext cx="4098345" cy="4324261"/>
          </a:xfrm>
          <a:prstGeom prst="rect">
            <a:avLst/>
          </a:prstGeom>
          <a:noFill/>
        </p:spPr>
        <p:txBody>
          <a:bodyPr wrap="square" rtlCol="0">
            <a:spAutoFit/>
          </a:bodyPr>
          <a:lstStyle/>
          <a:p>
            <a:pPr marL="285750" indent="-285750">
              <a:buFont typeface="Arial" panose="020B0604020202020204" pitchFamily="34" charset="0"/>
              <a:buChar char="•"/>
            </a:pPr>
            <a:endParaRPr lang="en-US" sz="2500" dirty="0"/>
          </a:p>
          <a:p>
            <a:pPr marL="285750" indent="-285750">
              <a:buFont typeface="Arial" panose="020B0604020202020204" pitchFamily="34" charset="0"/>
              <a:buChar char="•"/>
            </a:pPr>
            <a:endParaRPr lang="en-US" sz="2500" dirty="0"/>
          </a:p>
          <a:p>
            <a:pPr marL="285750" indent="-285750">
              <a:buFont typeface="Arial" panose="020B0604020202020204" pitchFamily="34" charset="0"/>
              <a:buChar char="•"/>
            </a:pPr>
            <a:r>
              <a:rPr lang="en-US" sz="2500" dirty="0"/>
              <a:t>If the demand for US dollars increases from D</a:t>
            </a:r>
            <a:r>
              <a:rPr lang="en-US" sz="2500" baseline="-25000" dirty="0"/>
              <a:t>1</a:t>
            </a:r>
            <a:r>
              <a:rPr lang="en-US" sz="2500" dirty="0"/>
              <a:t> to D</a:t>
            </a:r>
            <a:r>
              <a:rPr lang="en-US" sz="2500" baseline="-25000" dirty="0"/>
              <a:t>2,</a:t>
            </a:r>
            <a:r>
              <a:rPr lang="en-US" sz="2500" dirty="0"/>
              <a:t> the demand curve shifts outward. The new equilibrium point indicates the exchange rate has risen to 65 Indian rupees per dollar. </a:t>
            </a:r>
          </a:p>
          <a:p>
            <a:pPr marL="285750" indent="-285750">
              <a:buFont typeface="Arial" panose="020B0604020202020204" pitchFamily="34" charset="0"/>
              <a:buChar char="•"/>
            </a:pPr>
            <a:endParaRPr lang="en-US" sz="2500" dirty="0"/>
          </a:p>
        </p:txBody>
      </p:sp>
      <p:sp>
        <p:nvSpPr>
          <p:cNvPr id="40" name="TextBox 39"/>
          <p:cNvSpPr txBox="1"/>
          <p:nvPr/>
        </p:nvSpPr>
        <p:spPr>
          <a:xfrm>
            <a:off x="6050752" y="1391978"/>
            <a:ext cx="2814839" cy="369332"/>
          </a:xfrm>
          <a:prstGeom prst="rect">
            <a:avLst/>
          </a:prstGeom>
          <a:noFill/>
        </p:spPr>
        <p:txBody>
          <a:bodyPr wrap="square" rtlCol="0">
            <a:spAutoFit/>
          </a:bodyPr>
          <a:lstStyle/>
          <a:p>
            <a:r>
              <a:rPr lang="en-US" dirty="0"/>
              <a:t>Market for USD in India</a:t>
            </a:r>
          </a:p>
        </p:txBody>
      </p:sp>
    </p:spTree>
    <p:extLst>
      <p:ext uri="{BB962C8B-B14F-4D97-AF65-F5344CB8AC3E}">
        <p14:creationId xmlns:p14="http://schemas.microsoft.com/office/powerpoint/2010/main" val="2615998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99245" y="-202025"/>
            <a:ext cx="7886700" cy="1325563"/>
          </a:xfrm>
        </p:spPr>
        <p:txBody>
          <a:bodyPr/>
          <a:lstStyle/>
          <a:p>
            <a:r>
              <a:rPr lang="en-US" b="1" dirty="0"/>
              <a:t>Factors Affecting Currency Supply</a:t>
            </a:r>
          </a:p>
        </p:txBody>
      </p:sp>
      <p:sp>
        <p:nvSpPr>
          <p:cNvPr id="3" name="Content Placeholder 2"/>
          <p:cNvSpPr>
            <a:spLocks noGrp="1"/>
          </p:cNvSpPr>
          <p:nvPr>
            <p:ph idx="1"/>
          </p:nvPr>
        </p:nvSpPr>
        <p:spPr>
          <a:xfrm>
            <a:off x="399245" y="974123"/>
            <a:ext cx="8013074" cy="4710111"/>
          </a:xfrm>
        </p:spPr>
        <p:txBody>
          <a:bodyPr>
            <a:noAutofit/>
          </a:bodyPr>
          <a:lstStyle/>
          <a:p>
            <a:r>
              <a:rPr lang="en-US" sz="2600" dirty="0"/>
              <a:t>Imports: domestic currency must be supplied and exchanged into the foreign currency to purchase the imported goods.</a:t>
            </a:r>
            <a:br>
              <a:rPr lang="en-US" sz="2600" dirty="0"/>
            </a:br>
            <a:endParaRPr lang="en-US" sz="2600" dirty="0"/>
          </a:p>
          <a:p>
            <a:r>
              <a:rPr lang="en-US" sz="2600" dirty="0"/>
              <a:t>Investment in foreign assets (e.g., purchasing bonds or real estate in a foreign country)</a:t>
            </a:r>
            <a:br>
              <a:rPr lang="en-US" sz="2600" dirty="0"/>
            </a:br>
            <a:endParaRPr lang="en-US" sz="2600" dirty="0"/>
          </a:p>
          <a:p>
            <a:r>
              <a:rPr lang="en-US" sz="2600" dirty="0"/>
              <a:t>Speculation by investors in the foreign exchange market</a:t>
            </a:r>
            <a:br>
              <a:rPr lang="en-US" sz="2600" dirty="0"/>
            </a:br>
            <a:endParaRPr lang="en-US" sz="2600" dirty="0"/>
          </a:p>
          <a:p>
            <a:r>
              <a:rPr lang="en-US" sz="2600" dirty="0"/>
              <a:t>Government intervention </a:t>
            </a:r>
            <a:br>
              <a:rPr lang="en-US" sz="2600" dirty="0"/>
            </a:br>
            <a:endParaRPr lang="en-US" sz="2600" dirty="0"/>
          </a:p>
          <a:p>
            <a:r>
              <a:rPr lang="en-US" sz="2600" dirty="0"/>
              <a:t>Travel for business/tourism to the foreign country</a:t>
            </a:r>
          </a:p>
          <a:p>
            <a:pPr marL="0" indent="0">
              <a:buNone/>
            </a:pPr>
            <a:endParaRPr lang="en-US" dirty="0"/>
          </a:p>
        </p:txBody>
      </p:sp>
    </p:spTree>
    <p:extLst>
      <p:ext uri="{BB962C8B-B14F-4D97-AF65-F5344CB8AC3E}">
        <p14:creationId xmlns:p14="http://schemas.microsoft.com/office/powerpoint/2010/main" val="315672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373845" y="-202025"/>
            <a:ext cx="8396310" cy="1325563"/>
          </a:xfrm>
        </p:spPr>
        <p:txBody>
          <a:bodyPr/>
          <a:lstStyle/>
          <a:p>
            <a:r>
              <a:rPr lang="en-US" b="1" dirty="0"/>
              <a:t>Factors Affecting Currency Demand</a:t>
            </a:r>
          </a:p>
        </p:txBody>
      </p:sp>
      <p:sp>
        <p:nvSpPr>
          <p:cNvPr id="3" name="Content Placeholder 2"/>
          <p:cNvSpPr>
            <a:spLocks noGrp="1"/>
          </p:cNvSpPr>
          <p:nvPr>
            <p:ph idx="1"/>
          </p:nvPr>
        </p:nvSpPr>
        <p:spPr>
          <a:xfrm>
            <a:off x="399244" y="1304323"/>
            <a:ext cx="8744755" cy="4710111"/>
          </a:xfrm>
        </p:spPr>
        <p:txBody>
          <a:bodyPr>
            <a:noAutofit/>
          </a:bodyPr>
          <a:lstStyle/>
          <a:p>
            <a:r>
              <a:rPr lang="en-US" dirty="0"/>
              <a:t>Exports: foreigners demand the domestic currency to make their purchases.</a:t>
            </a:r>
            <a:br>
              <a:rPr lang="en-US" dirty="0"/>
            </a:br>
            <a:endParaRPr lang="en-US" dirty="0"/>
          </a:p>
          <a:p>
            <a:r>
              <a:rPr lang="en-US" dirty="0"/>
              <a:t>Foreign investment in domestic assets</a:t>
            </a:r>
            <a:br>
              <a:rPr lang="en-US" dirty="0"/>
            </a:br>
            <a:endParaRPr lang="en-US" dirty="0"/>
          </a:p>
          <a:p>
            <a:r>
              <a:rPr lang="en-US" dirty="0"/>
              <a:t>Speculation by investors in the foreign exchange market </a:t>
            </a:r>
            <a:br>
              <a:rPr lang="en-US" dirty="0"/>
            </a:br>
            <a:endParaRPr lang="en-US" dirty="0"/>
          </a:p>
          <a:p>
            <a:r>
              <a:rPr lang="en-US" dirty="0"/>
              <a:t>Government intervention</a:t>
            </a:r>
            <a:br>
              <a:rPr lang="en-US" dirty="0"/>
            </a:br>
            <a:endParaRPr lang="en-US" dirty="0"/>
          </a:p>
          <a:p>
            <a:r>
              <a:rPr lang="en-US" dirty="0"/>
              <a:t>Foreigners visiting for business/tourism</a:t>
            </a:r>
          </a:p>
        </p:txBody>
      </p:sp>
    </p:spTree>
    <p:extLst>
      <p:ext uri="{BB962C8B-B14F-4D97-AF65-F5344CB8AC3E}">
        <p14:creationId xmlns:p14="http://schemas.microsoft.com/office/powerpoint/2010/main" val="39802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900"/>
            <a:ext cx="9144000" cy="6415100"/>
          </a:xfrm>
          <a:prstGeom prst="rect">
            <a:avLst/>
          </a:prstGeom>
        </p:spPr>
      </p:pic>
      <p:sp>
        <p:nvSpPr>
          <p:cNvPr id="2" name="Title 1"/>
          <p:cNvSpPr>
            <a:spLocks noGrp="1"/>
          </p:cNvSpPr>
          <p:nvPr>
            <p:ph type="title"/>
          </p:nvPr>
        </p:nvSpPr>
        <p:spPr>
          <a:xfrm>
            <a:off x="254732" y="-4361"/>
            <a:ext cx="8707912" cy="1325563"/>
          </a:xfrm>
        </p:spPr>
        <p:txBody>
          <a:bodyPr/>
          <a:lstStyle/>
          <a:p>
            <a:r>
              <a:rPr lang="en-US" b="1" dirty="0"/>
              <a:t>Factors Affecting Currency Exchange Rates</a:t>
            </a:r>
          </a:p>
        </p:txBody>
      </p:sp>
      <p:graphicFrame>
        <p:nvGraphicFramePr>
          <p:cNvPr id="7" name="Table 6"/>
          <p:cNvGraphicFramePr>
            <a:graphicFrameLocks noGrp="1"/>
          </p:cNvGraphicFramePr>
          <p:nvPr>
            <p:extLst>
              <p:ext uri="{D42A27DB-BD31-4B8C-83A1-F6EECF244321}">
                <p14:modId xmlns:p14="http://schemas.microsoft.com/office/powerpoint/2010/main" val="1210767649"/>
              </p:ext>
            </p:extLst>
          </p:nvPr>
        </p:nvGraphicFramePr>
        <p:xfrm>
          <a:off x="1906361" y="1157653"/>
          <a:ext cx="5404655" cy="2792482"/>
        </p:xfrm>
        <a:graphic>
          <a:graphicData uri="http://schemas.openxmlformats.org/drawingml/2006/table">
            <a:tbl>
              <a:tblPr firstRow="1" bandRow="1">
                <a:tableStyleId>{5C22544A-7EE6-4342-B048-85BDC9FD1C3A}</a:tableStyleId>
              </a:tblPr>
              <a:tblGrid>
                <a:gridCol w="2757931">
                  <a:extLst>
                    <a:ext uri="{9D8B030D-6E8A-4147-A177-3AD203B41FA5}">
                      <a16:colId xmlns:a16="http://schemas.microsoft.com/office/drawing/2014/main" val="20000"/>
                    </a:ext>
                  </a:extLst>
                </a:gridCol>
                <a:gridCol w="2646724">
                  <a:extLst>
                    <a:ext uri="{9D8B030D-6E8A-4147-A177-3AD203B41FA5}">
                      <a16:colId xmlns:a16="http://schemas.microsoft.com/office/drawing/2014/main" val="20001"/>
                    </a:ext>
                  </a:extLst>
                </a:gridCol>
              </a:tblGrid>
              <a:tr h="454628">
                <a:tc>
                  <a:txBody>
                    <a:bodyPr/>
                    <a:lstStyle/>
                    <a:p>
                      <a:r>
                        <a:rPr lang="en-US" dirty="0"/>
                        <a:t>Supply</a:t>
                      </a:r>
                    </a:p>
                  </a:txBody>
                  <a:tcPr/>
                </a:tc>
                <a:tc>
                  <a:txBody>
                    <a:bodyPr/>
                    <a:lstStyle/>
                    <a:p>
                      <a:r>
                        <a:rPr lang="en-US" dirty="0"/>
                        <a:t>Demand</a:t>
                      </a:r>
                    </a:p>
                  </a:txBody>
                  <a:tcPr/>
                </a:tc>
                <a:extLst>
                  <a:ext uri="{0D108BD9-81ED-4DB2-BD59-A6C34878D82A}">
                    <a16:rowId xmlns:a16="http://schemas.microsoft.com/office/drawing/2014/main" val="10000"/>
                  </a:ext>
                </a:extLst>
              </a:tr>
              <a:tr h="363001">
                <a:tc>
                  <a:txBody>
                    <a:bodyPr/>
                    <a:lstStyle/>
                    <a:p>
                      <a:r>
                        <a:rPr lang="en-US" dirty="0"/>
                        <a:t>Imports</a:t>
                      </a:r>
                    </a:p>
                  </a:txBody>
                  <a:tcPr/>
                </a:tc>
                <a:tc>
                  <a:txBody>
                    <a:bodyPr/>
                    <a:lstStyle/>
                    <a:p>
                      <a:r>
                        <a:rPr lang="en-US" dirty="0"/>
                        <a:t>Exports</a:t>
                      </a:r>
                    </a:p>
                  </a:txBody>
                  <a:tcPr/>
                </a:tc>
                <a:extLst>
                  <a:ext uri="{0D108BD9-81ED-4DB2-BD59-A6C34878D82A}">
                    <a16:rowId xmlns:a16="http://schemas.microsoft.com/office/drawing/2014/main" val="10001"/>
                  </a:ext>
                </a:extLst>
              </a:tr>
              <a:tr h="635252">
                <a:tc>
                  <a:txBody>
                    <a:bodyPr/>
                    <a:lstStyle/>
                    <a:p>
                      <a:r>
                        <a:rPr lang="en-US" dirty="0"/>
                        <a:t>Investing</a:t>
                      </a:r>
                      <a:r>
                        <a:rPr lang="en-US" baseline="0" dirty="0"/>
                        <a:t> in foreign assets</a:t>
                      </a:r>
                      <a:endParaRPr lang="en-US" dirty="0"/>
                    </a:p>
                  </a:txBody>
                  <a:tcPr/>
                </a:tc>
                <a:tc>
                  <a:txBody>
                    <a:bodyPr/>
                    <a:lstStyle/>
                    <a:p>
                      <a:r>
                        <a:rPr lang="en-US" dirty="0"/>
                        <a:t>Foreign</a:t>
                      </a:r>
                      <a:r>
                        <a:rPr lang="en-US" baseline="0" dirty="0"/>
                        <a:t> investment in domestic assets</a:t>
                      </a:r>
                      <a:endParaRPr lang="en-US" dirty="0"/>
                    </a:p>
                  </a:txBody>
                  <a:tcPr/>
                </a:tc>
                <a:extLst>
                  <a:ext uri="{0D108BD9-81ED-4DB2-BD59-A6C34878D82A}">
                    <a16:rowId xmlns:a16="http://schemas.microsoft.com/office/drawing/2014/main" val="10002"/>
                  </a:ext>
                </a:extLst>
              </a:tr>
              <a:tr h="363001">
                <a:tc>
                  <a:txBody>
                    <a:bodyPr/>
                    <a:lstStyle/>
                    <a:p>
                      <a:r>
                        <a:rPr lang="en-US" baseline="0" dirty="0"/>
                        <a:t>Speculation</a:t>
                      </a:r>
                      <a:endParaRPr lang="en-US" dirty="0"/>
                    </a:p>
                  </a:txBody>
                  <a:tcPr/>
                </a:tc>
                <a:tc>
                  <a:txBody>
                    <a:bodyPr/>
                    <a:lstStyle/>
                    <a:p>
                      <a:r>
                        <a:rPr lang="en-US" dirty="0"/>
                        <a:t>Speculation</a:t>
                      </a:r>
                    </a:p>
                  </a:txBody>
                  <a:tcPr/>
                </a:tc>
                <a:extLst>
                  <a:ext uri="{0D108BD9-81ED-4DB2-BD59-A6C34878D82A}">
                    <a16:rowId xmlns:a16="http://schemas.microsoft.com/office/drawing/2014/main" val="10003"/>
                  </a:ext>
                </a:extLst>
              </a:tr>
              <a:tr h="363001">
                <a:tc>
                  <a:txBody>
                    <a:bodyPr/>
                    <a:lstStyle/>
                    <a:p>
                      <a:r>
                        <a:rPr lang="en-US" dirty="0"/>
                        <a:t>Government</a:t>
                      </a:r>
                      <a:r>
                        <a:rPr lang="en-US" baseline="0" dirty="0"/>
                        <a:t> intervention</a:t>
                      </a:r>
                      <a:endParaRPr lang="en-US" dirty="0"/>
                    </a:p>
                  </a:txBody>
                  <a:tcPr/>
                </a:tc>
                <a:tc>
                  <a:txBody>
                    <a:bodyPr/>
                    <a:lstStyle/>
                    <a:p>
                      <a:r>
                        <a:rPr lang="en-US" dirty="0"/>
                        <a:t>Government</a:t>
                      </a:r>
                      <a:r>
                        <a:rPr lang="en-US" baseline="0" dirty="0"/>
                        <a:t> intervention</a:t>
                      </a:r>
                      <a:endParaRPr lang="en-US" dirty="0"/>
                    </a:p>
                  </a:txBody>
                  <a:tcPr/>
                </a:tc>
                <a:extLst>
                  <a:ext uri="{0D108BD9-81ED-4DB2-BD59-A6C34878D82A}">
                    <a16:rowId xmlns:a16="http://schemas.microsoft.com/office/drawing/2014/main" val="10004"/>
                  </a:ext>
                </a:extLst>
              </a:tr>
              <a:tr h="600494">
                <a:tc>
                  <a:txBody>
                    <a:bodyPr/>
                    <a:lstStyle/>
                    <a:p>
                      <a:r>
                        <a:rPr lang="en-US" dirty="0"/>
                        <a:t>Travel</a:t>
                      </a:r>
                      <a:r>
                        <a:rPr lang="en-US" baseline="0" dirty="0"/>
                        <a:t> abroad</a:t>
                      </a:r>
                      <a:endParaRPr lang="en-US" dirty="0"/>
                    </a:p>
                  </a:txBody>
                  <a:tcPr/>
                </a:tc>
                <a:tc>
                  <a:txBody>
                    <a:bodyPr/>
                    <a:lstStyle/>
                    <a:p>
                      <a:r>
                        <a:rPr lang="en-US" dirty="0"/>
                        <a:t>Travel</a:t>
                      </a:r>
                      <a:r>
                        <a:rPr lang="en-US" baseline="0" dirty="0"/>
                        <a:t> from abroad</a:t>
                      </a:r>
                      <a:endParaRPr lang="en-US" dirty="0"/>
                    </a:p>
                  </a:txBody>
                  <a:tcPr/>
                </a:tc>
                <a:extLst>
                  <a:ext uri="{0D108BD9-81ED-4DB2-BD59-A6C34878D82A}">
                    <a16:rowId xmlns:a16="http://schemas.microsoft.com/office/drawing/2014/main" val="10005"/>
                  </a:ext>
                </a:extLst>
              </a:tr>
            </a:tbl>
          </a:graphicData>
        </a:graphic>
      </p:graphicFrame>
      <p:sp>
        <p:nvSpPr>
          <p:cNvPr id="13" name="TextBox 12"/>
          <p:cNvSpPr txBox="1"/>
          <p:nvPr/>
        </p:nvSpPr>
        <p:spPr>
          <a:xfrm>
            <a:off x="112009" y="4831441"/>
            <a:ext cx="1093461" cy="646331"/>
          </a:xfrm>
          <a:prstGeom prst="rect">
            <a:avLst/>
          </a:prstGeom>
          <a:solidFill>
            <a:schemeClr val="accent4">
              <a:lumMod val="20000"/>
              <a:lumOff val="80000"/>
            </a:schemeClr>
          </a:solidFill>
        </p:spPr>
        <p:txBody>
          <a:bodyPr wrap="square" rtlCol="0">
            <a:spAutoFit/>
          </a:bodyPr>
          <a:lstStyle/>
          <a:p>
            <a:r>
              <a:rPr lang="en-US" b="1" dirty="0"/>
              <a:t>Interest </a:t>
            </a:r>
          </a:p>
          <a:p>
            <a:r>
              <a:rPr lang="en-US" b="1" dirty="0"/>
              <a:t>rates</a:t>
            </a:r>
          </a:p>
        </p:txBody>
      </p:sp>
      <p:sp>
        <p:nvSpPr>
          <p:cNvPr id="14" name="TextBox 13"/>
          <p:cNvSpPr txBox="1"/>
          <p:nvPr/>
        </p:nvSpPr>
        <p:spPr>
          <a:xfrm>
            <a:off x="1410479" y="4832156"/>
            <a:ext cx="991764" cy="646331"/>
          </a:xfrm>
          <a:prstGeom prst="rect">
            <a:avLst/>
          </a:prstGeom>
          <a:solidFill>
            <a:srgbClr val="FFFF99"/>
          </a:solidFill>
        </p:spPr>
        <p:txBody>
          <a:bodyPr wrap="square" rtlCol="0">
            <a:spAutoFit/>
          </a:bodyPr>
          <a:lstStyle/>
          <a:p>
            <a:r>
              <a:rPr lang="en-US" b="1" dirty="0"/>
              <a:t>Inflation </a:t>
            </a:r>
          </a:p>
          <a:p>
            <a:r>
              <a:rPr lang="en-US" b="1" dirty="0"/>
              <a:t>rates</a:t>
            </a:r>
          </a:p>
        </p:txBody>
      </p:sp>
      <p:sp>
        <p:nvSpPr>
          <p:cNvPr id="15" name="TextBox 14"/>
          <p:cNvSpPr txBox="1"/>
          <p:nvPr/>
        </p:nvSpPr>
        <p:spPr>
          <a:xfrm>
            <a:off x="2607252" y="4784903"/>
            <a:ext cx="1319057" cy="646331"/>
          </a:xfrm>
          <a:prstGeom prst="rect">
            <a:avLst/>
          </a:prstGeom>
          <a:solidFill>
            <a:schemeClr val="accent6">
              <a:lumMod val="20000"/>
              <a:lumOff val="80000"/>
            </a:schemeClr>
          </a:solidFill>
        </p:spPr>
        <p:txBody>
          <a:bodyPr wrap="square" rtlCol="0">
            <a:spAutoFit/>
          </a:bodyPr>
          <a:lstStyle/>
          <a:p>
            <a:r>
              <a:rPr lang="en-US" b="1" dirty="0"/>
              <a:t>Commodity prices</a:t>
            </a:r>
          </a:p>
        </p:txBody>
      </p:sp>
      <p:sp>
        <p:nvSpPr>
          <p:cNvPr id="16" name="TextBox 15"/>
          <p:cNvSpPr txBox="1"/>
          <p:nvPr/>
        </p:nvSpPr>
        <p:spPr>
          <a:xfrm>
            <a:off x="4118010" y="4784902"/>
            <a:ext cx="981356" cy="646331"/>
          </a:xfrm>
          <a:prstGeom prst="rect">
            <a:avLst/>
          </a:prstGeom>
          <a:solidFill>
            <a:srgbClr val="DDF0F1"/>
          </a:solidFill>
        </p:spPr>
        <p:txBody>
          <a:bodyPr wrap="square" rtlCol="0">
            <a:spAutoFit/>
          </a:bodyPr>
          <a:lstStyle/>
          <a:p>
            <a:r>
              <a:rPr lang="en-US" b="1" dirty="0"/>
              <a:t>Political stability</a:t>
            </a:r>
          </a:p>
        </p:txBody>
      </p:sp>
      <p:sp>
        <p:nvSpPr>
          <p:cNvPr id="17" name="TextBox 16"/>
          <p:cNvSpPr txBox="1"/>
          <p:nvPr/>
        </p:nvSpPr>
        <p:spPr>
          <a:xfrm>
            <a:off x="5241988" y="4772656"/>
            <a:ext cx="1148951" cy="923330"/>
          </a:xfrm>
          <a:prstGeom prst="rect">
            <a:avLst/>
          </a:prstGeom>
          <a:solidFill>
            <a:schemeClr val="bg1">
              <a:lumMod val="85000"/>
            </a:schemeClr>
          </a:solidFill>
        </p:spPr>
        <p:txBody>
          <a:bodyPr wrap="square" rtlCol="0">
            <a:spAutoFit/>
          </a:bodyPr>
          <a:lstStyle/>
          <a:p>
            <a:r>
              <a:rPr lang="en-US" b="1" dirty="0"/>
              <a:t>Economic growth or recession</a:t>
            </a:r>
          </a:p>
        </p:txBody>
      </p:sp>
      <p:sp>
        <p:nvSpPr>
          <p:cNvPr id="18" name="TextBox 17"/>
          <p:cNvSpPr txBox="1"/>
          <p:nvPr/>
        </p:nvSpPr>
        <p:spPr>
          <a:xfrm>
            <a:off x="6533561" y="4772656"/>
            <a:ext cx="1034247" cy="1200329"/>
          </a:xfrm>
          <a:prstGeom prst="rect">
            <a:avLst/>
          </a:prstGeom>
          <a:solidFill>
            <a:schemeClr val="accent2">
              <a:lumMod val="20000"/>
              <a:lumOff val="80000"/>
            </a:schemeClr>
          </a:solidFill>
        </p:spPr>
        <p:txBody>
          <a:bodyPr wrap="square" rtlCol="0">
            <a:spAutoFit/>
          </a:bodyPr>
          <a:lstStyle/>
          <a:p>
            <a:r>
              <a:rPr lang="en-US" b="1" dirty="0"/>
              <a:t>Balance of trade &amp; Terms of trade </a:t>
            </a:r>
          </a:p>
        </p:txBody>
      </p:sp>
      <p:sp>
        <p:nvSpPr>
          <p:cNvPr id="19" name="TextBox 18"/>
          <p:cNvSpPr txBox="1"/>
          <p:nvPr/>
        </p:nvSpPr>
        <p:spPr>
          <a:xfrm>
            <a:off x="7675179" y="4760380"/>
            <a:ext cx="1406578" cy="646331"/>
          </a:xfrm>
          <a:prstGeom prst="rect">
            <a:avLst/>
          </a:prstGeom>
          <a:solidFill>
            <a:srgbClr val="F3DFEF"/>
          </a:solidFill>
        </p:spPr>
        <p:txBody>
          <a:bodyPr wrap="square" rtlCol="0">
            <a:spAutoFit/>
          </a:bodyPr>
          <a:lstStyle/>
          <a:p>
            <a:r>
              <a:rPr lang="en-US" b="1" dirty="0"/>
              <a:t>Government debt</a:t>
            </a:r>
          </a:p>
        </p:txBody>
      </p:sp>
      <p:sp>
        <p:nvSpPr>
          <p:cNvPr id="20" name="Isosceles Triangle 19"/>
          <p:cNvSpPr/>
          <p:nvPr/>
        </p:nvSpPr>
        <p:spPr>
          <a:xfrm>
            <a:off x="456395" y="4227868"/>
            <a:ext cx="8231210" cy="311705"/>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19723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16586</TotalTime>
  <Words>1062</Words>
  <Application>Microsoft Office PowerPoint</Application>
  <PresentationFormat>On-screen Show (4:3)</PresentationFormat>
  <Paragraphs>133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Foreign Exchange Rates </vt:lpstr>
      <vt:lpstr>Learning Objectives</vt:lpstr>
      <vt:lpstr>Foreign Exchange Rate</vt:lpstr>
      <vt:lpstr>Foreign Exchange Rate (cont.)</vt:lpstr>
      <vt:lpstr>Supply and Demand</vt:lpstr>
      <vt:lpstr>Supply and Demand (cont.)</vt:lpstr>
      <vt:lpstr>Factors Affecting Currency Supply</vt:lpstr>
      <vt:lpstr>Factors Affecting Currency Demand</vt:lpstr>
      <vt:lpstr>Factors Affecting Currency Exchange Rates</vt:lpstr>
      <vt:lpstr>Changing Demand: Example</vt:lpstr>
      <vt:lpstr>Appreciation</vt:lpstr>
      <vt:lpstr>Appreciation: Chart Example</vt:lpstr>
      <vt:lpstr>Depreciation</vt:lpstr>
      <vt:lpstr>Using Indexes</vt:lpstr>
      <vt:lpstr>Devaluation and Revaluation</vt:lpstr>
      <vt:lpstr>Devaluation: Chart Example</vt:lpstr>
      <vt:lpstr>Conclusion</vt:lpstr>
      <vt:lpstr>Conclusion (cont.)</vt:lpstr>
      <vt:lpstr>Notes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Identifiers</dc:title>
  <dc:creator>Flores, Yadira</dc:creator>
  <cp:lastModifiedBy>Obropta, Mary</cp:lastModifiedBy>
  <cp:revision>545</cp:revision>
  <cp:lastPrinted>2016-06-09T17:23:38Z</cp:lastPrinted>
  <dcterms:created xsi:type="dcterms:W3CDTF">2015-09-17T18:26:36Z</dcterms:created>
  <dcterms:modified xsi:type="dcterms:W3CDTF">2023-03-27T17:23:29Z</dcterms:modified>
</cp:coreProperties>
</file>