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4660"/>
  </p:normalViewPr>
  <p:slideViewPr>
    <p:cSldViewPr snapToGrid="0" showGuides="1">
      <p:cViewPr varScale="1">
        <p:scale>
          <a:sx n="76" d="100"/>
          <a:sy n="76" d="100"/>
        </p:scale>
        <p:origin x="126" y="8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EFB0A-0A17-43D5-8A96-21AF2C889F62}"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B34E7-9693-4FCA-8025-300FB23D2F68}" type="slidenum">
              <a:rPr lang="en-US" smtClean="0"/>
              <a:t>‹#›</a:t>
            </a:fld>
            <a:endParaRPr lang="en-US"/>
          </a:p>
        </p:txBody>
      </p:sp>
    </p:spTree>
    <p:extLst>
      <p:ext uri="{BB962C8B-B14F-4D97-AF65-F5344CB8AC3E}">
        <p14:creationId xmlns:p14="http://schemas.microsoft.com/office/powerpoint/2010/main" val="58782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68ADE0E-12BD-4DC4-8CFC-B74AF52C7F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129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0" i="0" u="none" strike="noStrike" kern="1200" baseline="0" dirty="0" smtClean="0">
                <a:solidFill>
                  <a:schemeClr val="tx1"/>
                </a:solidFill>
                <a:latin typeface="+mn-lt"/>
                <a:ea typeface="+mn-ea"/>
                <a:cs typeface="+mn-cs"/>
              </a:rPr>
              <a:t>A delisting return is the return on a security after it has been removed from a stock exchange</a:t>
            </a:r>
          </a:p>
          <a:p>
            <a:pPr marL="285750" indent="-285750">
              <a:buFont typeface="Arial" panose="020B0604020202020204" pitchFamily="34" charset="0"/>
              <a:buChar char="•"/>
            </a:pPr>
            <a:r>
              <a:rPr lang="en-US" sz="1600" dirty="0" smtClean="0"/>
              <a:t>To be part of CRSP, a security has to be listed in a major Stock Exchange.</a:t>
            </a:r>
          </a:p>
          <a:p>
            <a:pPr marL="285750" indent="-285750">
              <a:buFont typeface="Arial" panose="020B0604020202020204" pitchFamily="34" charset="0"/>
              <a:buChar char="•"/>
            </a:pPr>
            <a:r>
              <a:rPr lang="en-US" sz="1600" dirty="0" smtClean="0"/>
              <a:t>If it is removed from those exchanges, it does not have prices and returns in the standard CRSP files (DSF,MSF).</a:t>
            </a:r>
          </a:p>
          <a:p>
            <a:pPr marL="285750" indent="-285750">
              <a:buFont typeface="Arial" panose="020B0604020202020204" pitchFamily="34" charset="0"/>
              <a:buChar char="•"/>
            </a:pPr>
            <a:r>
              <a:rPr lang="en-US" sz="1600" dirty="0" smtClean="0"/>
              <a:t>However, many of these delisted securities may still have value after delisting. Why? Not all delisting is related with poor performance. And value after delisting may change.</a:t>
            </a:r>
          </a:p>
          <a:p>
            <a:pPr marL="285750" indent="-285750">
              <a:buFont typeface="Arial" panose="020B0604020202020204" pitchFamily="34" charset="0"/>
              <a:buChar char="•"/>
            </a:pPr>
            <a:r>
              <a:rPr lang="en-US" sz="1600" dirty="0" smtClean="0"/>
              <a:t>Significant proportion of delisting securities are due to Acquisition. </a:t>
            </a:r>
          </a:p>
          <a:p>
            <a:pPr marL="285750" indent="-285750">
              <a:buFont typeface="Arial" panose="020B0604020202020204" pitchFamily="34" charset="0"/>
              <a:buChar char="•"/>
            </a:pPr>
            <a:r>
              <a:rPr lang="en-US" sz="1600" dirty="0" smtClean="0"/>
              <a:t>A delisting return is </a:t>
            </a:r>
            <a:r>
              <a:rPr lang="en-US" sz="1600" u="sng" dirty="0" smtClean="0"/>
              <a:t>the return on a security after it has been removed from exchange</a:t>
            </a:r>
            <a:r>
              <a:rPr lang="en-US" sz="1600" dirty="0" smtClean="0"/>
              <a:t>, and is calculated by comparing the security’s value after delisting (generally the next day or few days after delisting) with the price on the last trading day (at least for daily data. Monthly data is different as we’ll see…)</a:t>
            </a:r>
          </a:p>
          <a:p>
            <a:pPr marL="285750" indent="-285750">
              <a:buFont typeface="Arial" panose="020B0604020202020204" pitchFamily="34" charset="0"/>
              <a:buChar char="•"/>
            </a:pPr>
            <a:r>
              <a:rPr lang="en-US" sz="1600" dirty="0" smtClean="0"/>
              <a:t>The omission of delisting returns may affect estimates of portfolio returns. </a:t>
            </a:r>
          </a:p>
          <a:p>
            <a:pPr marL="285750" indent="-285750">
              <a:buFont typeface="Arial" panose="020B0604020202020204" pitchFamily="34" charset="0"/>
              <a:buChar char="•"/>
            </a:pPr>
            <a:endParaRPr lang="en-US" sz="1600" b="0" i="0" u="none" strike="noStrike" kern="1200" baseline="0" dirty="0" smtClean="0">
              <a:solidFill>
                <a:schemeClr val="tx1"/>
              </a:solidFill>
              <a:latin typeface="+mn-lt"/>
              <a:ea typeface="+mn-ea"/>
              <a:cs typeface="+mn-cs"/>
            </a:endParaRPr>
          </a:p>
          <a:p>
            <a:pPr marL="285750" indent="-285750">
              <a:buFont typeface="Arial" panose="020B0604020202020204" pitchFamily="34" charset="0"/>
              <a:buChar char="•"/>
            </a:pPr>
            <a:endParaRPr lang="en-US" sz="1600" b="0" i="0" u="none" strike="noStrike" kern="1200" baseline="0" dirty="0" smtClean="0">
              <a:solidFill>
                <a:schemeClr val="tx1"/>
              </a:solidFill>
              <a:latin typeface="+mn-lt"/>
              <a:ea typeface="+mn-ea"/>
              <a:cs typeface="+mn-cs"/>
            </a:endParaRP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68ADE0E-12BD-4DC4-8CFC-B74AF52C7F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6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cover 4 topics.</a:t>
            </a:r>
          </a:p>
          <a:p>
            <a:r>
              <a:rPr lang="en-US" dirty="0" smtClean="0"/>
              <a:t>Which</a:t>
            </a:r>
            <a:r>
              <a:rPr lang="en-US" baseline="0" dirty="0" smtClean="0"/>
              <a:t> securities are </a:t>
            </a:r>
            <a:r>
              <a:rPr lang="en-US" dirty="0" smtClean="0"/>
              <a:t>included</a:t>
            </a:r>
            <a:r>
              <a:rPr lang="en-US" baseline="0" dirty="0" smtClean="0"/>
              <a:t> and what are not. </a:t>
            </a:r>
            <a:br>
              <a:rPr lang="en-US" baseline="0" dirty="0" smtClean="0"/>
            </a:br>
            <a:r>
              <a:rPr lang="en-US" baseline="0" dirty="0" smtClean="0"/>
              <a:t>Coverage by specific types of securities.</a:t>
            </a:r>
          </a:p>
          <a:p>
            <a:r>
              <a:rPr lang="en-US" baseline="0" dirty="0" smtClean="0"/>
              <a:t>Coverage by Stock Exchanges</a:t>
            </a:r>
          </a:p>
          <a:p>
            <a:r>
              <a:rPr lang="en-US" baseline="0" dirty="0" smtClean="0"/>
              <a:t>Compare CRSP coverage vs Compustat coverage</a:t>
            </a:r>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68ADE0E-12BD-4DC4-8CFC-B74AF52C7F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982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71E48C-E535-401D-8556-10305ADFE7EF}"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132216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71E48C-E535-401D-8556-10305ADFE7EF}"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3285892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71E48C-E535-401D-8556-10305ADFE7EF}"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3809041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Freeform 7"/>
          <p:cNvSpPr/>
          <p:nvPr userDrawn="1"/>
        </p:nvSpPr>
        <p:spPr>
          <a:xfrm rot="16200000" flipV="1">
            <a:off x="4164298" y="-4189075"/>
            <a:ext cx="3813850" cy="12192001"/>
          </a:xfrm>
          <a:custGeom>
            <a:avLst/>
            <a:gdLst>
              <a:gd name="connsiteX0" fmla="*/ 3813850 w 3813850"/>
              <a:gd name="connsiteY0" fmla="*/ 9144001 h 9144001"/>
              <a:gd name="connsiteX1" fmla="*/ 3813850 w 3813850"/>
              <a:gd name="connsiteY1" fmla="*/ 0 h 9144001"/>
              <a:gd name="connsiteX2" fmla="*/ 3053915 w 3813850"/>
              <a:gd name="connsiteY2" fmla="*/ 0 h 9144001"/>
              <a:gd name="connsiteX3" fmla="*/ 0 w 3813850"/>
              <a:gd name="connsiteY3" fmla="*/ 9144001 h 9144001"/>
            </a:gdLst>
            <a:ahLst/>
            <a:cxnLst>
              <a:cxn ang="0">
                <a:pos x="connsiteX0" y="connsiteY0"/>
              </a:cxn>
              <a:cxn ang="0">
                <a:pos x="connsiteX1" y="connsiteY1"/>
              </a:cxn>
              <a:cxn ang="0">
                <a:pos x="connsiteX2" y="connsiteY2"/>
              </a:cxn>
              <a:cxn ang="0">
                <a:pos x="connsiteX3" y="connsiteY3"/>
              </a:cxn>
            </a:cxnLst>
            <a:rect l="l" t="t" r="r" b="b"/>
            <a:pathLst>
              <a:path w="3813850" h="9144001">
                <a:moveTo>
                  <a:pt x="3813850" y="9144001"/>
                </a:moveTo>
                <a:lnTo>
                  <a:pt x="3813850" y="0"/>
                </a:lnTo>
                <a:lnTo>
                  <a:pt x="3053915" y="0"/>
                </a:lnTo>
                <a:lnTo>
                  <a:pt x="0" y="9144001"/>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750" y="554101"/>
            <a:ext cx="3522133" cy="649323"/>
          </a:xfrm>
          <a:prstGeom prst="rect">
            <a:avLst/>
          </a:prstGeom>
        </p:spPr>
      </p:pic>
      <p:sp>
        <p:nvSpPr>
          <p:cNvPr id="2" name="Title 1"/>
          <p:cNvSpPr>
            <a:spLocks noGrp="1"/>
          </p:cNvSpPr>
          <p:nvPr>
            <p:ph type="ctrTitle" hasCustomPrompt="1"/>
          </p:nvPr>
        </p:nvSpPr>
        <p:spPr>
          <a:xfrm>
            <a:off x="914400" y="3815775"/>
            <a:ext cx="10363200" cy="646331"/>
          </a:xfrm>
        </p:spPr>
        <p:txBody>
          <a:bodyPr anchor="b">
            <a:spAutoFit/>
          </a:bodyPr>
          <a:lstStyle>
            <a:lvl1pPr algn="l">
              <a:defRPr sz="400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914400" y="4464029"/>
            <a:ext cx="10363200" cy="548483"/>
          </a:xfrm>
        </p:spPr>
        <p:txBody>
          <a:bodyPr>
            <a:sp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8"/>
          <p:cNvSpPr>
            <a:spLocks noGrp="1"/>
          </p:cNvSpPr>
          <p:nvPr>
            <p:ph type="body" sz="quarter" idx="10" hasCustomPrompt="1"/>
          </p:nvPr>
        </p:nvSpPr>
        <p:spPr>
          <a:xfrm>
            <a:off x="914400" y="5125454"/>
            <a:ext cx="10363200" cy="513346"/>
          </a:xfrm>
        </p:spPr>
        <p:txBody>
          <a:bodyPr>
            <a:spAutoFit/>
          </a:bodyPr>
          <a:lstStyle>
            <a:lvl1pPr marL="0" indent="0">
              <a:buNone/>
              <a:defRPr sz="2400">
                <a:solidFill>
                  <a:schemeClr val="accent4"/>
                </a:solidFill>
                <a:latin typeface="Garamond" panose="02020404030301010803" pitchFamily="18" charset="0"/>
              </a:defRPr>
            </a:lvl1pPr>
          </a:lstStyle>
          <a:p>
            <a:pPr lvl="0"/>
            <a:r>
              <a:rPr lang="en-US" dirty="0"/>
              <a:t>Name of Presenter</a:t>
            </a:r>
          </a:p>
        </p:txBody>
      </p:sp>
    </p:spTree>
    <p:extLst>
      <p:ext uri="{BB962C8B-B14F-4D97-AF65-F5344CB8AC3E}">
        <p14:creationId xmlns:p14="http://schemas.microsoft.com/office/powerpoint/2010/main" val="321891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a:xfrm flipV="1">
            <a:off x="10094648" y="1"/>
            <a:ext cx="2097352" cy="4709905"/>
          </a:xfrm>
          <a:custGeom>
            <a:avLst/>
            <a:gdLst>
              <a:gd name="connsiteX0" fmla="*/ 0 w 1573014"/>
              <a:gd name="connsiteY0" fmla="*/ 4709905 h 4709905"/>
              <a:gd name="connsiteX1" fmla="*/ 1573014 w 1573014"/>
              <a:gd name="connsiteY1" fmla="*/ 4709905 h 4709905"/>
              <a:gd name="connsiteX2" fmla="*/ 1573014 w 1573014"/>
              <a:gd name="connsiteY2" fmla="*/ 0 h 4709905"/>
            </a:gdLst>
            <a:ahLst/>
            <a:cxnLst>
              <a:cxn ang="0">
                <a:pos x="connsiteX0" y="connsiteY0"/>
              </a:cxn>
              <a:cxn ang="0">
                <a:pos x="connsiteX1" y="connsiteY1"/>
              </a:cxn>
              <a:cxn ang="0">
                <a:pos x="connsiteX2" y="connsiteY2"/>
              </a:cxn>
            </a:cxnLst>
            <a:rect l="l" t="t" r="r" b="b"/>
            <a:pathLst>
              <a:path w="1573014" h="4709905">
                <a:moveTo>
                  <a:pt x="0" y="4709905"/>
                </a:moveTo>
                <a:lnTo>
                  <a:pt x="1573014" y="4709905"/>
                </a:lnTo>
                <a:lnTo>
                  <a:pt x="1573014" y="0"/>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p:cNvSpPr/>
          <p:nvPr userDrawn="1"/>
        </p:nvSpPr>
        <p:spPr>
          <a:xfrm rot="16200000" flipV="1">
            <a:off x="4164298" y="-4189075"/>
            <a:ext cx="3813850" cy="12192001"/>
          </a:xfrm>
          <a:custGeom>
            <a:avLst/>
            <a:gdLst>
              <a:gd name="connsiteX0" fmla="*/ 3813850 w 3813850"/>
              <a:gd name="connsiteY0" fmla="*/ 9144001 h 9144001"/>
              <a:gd name="connsiteX1" fmla="*/ 3813850 w 3813850"/>
              <a:gd name="connsiteY1" fmla="*/ 0 h 9144001"/>
              <a:gd name="connsiteX2" fmla="*/ 3053915 w 3813850"/>
              <a:gd name="connsiteY2" fmla="*/ 0 h 9144001"/>
              <a:gd name="connsiteX3" fmla="*/ 0 w 3813850"/>
              <a:gd name="connsiteY3" fmla="*/ 9144001 h 9144001"/>
            </a:gdLst>
            <a:ahLst/>
            <a:cxnLst>
              <a:cxn ang="0">
                <a:pos x="connsiteX0" y="connsiteY0"/>
              </a:cxn>
              <a:cxn ang="0">
                <a:pos x="connsiteX1" y="connsiteY1"/>
              </a:cxn>
              <a:cxn ang="0">
                <a:pos x="connsiteX2" y="connsiteY2"/>
              </a:cxn>
              <a:cxn ang="0">
                <a:pos x="connsiteX3" y="connsiteY3"/>
              </a:cxn>
            </a:cxnLst>
            <a:rect l="l" t="t" r="r" b="b"/>
            <a:pathLst>
              <a:path w="3813850" h="9144001">
                <a:moveTo>
                  <a:pt x="3813850" y="9144001"/>
                </a:moveTo>
                <a:lnTo>
                  <a:pt x="3813850" y="0"/>
                </a:lnTo>
                <a:lnTo>
                  <a:pt x="3053915" y="0"/>
                </a:lnTo>
                <a:lnTo>
                  <a:pt x="0" y="9144001"/>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p:cNvSpPr>
            <a:spLocks noGrp="1"/>
          </p:cNvSpPr>
          <p:nvPr>
            <p:ph type="ctrTitle" hasCustomPrompt="1"/>
          </p:nvPr>
        </p:nvSpPr>
        <p:spPr>
          <a:xfrm>
            <a:off x="914400" y="3815775"/>
            <a:ext cx="10363200" cy="646331"/>
          </a:xfrm>
        </p:spPr>
        <p:txBody>
          <a:bodyPr anchor="b">
            <a:spAutoFit/>
          </a:bodyPr>
          <a:lstStyle>
            <a:lvl1pPr algn="l">
              <a:defRPr sz="400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914400" y="4464029"/>
            <a:ext cx="10363200" cy="548483"/>
          </a:xfrm>
        </p:spPr>
        <p:txBody>
          <a:bodyPr>
            <a:sp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8"/>
          <p:cNvSpPr>
            <a:spLocks noGrp="1"/>
          </p:cNvSpPr>
          <p:nvPr>
            <p:ph type="body" sz="quarter" idx="10" hasCustomPrompt="1"/>
          </p:nvPr>
        </p:nvSpPr>
        <p:spPr>
          <a:xfrm>
            <a:off x="914400" y="5125454"/>
            <a:ext cx="10363200" cy="513346"/>
          </a:xfrm>
        </p:spPr>
        <p:txBody>
          <a:bodyPr>
            <a:spAutoFit/>
          </a:bodyPr>
          <a:lstStyle>
            <a:lvl1pPr marL="0" indent="0">
              <a:buNone/>
              <a:defRPr sz="2400">
                <a:solidFill>
                  <a:schemeClr val="accent4"/>
                </a:solidFill>
                <a:latin typeface="Garamond" panose="02020404030301010803" pitchFamily="18" charset="0"/>
              </a:defRPr>
            </a:lvl1pPr>
          </a:lstStyle>
          <a:p>
            <a:pPr lvl="0"/>
            <a:r>
              <a:rPr lang="en-US" dirty="0"/>
              <a:t>Name of Presenter</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750" y="554101"/>
            <a:ext cx="3522133" cy="649323"/>
          </a:xfrm>
          <a:prstGeom prst="rect">
            <a:avLst/>
          </a:prstGeom>
        </p:spPr>
      </p:pic>
    </p:spTree>
    <p:extLst>
      <p:ext uri="{BB962C8B-B14F-4D97-AF65-F5344CB8AC3E}">
        <p14:creationId xmlns:p14="http://schemas.microsoft.com/office/powerpoint/2010/main" val="189062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a:xfrm flipV="1">
            <a:off x="10094648" y="1"/>
            <a:ext cx="2097352" cy="4709905"/>
          </a:xfrm>
          <a:custGeom>
            <a:avLst/>
            <a:gdLst>
              <a:gd name="connsiteX0" fmla="*/ 0 w 1573014"/>
              <a:gd name="connsiteY0" fmla="*/ 4709905 h 4709905"/>
              <a:gd name="connsiteX1" fmla="*/ 1573014 w 1573014"/>
              <a:gd name="connsiteY1" fmla="*/ 4709905 h 4709905"/>
              <a:gd name="connsiteX2" fmla="*/ 1573014 w 1573014"/>
              <a:gd name="connsiteY2" fmla="*/ 0 h 4709905"/>
            </a:gdLst>
            <a:ahLst/>
            <a:cxnLst>
              <a:cxn ang="0">
                <a:pos x="connsiteX0" y="connsiteY0"/>
              </a:cxn>
              <a:cxn ang="0">
                <a:pos x="connsiteX1" y="connsiteY1"/>
              </a:cxn>
              <a:cxn ang="0">
                <a:pos x="connsiteX2" y="connsiteY2"/>
              </a:cxn>
            </a:cxnLst>
            <a:rect l="l" t="t" r="r" b="b"/>
            <a:pathLst>
              <a:path w="1573014" h="4709905">
                <a:moveTo>
                  <a:pt x="0" y="4709905"/>
                </a:moveTo>
                <a:lnTo>
                  <a:pt x="1573014" y="4709905"/>
                </a:lnTo>
                <a:lnTo>
                  <a:pt x="1573014" y="0"/>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p:cNvSpPr/>
          <p:nvPr userDrawn="1"/>
        </p:nvSpPr>
        <p:spPr>
          <a:xfrm rot="16200000" flipV="1">
            <a:off x="4164298" y="-4189075"/>
            <a:ext cx="3813850" cy="12192001"/>
          </a:xfrm>
          <a:custGeom>
            <a:avLst/>
            <a:gdLst>
              <a:gd name="connsiteX0" fmla="*/ 3813850 w 3813850"/>
              <a:gd name="connsiteY0" fmla="*/ 9144001 h 9144001"/>
              <a:gd name="connsiteX1" fmla="*/ 3813850 w 3813850"/>
              <a:gd name="connsiteY1" fmla="*/ 0 h 9144001"/>
              <a:gd name="connsiteX2" fmla="*/ 3053915 w 3813850"/>
              <a:gd name="connsiteY2" fmla="*/ 0 h 9144001"/>
              <a:gd name="connsiteX3" fmla="*/ 0 w 3813850"/>
              <a:gd name="connsiteY3" fmla="*/ 9144001 h 9144001"/>
            </a:gdLst>
            <a:ahLst/>
            <a:cxnLst>
              <a:cxn ang="0">
                <a:pos x="connsiteX0" y="connsiteY0"/>
              </a:cxn>
              <a:cxn ang="0">
                <a:pos x="connsiteX1" y="connsiteY1"/>
              </a:cxn>
              <a:cxn ang="0">
                <a:pos x="connsiteX2" y="connsiteY2"/>
              </a:cxn>
              <a:cxn ang="0">
                <a:pos x="connsiteX3" y="connsiteY3"/>
              </a:cxn>
            </a:cxnLst>
            <a:rect l="l" t="t" r="r" b="b"/>
            <a:pathLst>
              <a:path w="3813850" h="9144001">
                <a:moveTo>
                  <a:pt x="3813850" y="9144001"/>
                </a:moveTo>
                <a:lnTo>
                  <a:pt x="3813850" y="0"/>
                </a:lnTo>
                <a:lnTo>
                  <a:pt x="3053915" y="0"/>
                </a:lnTo>
                <a:lnTo>
                  <a:pt x="0" y="9144001"/>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p:cNvSpPr>
            <a:spLocks noGrp="1"/>
          </p:cNvSpPr>
          <p:nvPr>
            <p:ph type="ctrTitle" hasCustomPrompt="1"/>
          </p:nvPr>
        </p:nvSpPr>
        <p:spPr>
          <a:xfrm>
            <a:off x="914400" y="3815775"/>
            <a:ext cx="10363200" cy="646331"/>
          </a:xfrm>
        </p:spPr>
        <p:txBody>
          <a:bodyPr anchor="b">
            <a:spAutoFit/>
          </a:bodyPr>
          <a:lstStyle>
            <a:lvl1pPr algn="l">
              <a:defRPr sz="400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914400" y="4464029"/>
            <a:ext cx="10363200" cy="548483"/>
          </a:xfrm>
        </p:spPr>
        <p:txBody>
          <a:bodyPr>
            <a:sp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8"/>
          <p:cNvSpPr>
            <a:spLocks noGrp="1"/>
          </p:cNvSpPr>
          <p:nvPr>
            <p:ph type="body" sz="quarter" idx="10" hasCustomPrompt="1"/>
          </p:nvPr>
        </p:nvSpPr>
        <p:spPr>
          <a:xfrm>
            <a:off x="914400" y="5125454"/>
            <a:ext cx="10363200" cy="513346"/>
          </a:xfrm>
        </p:spPr>
        <p:txBody>
          <a:bodyPr>
            <a:spAutoFit/>
          </a:bodyPr>
          <a:lstStyle>
            <a:lvl1pPr marL="0" indent="0">
              <a:buNone/>
              <a:defRPr sz="2400">
                <a:solidFill>
                  <a:schemeClr val="accent4"/>
                </a:solidFill>
                <a:latin typeface="Garamond" panose="02020404030301010803" pitchFamily="18" charset="0"/>
              </a:defRPr>
            </a:lvl1pPr>
          </a:lstStyle>
          <a:p>
            <a:pPr lvl="0"/>
            <a:r>
              <a:rPr lang="en-US" dirty="0"/>
              <a:t>Name of Presenter</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750" y="554101"/>
            <a:ext cx="3522133" cy="649323"/>
          </a:xfrm>
          <a:prstGeom prst="rect">
            <a:avLst/>
          </a:prstGeom>
        </p:spPr>
      </p:pic>
    </p:spTree>
    <p:extLst>
      <p:ext uri="{BB962C8B-B14F-4D97-AF65-F5344CB8AC3E}">
        <p14:creationId xmlns:p14="http://schemas.microsoft.com/office/powerpoint/2010/main" val="3376547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Name of Initiative</a:t>
            </a:r>
          </a:p>
        </p:txBody>
      </p:sp>
      <p:sp>
        <p:nvSpPr>
          <p:cNvPr id="6" name="Slide Number Placeholder 5"/>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376472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Emphasi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03505"/>
            <a:ext cx="12192000" cy="384735"/>
          </a:xfrm>
          <a:prstGeom prst="rect">
            <a:avLst/>
          </a:prstGeom>
          <a:solidFill>
            <a:srgbClr val="003D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C77"/>
              </a:solidFill>
            </a:endParaRPr>
          </a:p>
        </p:txBody>
      </p:sp>
      <p:sp>
        <p:nvSpPr>
          <p:cNvPr id="8" name="Freeform 7"/>
          <p:cNvSpPr/>
          <p:nvPr userDrawn="1"/>
        </p:nvSpPr>
        <p:spPr>
          <a:xfrm>
            <a:off x="0" y="6503505"/>
            <a:ext cx="2133600" cy="384735"/>
          </a:xfrm>
          <a:custGeom>
            <a:avLst/>
            <a:gdLst>
              <a:gd name="connsiteX0" fmla="*/ 0 w 1600200"/>
              <a:gd name="connsiteY0" fmla="*/ 0 h 384735"/>
              <a:gd name="connsiteX1" fmla="*/ 1472137 w 1600200"/>
              <a:gd name="connsiteY1" fmla="*/ 0 h 384735"/>
              <a:gd name="connsiteX2" fmla="*/ 1600200 w 1600200"/>
              <a:gd name="connsiteY2" fmla="*/ 384735 h 384735"/>
              <a:gd name="connsiteX3" fmla="*/ 0 w 1600200"/>
              <a:gd name="connsiteY3" fmla="*/ 384735 h 384735"/>
            </a:gdLst>
            <a:ahLst/>
            <a:cxnLst>
              <a:cxn ang="0">
                <a:pos x="connsiteX0" y="connsiteY0"/>
              </a:cxn>
              <a:cxn ang="0">
                <a:pos x="connsiteX1" y="connsiteY1"/>
              </a:cxn>
              <a:cxn ang="0">
                <a:pos x="connsiteX2" y="connsiteY2"/>
              </a:cxn>
              <a:cxn ang="0">
                <a:pos x="connsiteX3" y="connsiteY3"/>
              </a:cxn>
            </a:cxnLst>
            <a:rect l="l" t="t" r="r" b="b"/>
            <a:pathLst>
              <a:path w="1600200" h="384735">
                <a:moveTo>
                  <a:pt x="0" y="0"/>
                </a:moveTo>
                <a:lnTo>
                  <a:pt x="1472137" y="0"/>
                </a:lnTo>
                <a:lnTo>
                  <a:pt x="1600200" y="384735"/>
                </a:lnTo>
                <a:lnTo>
                  <a:pt x="0" y="384735"/>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sp>
        <p:nvSpPr>
          <p:cNvPr id="5" name="Footer Placeholder 4"/>
          <p:cNvSpPr>
            <a:spLocks noGrp="1"/>
          </p:cNvSpPr>
          <p:nvPr>
            <p:ph type="ftr" sz="quarter" idx="11"/>
          </p:nvPr>
        </p:nvSpPr>
        <p:spPr/>
        <p:txBody>
          <a:bodyPr/>
          <a:lstStyle/>
          <a:p>
            <a:r>
              <a:rPr lang="en-US" dirty="0"/>
              <a:t>Name of Initiative</a:t>
            </a:r>
          </a:p>
        </p:txBody>
      </p:sp>
      <p:sp>
        <p:nvSpPr>
          <p:cNvPr id="6" name="Slide Number Placeholder 5"/>
          <p:cNvSpPr>
            <a:spLocks noGrp="1"/>
          </p:cNvSpPr>
          <p:nvPr>
            <p:ph type="sldNum" sz="quarter" idx="12"/>
          </p:nvPr>
        </p:nvSpPr>
        <p:spPr/>
        <p:txBody>
          <a:bodyPr/>
          <a:lstStyle/>
          <a:p>
            <a:fld id="{68EE525B-90CE-4B14-91B6-1BFA233CFAA5}" type="slidenum">
              <a:rPr lang="en-US" smtClean="0"/>
              <a:t>‹#›</a:t>
            </a:fld>
            <a:endParaRPr lang="en-US"/>
          </a:p>
        </p:txBody>
      </p:sp>
      <p:pic>
        <p:nvPicPr>
          <p:cNvPr id="10" name="Picture 9"/>
          <p:cNvPicPr>
            <a:picLocks noChangeAspect="1"/>
          </p:cNvPicPr>
          <p:nvPr userDrawn="1"/>
        </p:nvPicPr>
        <p:blipFill>
          <a:blip r:embed="rId2"/>
          <a:stretch>
            <a:fillRect/>
          </a:stretch>
        </p:blipFill>
        <p:spPr>
          <a:xfrm>
            <a:off x="203203" y="6595711"/>
            <a:ext cx="1219259" cy="173098"/>
          </a:xfrm>
          <a:prstGeom prst="rect">
            <a:avLst/>
          </a:prstGeom>
        </p:spPr>
      </p:pic>
    </p:spTree>
    <p:extLst>
      <p:ext uri="{BB962C8B-B14F-4D97-AF65-F5344CB8AC3E}">
        <p14:creationId xmlns:p14="http://schemas.microsoft.com/office/powerpoint/2010/main" val="176093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4993" y="1709740"/>
            <a:ext cx="10515600" cy="2852737"/>
          </a:xfr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314993" y="4724401"/>
            <a:ext cx="10515600" cy="51334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Freeform 9"/>
          <p:cNvSpPr/>
          <p:nvPr userDrawn="1"/>
        </p:nvSpPr>
        <p:spPr>
          <a:xfrm flipV="1">
            <a:off x="10094648" y="1"/>
            <a:ext cx="2097352" cy="4709905"/>
          </a:xfrm>
          <a:custGeom>
            <a:avLst/>
            <a:gdLst>
              <a:gd name="connsiteX0" fmla="*/ 0 w 1573014"/>
              <a:gd name="connsiteY0" fmla="*/ 4709905 h 4709905"/>
              <a:gd name="connsiteX1" fmla="*/ 1573014 w 1573014"/>
              <a:gd name="connsiteY1" fmla="*/ 4709905 h 4709905"/>
              <a:gd name="connsiteX2" fmla="*/ 1573014 w 1573014"/>
              <a:gd name="connsiteY2" fmla="*/ 0 h 4709905"/>
            </a:gdLst>
            <a:ahLst/>
            <a:cxnLst>
              <a:cxn ang="0">
                <a:pos x="connsiteX0" y="connsiteY0"/>
              </a:cxn>
              <a:cxn ang="0">
                <a:pos x="connsiteX1" y="connsiteY1"/>
              </a:cxn>
              <a:cxn ang="0">
                <a:pos x="connsiteX2" y="connsiteY2"/>
              </a:cxn>
            </a:cxnLst>
            <a:rect l="l" t="t" r="r" b="b"/>
            <a:pathLst>
              <a:path w="1573014" h="4709905">
                <a:moveTo>
                  <a:pt x="0" y="4709905"/>
                </a:moveTo>
                <a:lnTo>
                  <a:pt x="1573014" y="4709905"/>
                </a:lnTo>
                <a:lnTo>
                  <a:pt x="1573014" y="0"/>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p:cNvSpPr/>
          <p:nvPr userDrawn="1"/>
        </p:nvSpPr>
        <p:spPr>
          <a:xfrm rot="16200000" flipV="1">
            <a:off x="4164298" y="-4189075"/>
            <a:ext cx="3813850" cy="12192001"/>
          </a:xfrm>
          <a:custGeom>
            <a:avLst/>
            <a:gdLst>
              <a:gd name="connsiteX0" fmla="*/ 3813850 w 3813850"/>
              <a:gd name="connsiteY0" fmla="*/ 9144001 h 9144001"/>
              <a:gd name="connsiteX1" fmla="*/ 3813850 w 3813850"/>
              <a:gd name="connsiteY1" fmla="*/ 0 h 9144001"/>
              <a:gd name="connsiteX2" fmla="*/ 3053915 w 3813850"/>
              <a:gd name="connsiteY2" fmla="*/ 0 h 9144001"/>
              <a:gd name="connsiteX3" fmla="*/ 0 w 3813850"/>
              <a:gd name="connsiteY3" fmla="*/ 9144001 h 9144001"/>
            </a:gdLst>
            <a:ahLst/>
            <a:cxnLst>
              <a:cxn ang="0">
                <a:pos x="connsiteX0" y="connsiteY0"/>
              </a:cxn>
              <a:cxn ang="0">
                <a:pos x="connsiteX1" y="connsiteY1"/>
              </a:cxn>
              <a:cxn ang="0">
                <a:pos x="connsiteX2" y="connsiteY2"/>
              </a:cxn>
              <a:cxn ang="0">
                <a:pos x="connsiteX3" y="connsiteY3"/>
              </a:cxn>
            </a:cxnLst>
            <a:rect l="l" t="t" r="r" b="b"/>
            <a:pathLst>
              <a:path w="3813850" h="9144001">
                <a:moveTo>
                  <a:pt x="3813850" y="9144001"/>
                </a:moveTo>
                <a:lnTo>
                  <a:pt x="3813850" y="0"/>
                </a:lnTo>
                <a:lnTo>
                  <a:pt x="3053915" y="0"/>
                </a:lnTo>
                <a:lnTo>
                  <a:pt x="0" y="9144001"/>
                </a:lnTo>
                <a:close/>
              </a:path>
            </a:pathLst>
          </a:cu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Tree>
    <p:extLst>
      <p:ext uri="{BB962C8B-B14F-4D97-AF65-F5344CB8AC3E}">
        <p14:creationId xmlns:p14="http://schemas.microsoft.com/office/powerpoint/2010/main" val="4019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507831"/>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14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2289473"/>
          </a:xfrm>
        </p:spPr>
        <p:txBody>
          <a:bodyPr/>
          <a:lstStyle>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normAutofit/>
          </a:bodyPr>
          <a:lstStyle>
            <a:lvl1pPr marL="0" indent="0">
              <a:buNone/>
              <a:defRPr sz="14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2289473"/>
          </a:xfrm>
        </p:spPr>
        <p:txBody>
          <a:bodyPr/>
          <a:lstStyle>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Name of Initiative</a:t>
            </a:r>
          </a:p>
        </p:txBody>
      </p:sp>
      <p:sp>
        <p:nvSpPr>
          <p:cNvPr id="9" name="Slide Number Placeholder 8"/>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79120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5183188" y="987427"/>
            <a:ext cx="6172200" cy="2289473"/>
          </a:xfrm>
        </p:spPr>
        <p:txBody>
          <a:bodyPr/>
          <a:lstStyle>
            <a:lvl1pPr>
              <a:defRPr sz="24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7305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r>
              <a:rPr lang="en-US"/>
              <a:t>Name of Initiative</a:t>
            </a:r>
          </a:p>
        </p:txBody>
      </p:sp>
      <p:sp>
        <p:nvSpPr>
          <p:cNvPr id="7" name="Slide Number Placeholder 6"/>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57080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71E48C-E535-401D-8556-10305ADFE7EF}"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73631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Name of Initiative</a:t>
            </a:r>
          </a:p>
        </p:txBody>
      </p:sp>
      <p:sp>
        <p:nvSpPr>
          <p:cNvPr id="5" name="Slide Number Placeholder 4"/>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3281948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448" y="304800"/>
            <a:ext cx="10515600" cy="22894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Name of Initiative</a:t>
            </a:r>
          </a:p>
        </p:txBody>
      </p:sp>
      <p:sp>
        <p:nvSpPr>
          <p:cNvPr id="6" name="Slide Number Placeholder 5"/>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3654703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with 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 y="0"/>
            <a:ext cx="12191999" cy="6537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799578"/>
          </a:xfrm>
          <a:solidFill>
            <a:schemeClr val="accent1">
              <a:alpha val="85000"/>
            </a:schemeClr>
          </a:solidFill>
        </p:spPr>
        <p:txBody>
          <a:bodyPr lIns="274320" tIns="274320" rIns="274320" bIns="274320"/>
          <a:lstStyle>
            <a:lvl1pPr marL="0" indent="0">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Footer Placeholder 5"/>
          <p:cNvSpPr>
            <a:spLocks noGrp="1"/>
          </p:cNvSpPr>
          <p:nvPr>
            <p:ph type="ftr" sz="quarter" idx="11"/>
          </p:nvPr>
        </p:nvSpPr>
        <p:spPr/>
        <p:txBody>
          <a:bodyPr/>
          <a:lstStyle/>
          <a:p>
            <a:r>
              <a:rPr lang="en-US"/>
              <a:t>Name of Initiative</a:t>
            </a:r>
          </a:p>
        </p:txBody>
      </p:sp>
      <p:sp>
        <p:nvSpPr>
          <p:cNvPr id="7" name="Slide Number Placeholder 6"/>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122933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Name of Initiative</a:t>
            </a:r>
          </a:p>
        </p:txBody>
      </p:sp>
      <p:sp>
        <p:nvSpPr>
          <p:cNvPr id="4" name="Slide Number Placeholder 3"/>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235307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Footer and Background">
    <p:spTree>
      <p:nvGrpSpPr>
        <p:cNvPr id="1" name=""/>
        <p:cNvGrpSpPr/>
        <p:nvPr/>
      </p:nvGrpSpPr>
      <p:grpSpPr>
        <a:xfrm>
          <a:off x="0" y="0"/>
          <a:ext cx="0" cy="0"/>
          <a:chOff x="0" y="0"/>
          <a:chExt cx="0" cy="0"/>
        </a:xfrm>
      </p:grpSpPr>
      <p:sp>
        <p:nvSpPr>
          <p:cNvPr id="7" name="Freeform 6"/>
          <p:cNvSpPr/>
          <p:nvPr userDrawn="1"/>
        </p:nvSpPr>
        <p:spPr>
          <a:xfrm rot="10800000" flipV="1">
            <a:off x="1" y="2122401"/>
            <a:ext cx="1950935" cy="4381103"/>
          </a:xfrm>
          <a:custGeom>
            <a:avLst/>
            <a:gdLst>
              <a:gd name="connsiteX0" fmla="*/ 1463201 w 1463201"/>
              <a:gd name="connsiteY0" fmla="*/ 0 h 4381103"/>
              <a:gd name="connsiteX1" fmla="*/ 0 w 1463201"/>
              <a:gd name="connsiteY1" fmla="*/ 4381103 h 4381103"/>
              <a:gd name="connsiteX2" fmla="*/ 1463201 w 1463201"/>
              <a:gd name="connsiteY2" fmla="*/ 4381103 h 4381103"/>
            </a:gdLst>
            <a:ahLst/>
            <a:cxnLst>
              <a:cxn ang="0">
                <a:pos x="connsiteX0" y="connsiteY0"/>
              </a:cxn>
              <a:cxn ang="0">
                <a:pos x="connsiteX1" y="connsiteY1"/>
              </a:cxn>
              <a:cxn ang="0">
                <a:pos x="connsiteX2" y="connsiteY2"/>
              </a:cxn>
            </a:cxnLst>
            <a:rect l="l" t="t" r="r" b="b"/>
            <a:pathLst>
              <a:path w="1463201" h="4381103">
                <a:moveTo>
                  <a:pt x="1463201" y="0"/>
                </a:moveTo>
                <a:lnTo>
                  <a:pt x="0" y="4381103"/>
                </a:lnTo>
                <a:lnTo>
                  <a:pt x="1463201" y="4381103"/>
                </a:lnTo>
                <a:close/>
              </a:path>
            </a:pathLst>
          </a:cu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9" name="Freeform 8"/>
          <p:cNvSpPr/>
          <p:nvPr userDrawn="1"/>
        </p:nvSpPr>
        <p:spPr>
          <a:xfrm rot="5400000" flipV="1">
            <a:off x="4457153" y="-1231349"/>
            <a:ext cx="3277705" cy="12192004"/>
          </a:xfrm>
          <a:custGeom>
            <a:avLst/>
            <a:gdLst>
              <a:gd name="connsiteX0" fmla="*/ 0 w 3277705"/>
              <a:gd name="connsiteY0" fmla="*/ 9144003 h 9144003"/>
              <a:gd name="connsiteX1" fmla="*/ 3277705 w 3277705"/>
              <a:gd name="connsiteY1" fmla="*/ 9144003 h 9144003"/>
              <a:gd name="connsiteX2" fmla="*/ 3277704 w 3277705"/>
              <a:gd name="connsiteY2" fmla="*/ 0 h 9144003"/>
              <a:gd name="connsiteX3" fmla="*/ 3053915 w 3277705"/>
              <a:gd name="connsiteY3" fmla="*/ 0 h 9144003"/>
            </a:gdLst>
            <a:ahLst/>
            <a:cxnLst>
              <a:cxn ang="0">
                <a:pos x="connsiteX0" y="connsiteY0"/>
              </a:cxn>
              <a:cxn ang="0">
                <a:pos x="connsiteX1" y="connsiteY1"/>
              </a:cxn>
              <a:cxn ang="0">
                <a:pos x="connsiteX2" y="connsiteY2"/>
              </a:cxn>
              <a:cxn ang="0">
                <a:pos x="connsiteX3" y="connsiteY3"/>
              </a:cxn>
            </a:cxnLst>
            <a:rect l="l" t="t" r="r" b="b"/>
            <a:pathLst>
              <a:path w="3277705" h="9144003">
                <a:moveTo>
                  <a:pt x="0" y="9144003"/>
                </a:moveTo>
                <a:lnTo>
                  <a:pt x="3277705" y="9144003"/>
                </a:lnTo>
                <a:lnTo>
                  <a:pt x="3277704" y="0"/>
                </a:lnTo>
                <a:lnTo>
                  <a:pt x="3053915" y="0"/>
                </a:lnTo>
                <a:close/>
              </a:path>
            </a:pathLst>
          </a:cu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3" name="Footer Placeholder 2"/>
          <p:cNvSpPr>
            <a:spLocks noGrp="1"/>
          </p:cNvSpPr>
          <p:nvPr>
            <p:ph type="ftr" sz="quarter" idx="11"/>
          </p:nvPr>
        </p:nvSpPr>
        <p:spPr/>
        <p:txBody>
          <a:bodyPr/>
          <a:lstStyle/>
          <a:p>
            <a:r>
              <a:rPr lang="en-US"/>
              <a:t>Name of Initiative</a:t>
            </a:r>
          </a:p>
        </p:txBody>
      </p:sp>
      <p:sp>
        <p:nvSpPr>
          <p:cNvPr id="4" name="Slide Number Placeholder 3"/>
          <p:cNvSpPr>
            <a:spLocks noGrp="1"/>
          </p:cNvSpPr>
          <p:nvPr>
            <p:ph type="sldNum" sz="quarter" idx="12"/>
          </p:nvPr>
        </p:nvSpPr>
        <p:spPr/>
        <p:txBody>
          <a:bodyPr/>
          <a:lstStyle/>
          <a:p>
            <a:fld id="{68EE525B-90CE-4B14-91B6-1BFA233CFAA5}" type="slidenum">
              <a:rPr lang="en-US" smtClean="0"/>
              <a:t>‹#›</a:t>
            </a:fld>
            <a:endParaRPr lang="en-US"/>
          </a:p>
        </p:txBody>
      </p:sp>
    </p:spTree>
    <p:extLst>
      <p:ext uri="{BB962C8B-B14F-4D97-AF65-F5344CB8AC3E}">
        <p14:creationId xmlns:p14="http://schemas.microsoft.com/office/powerpoint/2010/main" val="191264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71E48C-E535-401D-8556-10305ADFE7EF}"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63634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71E48C-E535-401D-8556-10305ADFE7EF}"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267178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71E48C-E535-401D-8556-10305ADFE7EF}" type="datetimeFigureOut">
              <a:rPr lang="en-US" smtClean="0"/>
              <a:t>6/4/2020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112849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71E48C-E535-401D-8556-10305ADFE7EF}" type="datetimeFigureOut">
              <a:rPr lang="en-US" smtClean="0"/>
              <a:t>6/4/2020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187062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1E48C-E535-401D-8556-10305ADFE7EF}" type="datetimeFigureOut">
              <a:rPr lang="en-US" smtClean="0"/>
              <a:t>6/4/2020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155462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71E48C-E535-401D-8556-10305ADFE7EF}"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220051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71E48C-E535-401D-8556-10305ADFE7EF}"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83C5-D880-463D-961A-FFE5BEBA7276}" type="slidenum">
              <a:rPr lang="en-US" smtClean="0"/>
              <a:t>‹#›</a:t>
            </a:fld>
            <a:endParaRPr lang="en-US"/>
          </a:p>
        </p:txBody>
      </p:sp>
    </p:spTree>
    <p:extLst>
      <p:ext uri="{BB962C8B-B14F-4D97-AF65-F5344CB8AC3E}">
        <p14:creationId xmlns:p14="http://schemas.microsoft.com/office/powerpoint/2010/main" val="1389716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1E48C-E535-401D-8556-10305ADFE7EF}" type="datetimeFigureOut">
              <a:rPr lang="en-US" smtClean="0"/>
              <a:t>6/4/2020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E83C5-D880-463D-961A-FFE5BEBA7276}" type="slidenum">
              <a:rPr lang="en-US" smtClean="0"/>
              <a:t>‹#›</a:t>
            </a:fld>
            <a:endParaRPr lang="en-US"/>
          </a:p>
        </p:txBody>
      </p:sp>
    </p:spTree>
    <p:extLst>
      <p:ext uri="{BB962C8B-B14F-4D97-AF65-F5344CB8AC3E}">
        <p14:creationId xmlns:p14="http://schemas.microsoft.com/office/powerpoint/2010/main" val="232044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03505"/>
            <a:ext cx="12192000" cy="38473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C77"/>
              </a:solidFill>
            </a:endParaRPr>
          </a:p>
        </p:txBody>
      </p:sp>
      <p:sp>
        <p:nvSpPr>
          <p:cNvPr id="10" name="Freeform 9"/>
          <p:cNvSpPr/>
          <p:nvPr userDrawn="1"/>
        </p:nvSpPr>
        <p:spPr>
          <a:xfrm>
            <a:off x="0" y="6503505"/>
            <a:ext cx="2133600" cy="384735"/>
          </a:xfrm>
          <a:custGeom>
            <a:avLst/>
            <a:gdLst>
              <a:gd name="connsiteX0" fmla="*/ 0 w 1600200"/>
              <a:gd name="connsiteY0" fmla="*/ 0 h 384735"/>
              <a:gd name="connsiteX1" fmla="*/ 1472137 w 1600200"/>
              <a:gd name="connsiteY1" fmla="*/ 0 h 384735"/>
              <a:gd name="connsiteX2" fmla="*/ 1600200 w 1600200"/>
              <a:gd name="connsiteY2" fmla="*/ 384735 h 384735"/>
              <a:gd name="connsiteX3" fmla="*/ 0 w 1600200"/>
              <a:gd name="connsiteY3" fmla="*/ 384735 h 384735"/>
            </a:gdLst>
            <a:ahLst/>
            <a:cxnLst>
              <a:cxn ang="0">
                <a:pos x="connsiteX0" y="connsiteY0"/>
              </a:cxn>
              <a:cxn ang="0">
                <a:pos x="connsiteX1" y="connsiteY1"/>
              </a:cxn>
              <a:cxn ang="0">
                <a:pos x="connsiteX2" y="connsiteY2"/>
              </a:cxn>
              <a:cxn ang="0">
                <a:pos x="connsiteX3" y="connsiteY3"/>
              </a:cxn>
            </a:cxnLst>
            <a:rect l="l" t="t" r="r" b="b"/>
            <a:pathLst>
              <a:path w="1600200" h="384735">
                <a:moveTo>
                  <a:pt x="0" y="0"/>
                </a:moveTo>
                <a:lnTo>
                  <a:pt x="1472137" y="0"/>
                </a:lnTo>
                <a:lnTo>
                  <a:pt x="1600200" y="384735"/>
                </a:lnTo>
                <a:lnTo>
                  <a:pt x="0" y="384735"/>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sp>
        <p:nvSpPr>
          <p:cNvPr id="2" name="Title Placeholder 1"/>
          <p:cNvSpPr>
            <a:spLocks noGrp="1"/>
          </p:cNvSpPr>
          <p:nvPr>
            <p:ph type="title"/>
          </p:nvPr>
        </p:nvSpPr>
        <p:spPr>
          <a:xfrm>
            <a:off x="563448" y="365127"/>
            <a:ext cx="10515600" cy="5078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563448" y="1330000"/>
            <a:ext cx="10515600" cy="2289473"/>
          </a:xfrm>
          <a:prstGeom prst="rect">
            <a:avLst/>
          </a:prstGeom>
        </p:spPr>
        <p:txBody>
          <a:bodyPr vert="horz" lIns="0" tIns="45720" rIns="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886700" y="6512014"/>
            <a:ext cx="4114800" cy="365125"/>
          </a:xfrm>
          <a:prstGeom prst="rect">
            <a:avLst/>
          </a:prstGeom>
        </p:spPr>
        <p:txBody>
          <a:bodyPr vert="horz" lIns="91440" tIns="45720" rIns="91440" bIns="45720" rtlCol="0" anchor="ctr"/>
          <a:lstStyle>
            <a:lvl1pPr algn="r">
              <a:defRPr sz="1000">
                <a:solidFill>
                  <a:srgbClr val="AFAFAF"/>
                </a:solidFill>
              </a:defRPr>
            </a:lvl1pPr>
          </a:lstStyle>
          <a:p>
            <a:r>
              <a:rPr lang="en-US" dirty="0"/>
              <a:t>Name of Initiative</a:t>
            </a:r>
          </a:p>
        </p:txBody>
      </p:sp>
      <p:sp>
        <p:nvSpPr>
          <p:cNvPr id="6" name="Slide Number Placeholder 5"/>
          <p:cNvSpPr>
            <a:spLocks noGrp="1"/>
          </p:cNvSpPr>
          <p:nvPr>
            <p:ph type="sldNum" sz="quarter" idx="4"/>
          </p:nvPr>
        </p:nvSpPr>
        <p:spPr>
          <a:xfrm>
            <a:off x="9258300" y="6138380"/>
            <a:ext cx="2743200" cy="365125"/>
          </a:xfrm>
          <a:prstGeom prst="rect">
            <a:avLst/>
          </a:prstGeom>
        </p:spPr>
        <p:txBody>
          <a:bodyPr vert="horz" lIns="91440" tIns="45720" rIns="91440" bIns="45720" rtlCol="0" anchor="ctr"/>
          <a:lstStyle>
            <a:lvl1pPr algn="r">
              <a:defRPr sz="1000" b="1">
                <a:solidFill>
                  <a:schemeClr val="tx1">
                    <a:tint val="75000"/>
                  </a:schemeClr>
                </a:solidFill>
              </a:defRPr>
            </a:lvl1pPr>
          </a:lstStyle>
          <a:p>
            <a:fld id="{68EE525B-90CE-4B14-91B6-1BFA233CFAA5}" type="slidenum">
              <a:rPr lang="en-US" smtClean="0"/>
              <a:pPr/>
              <a:t>‹#›</a:t>
            </a:fld>
            <a:endParaRPr lang="en-US" dirty="0"/>
          </a:p>
        </p:txBody>
      </p:sp>
      <p:pic>
        <p:nvPicPr>
          <p:cNvPr id="9" name="Picture 8"/>
          <p:cNvPicPr>
            <a:picLocks noChangeAspect="1"/>
          </p:cNvPicPr>
          <p:nvPr userDrawn="1"/>
        </p:nvPicPr>
        <p:blipFill>
          <a:blip r:embed="rId15"/>
          <a:stretch>
            <a:fillRect/>
          </a:stretch>
        </p:blipFill>
        <p:spPr>
          <a:xfrm>
            <a:off x="203203" y="6595711"/>
            <a:ext cx="1219259" cy="173098"/>
          </a:xfrm>
          <a:prstGeom prst="rect">
            <a:avLst/>
          </a:prstGeom>
        </p:spPr>
      </p:pic>
    </p:spTree>
    <p:extLst>
      <p:ext uri="{BB962C8B-B14F-4D97-AF65-F5344CB8AC3E}">
        <p14:creationId xmlns:p14="http://schemas.microsoft.com/office/powerpoint/2010/main" val="3634259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3000" kern="1200">
          <a:solidFill>
            <a:srgbClr val="C5093B"/>
          </a:solidFill>
          <a:latin typeface="+mj-lt"/>
          <a:ea typeface="+mj-ea"/>
          <a:cs typeface="+mj-cs"/>
        </a:defRPr>
      </a:lvl1pPr>
    </p:titleStyle>
    <p:bodyStyle>
      <a:lvl1pPr marL="0" indent="0" algn="l" defTabSz="914400" rtl="0" eaLnBrk="1" latinLnBrk="0" hangingPunct="1">
        <a:lnSpc>
          <a:spcPct val="114000"/>
        </a:lnSpc>
        <a:spcBef>
          <a:spcPts val="800"/>
        </a:spcBef>
        <a:spcAft>
          <a:spcPts val="200"/>
        </a:spcAft>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114000"/>
        </a:lnSpc>
        <a:spcBef>
          <a:spcPts val="800"/>
        </a:spcBef>
        <a:spcAft>
          <a:spcPts val="200"/>
        </a:spcAft>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114000"/>
        </a:lnSpc>
        <a:spcBef>
          <a:spcPts val="800"/>
        </a:spcBef>
        <a:spcAft>
          <a:spcPts val="200"/>
        </a:spcAft>
        <a:buFont typeface="Arial" panose="020B0604020202020204" pitchFamily="34" charset="0"/>
        <a:buNone/>
        <a:defRPr sz="1800" kern="1200">
          <a:solidFill>
            <a:schemeClr val="tx2"/>
          </a:solidFill>
          <a:latin typeface="+mn-lt"/>
          <a:ea typeface="+mn-ea"/>
          <a:cs typeface="+mn-cs"/>
        </a:defRPr>
      </a:lvl3pPr>
      <a:lvl4pPr marL="1371600" indent="0" algn="l" defTabSz="914400" rtl="0" eaLnBrk="1" latinLnBrk="0" hangingPunct="1">
        <a:lnSpc>
          <a:spcPct val="114000"/>
        </a:lnSpc>
        <a:spcBef>
          <a:spcPts val="800"/>
        </a:spcBef>
        <a:spcAft>
          <a:spcPts val="200"/>
        </a:spcAft>
        <a:buFont typeface="Arial" panose="020B0604020202020204" pitchFamily="34" charset="0"/>
        <a:buNone/>
        <a:defRPr sz="1800" kern="1200">
          <a:solidFill>
            <a:schemeClr val="tx2"/>
          </a:solidFill>
          <a:latin typeface="+mn-lt"/>
          <a:ea typeface="+mn-ea"/>
          <a:cs typeface="+mn-cs"/>
        </a:defRPr>
      </a:lvl4pPr>
      <a:lvl5pPr marL="1828800" indent="0" algn="l" defTabSz="914400" rtl="0" eaLnBrk="1" latinLnBrk="0" hangingPunct="1">
        <a:lnSpc>
          <a:spcPct val="114000"/>
        </a:lnSpc>
        <a:spcBef>
          <a:spcPts val="800"/>
        </a:spcBef>
        <a:spcAft>
          <a:spcPts val="200"/>
        </a:spcAft>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470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1" y="228601"/>
            <a:ext cx="2895600" cy="71175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1" y="2133601"/>
            <a:ext cx="4892077" cy="2422023"/>
          </a:xfrm>
          <a:prstGeom prst="rect">
            <a:avLst/>
          </a:prstGeom>
        </p:spPr>
      </p:pic>
    </p:spTree>
    <p:extLst>
      <p:ext uri="{BB962C8B-B14F-4D97-AF65-F5344CB8AC3E}">
        <p14:creationId xmlns:p14="http://schemas.microsoft.com/office/powerpoint/2010/main" val="2782260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2510246" y="1633540"/>
            <a:ext cx="5033555" cy="2938461"/>
          </a:xfrm>
        </p:spPr>
        <p:txBody>
          <a:bodyPr/>
          <a:lstStyle/>
          <a:p>
            <a:pPr lvl="0"/>
            <a:r>
              <a:rPr lang="en-US" dirty="0"/>
              <a:t>5</a:t>
            </a:r>
            <a:r>
              <a:rPr lang="en-US" dirty="0" smtClean="0"/>
              <a:t>. </a:t>
            </a:r>
            <a:r>
              <a:rPr lang="en-US" dirty="0"/>
              <a:t>Calculating </a:t>
            </a:r>
            <a:r>
              <a:rPr lang="en-US" dirty="0" err="1"/>
              <a:t>Fama</a:t>
            </a:r>
            <a:r>
              <a:rPr lang="en-US" dirty="0"/>
              <a:t>-French Factors</a:t>
            </a:r>
          </a:p>
        </p:txBody>
      </p:sp>
      <p:sp>
        <p:nvSpPr>
          <p:cNvPr id="8" name="Text Placeholder 1"/>
          <p:cNvSpPr>
            <a:spLocks noGrp="1"/>
          </p:cNvSpPr>
          <p:nvPr>
            <p:ph type="body" idx="1"/>
          </p:nvPr>
        </p:nvSpPr>
        <p:spPr>
          <a:xfrm>
            <a:off x="2510246" y="4724401"/>
            <a:ext cx="5185955" cy="513346"/>
          </a:xfrm>
        </p:spPr>
        <p:txBody>
          <a:bodyPr/>
          <a:lstStyle/>
          <a:p>
            <a:endParaRPr lang="en-US" dirty="0"/>
          </a:p>
        </p:txBody>
      </p:sp>
    </p:spTree>
    <p:extLst>
      <p:ext uri="{BB962C8B-B14F-4D97-AF65-F5344CB8AC3E}">
        <p14:creationId xmlns:p14="http://schemas.microsoft.com/office/powerpoint/2010/main" val="4088737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720" y="344968"/>
            <a:ext cx="6536080" cy="480131"/>
          </a:xfrm>
        </p:spPr>
        <p:txBody>
          <a:bodyPr/>
          <a:lstStyle/>
          <a:p>
            <a:r>
              <a:rPr lang="en-US" sz="2800" dirty="0" err="1"/>
              <a:t>Fama</a:t>
            </a:r>
            <a:r>
              <a:rPr lang="en-US" sz="2800" dirty="0"/>
              <a:t>-French Portfolio Monthly Returns</a:t>
            </a:r>
            <a:endParaRPr lang="en-US" sz="2800" dirty="0"/>
          </a:p>
        </p:txBody>
      </p:sp>
      <p:sp>
        <p:nvSpPr>
          <p:cNvPr id="4" name="Footer Placeholder 3"/>
          <p:cNvSpPr>
            <a:spLocks noGrp="1"/>
          </p:cNvSpPr>
          <p:nvPr>
            <p:ph type="ftr" sz="quarter" idx="11"/>
          </p:nvPr>
        </p:nvSpPr>
        <p:spPr/>
        <p:txBody>
          <a:bodyPr/>
          <a:lstStyle/>
          <a:p>
            <a:pPr defTabSz="1219170"/>
            <a:r>
              <a:rPr lang="en-US" dirty="0">
                <a:solidFill>
                  <a:srgbClr val="FFFFFF"/>
                </a:solidFill>
                <a:latin typeface="Arial"/>
              </a:rPr>
              <a:t>Wharton Research Data Services</a:t>
            </a:r>
          </a:p>
        </p:txBody>
      </p:sp>
      <p:sp>
        <p:nvSpPr>
          <p:cNvPr id="5" name="Slide Number Placeholder 4"/>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3</a:t>
            </a:fld>
            <a:endParaRPr lang="en-US" dirty="0">
              <a:solidFill>
                <a:srgbClr val="2D2C41">
                  <a:tint val="75000"/>
                </a:srgbClr>
              </a:solidFill>
              <a:latin typeface="Arial"/>
            </a:endParaRPr>
          </a:p>
        </p:txBody>
      </p:sp>
      <p:cxnSp>
        <p:nvCxnSpPr>
          <p:cNvPr id="6" name="Straight Arrow Connector 5"/>
          <p:cNvCxnSpPr/>
          <p:nvPr/>
        </p:nvCxnSpPr>
        <p:spPr>
          <a:xfrm>
            <a:off x="2933700" y="3416038"/>
            <a:ext cx="7353300" cy="1296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64016" y="3006665"/>
            <a:ext cx="1" cy="83685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48800" y="3314383"/>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88379" y="2143663"/>
            <a:ext cx="751271" cy="461665"/>
          </a:xfrm>
          <a:prstGeom prst="rect">
            <a:avLst/>
          </a:prstGeom>
          <a:noFill/>
        </p:spPr>
        <p:txBody>
          <a:bodyPr wrap="square" rtlCol="0">
            <a:spAutoFit/>
          </a:bodyPr>
          <a:lstStyle/>
          <a:p>
            <a:pPr defTabSz="1219170"/>
            <a:r>
              <a:rPr lang="en-US" sz="1200" dirty="0">
                <a:solidFill>
                  <a:srgbClr val="2D2C41"/>
                </a:solidFill>
                <a:latin typeface="Arial"/>
              </a:rPr>
              <a:t>End of </a:t>
            </a:r>
            <a:br>
              <a:rPr lang="en-US" sz="1200" dirty="0">
                <a:solidFill>
                  <a:srgbClr val="2D2C41"/>
                </a:solidFill>
                <a:latin typeface="Arial"/>
              </a:rPr>
            </a:br>
            <a:r>
              <a:rPr lang="en-US" sz="1200" i="1" dirty="0">
                <a:solidFill>
                  <a:srgbClr val="2D2C41"/>
                </a:solidFill>
                <a:latin typeface="Arial"/>
              </a:rPr>
              <a:t>Dec</a:t>
            </a:r>
            <a:r>
              <a:rPr lang="en-US" sz="1200" dirty="0">
                <a:solidFill>
                  <a:srgbClr val="2D2C41"/>
                </a:solidFill>
                <a:latin typeface="Arial"/>
              </a:rPr>
              <a:t>. t-1</a:t>
            </a:r>
            <a:endParaRPr lang="en-US" sz="1200" dirty="0">
              <a:solidFill>
                <a:srgbClr val="2D2C41"/>
              </a:solidFill>
              <a:latin typeface="Arial"/>
            </a:endParaRPr>
          </a:p>
        </p:txBody>
      </p:sp>
      <p:sp>
        <p:nvSpPr>
          <p:cNvPr id="25" name="Left Brace 24"/>
          <p:cNvSpPr/>
          <p:nvPr/>
        </p:nvSpPr>
        <p:spPr>
          <a:xfrm rot="16200000" flipV="1">
            <a:off x="5442451" y="2186397"/>
            <a:ext cx="243129" cy="10286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srgbClr val="2D2C41"/>
              </a:solidFill>
              <a:latin typeface="Arial"/>
            </a:endParaRPr>
          </a:p>
        </p:txBody>
      </p:sp>
      <p:cxnSp>
        <p:nvCxnSpPr>
          <p:cNvPr id="13" name="Straight Connector 12"/>
          <p:cNvCxnSpPr/>
          <p:nvPr/>
        </p:nvCxnSpPr>
        <p:spPr>
          <a:xfrm>
            <a:off x="8305800" y="3065433"/>
            <a:ext cx="0" cy="778085"/>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77400" y="3314383"/>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202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916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34400" y="3301436"/>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7630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8486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77200" y="3301436"/>
            <a:ext cx="0" cy="2240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620000" y="3305330"/>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91400" y="3305331"/>
            <a:ext cx="0" cy="22923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342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62800" y="3305948"/>
            <a:ext cx="0" cy="22018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477000" y="1590959"/>
            <a:ext cx="457200" cy="16262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475326" y="3506466"/>
            <a:ext cx="639969" cy="465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940700" y="1373968"/>
            <a:ext cx="1447799" cy="261610"/>
          </a:xfrm>
          <a:prstGeom prst="rect">
            <a:avLst/>
          </a:prstGeom>
          <a:noFill/>
        </p:spPr>
        <p:txBody>
          <a:bodyPr wrap="square" rtlCol="0">
            <a:spAutoFit/>
          </a:bodyPr>
          <a:lstStyle/>
          <a:p>
            <a:pPr defTabSz="1219170"/>
            <a:r>
              <a:rPr lang="en-US" sz="1100" dirty="0">
                <a:solidFill>
                  <a:srgbClr val="2D2C41"/>
                </a:solidFill>
                <a:latin typeface="Arial"/>
              </a:rPr>
              <a:t>End of </a:t>
            </a:r>
            <a:r>
              <a:rPr lang="en-US" sz="1100" i="1" dirty="0">
                <a:solidFill>
                  <a:srgbClr val="2D2C41"/>
                </a:solidFill>
                <a:latin typeface="Arial"/>
              </a:rPr>
              <a:t>June</a:t>
            </a:r>
            <a:r>
              <a:rPr lang="en-US" sz="1100" dirty="0">
                <a:solidFill>
                  <a:srgbClr val="2D2C41"/>
                </a:solidFill>
                <a:latin typeface="Arial"/>
              </a:rPr>
              <a:t> t</a:t>
            </a:r>
            <a:endParaRPr lang="en-US" sz="2400" dirty="0">
              <a:solidFill>
                <a:srgbClr val="2D2C41"/>
              </a:solidFill>
              <a:latin typeface="Arial"/>
            </a:endParaRPr>
          </a:p>
        </p:txBody>
      </p:sp>
      <p:sp>
        <p:nvSpPr>
          <p:cNvPr id="58" name="TextBox 57"/>
          <p:cNvSpPr txBox="1"/>
          <p:nvPr/>
        </p:nvSpPr>
        <p:spPr>
          <a:xfrm>
            <a:off x="5962160" y="3893746"/>
            <a:ext cx="762000" cy="430887"/>
          </a:xfrm>
          <a:prstGeom prst="rect">
            <a:avLst/>
          </a:prstGeom>
          <a:noFill/>
        </p:spPr>
        <p:txBody>
          <a:bodyPr wrap="square" rtlCol="0">
            <a:spAutoFit/>
          </a:bodyPr>
          <a:lstStyle/>
          <a:p>
            <a:pPr defTabSz="1219170"/>
            <a:r>
              <a:rPr lang="en-US" sz="1100" dirty="0">
                <a:solidFill>
                  <a:srgbClr val="2D2C41"/>
                </a:solidFill>
                <a:latin typeface="Arial"/>
              </a:rPr>
              <a:t>End of </a:t>
            </a:r>
            <a:r>
              <a:rPr lang="en-US" sz="1100" i="1" dirty="0">
                <a:solidFill>
                  <a:srgbClr val="2D2C41"/>
                </a:solidFill>
                <a:latin typeface="Arial"/>
              </a:rPr>
              <a:t>July</a:t>
            </a:r>
            <a:r>
              <a:rPr lang="en-US" sz="1100" dirty="0">
                <a:solidFill>
                  <a:srgbClr val="2D2C41"/>
                </a:solidFill>
                <a:latin typeface="Arial"/>
              </a:rPr>
              <a:t> t</a:t>
            </a:r>
            <a:endParaRPr lang="en-US" sz="2400" dirty="0">
              <a:solidFill>
                <a:srgbClr val="2D2C41"/>
              </a:solidFill>
              <a:latin typeface="Arial"/>
            </a:endParaRPr>
          </a:p>
        </p:txBody>
      </p:sp>
      <p:sp>
        <p:nvSpPr>
          <p:cNvPr id="3" name="TextBox 2"/>
          <p:cNvSpPr txBox="1"/>
          <p:nvPr/>
        </p:nvSpPr>
        <p:spPr>
          <a:xfrm>
            <a:off x="6940795" y="3833140"/>
            <a:ext cx="2740297" cy="276999"/>
          </a:xfrm>
          <a:prstGeom prst="rect">
            <a:avLst/>
          </a:prstGeom>
          <a:noFill/>
        </p:spPr>
        <p:txBody>
          <a:bodyPr wrap="square" rtlCol="0">
            <a:spAutoFit/>
          </a:bodyPr>
          <a:lstStyle/>
          <a:p>
            <a:pPr algn="ctr" defTabSz="1219170"/>
            <a:r>
              <a:rPr lang="en-US" sz="1200" dirty="0">
                <a:solidFill>
                  <a:srgbClr val="2D2C41"/>
                </a:solidFill>
                <a:latin typeface="Arial"/>
              </a:rPr>
              <a:t>h</a:t>
            </a:r>
            <a:r>
              <a:rPr lang="en-US" sz="1200" dirty="0">
                <a:solidFill>
                  <a:srgbClr val="2D2C41"/>
                </a:solidFill>
                <a:latin typeface="Arial"/>
              </a:rPr>
              <a:t>olding </a:t>
            </a:r>
            <a:r>
              <a:rPr lang="en-US" sz="1200" dirty="0">
                <a:solidFill>
                  <a:srgbClr val="2D2C41"/>
                </a:solidFill>
                <a:latin typeface="Arial"/>
              </a:rPr>
              <a:t>p</a:t>
            </a:r>
            <a:r>
              <a:rPr lang="en-US" sz="1200" dirty="0">
                <a:solidFill>
                  <a:srgbClr val="2D2C41"/>
                </a:solidFill>
                <a:latin typeface="Arial"/>
              </a:rPr>
              <a:t>eriod</a:t>
            </a:r>
            <a:endParaRPr lang="en-US" sz="2400" dirty="0">
              <a:solidFill>
                <a:srgbClr val="2D2C41"/>
              </a:solidFill>
              <a:latin typeface="Arial"/>
            </a:endParaRPr>
          </a:p>
        </p:txBody>
      </p:sp>
      <p:cxnSp>
        <p:nvCxnSpPr>
          <p:cNvPr id="8" name="Straight Arrow Connector 7"/>
          <p:cNvCxnSpPr>
            <a:endCxn id="3" idx="1"/>
          </p:cNvCxnSpPr>
          <p:nvPr/>
        </p:nvCxnSpPr>
        <p:spPr>
          <a:xfrm flipH="1" flipV="1">
            <a:off x="6940794" y="3971639"/>
            <a:ext cx="828704" cy="9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3" idx="3"/>
          </p:cNvCxnSpPr>
          <p:nvPr/>
        </p:nvCxnSpPr>
        <p:spPr>
          <a:xfrm flipV="1">
            <a:off x="8763001" y="3971640"/>
            <a:ext cx="918091" cy="9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053235" y="914401"/>
            <a:ext cx="194558" cy="4233791"/>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mc:AlternateContent xmlns:mc="http://schemas.openxmlformats.org/markup-compatibility/2006">
        <mc:Choice xmlns:a14="http://schemas.microsoft.com/office/drawing/2010/main" Requires="a14">
          <p:sp>
            <p:nvSpPr>
              <p:cNvPr id="43" name="Rectangle 42"/>
              <p:cNvSpPr/>
              <p:nvPr/>
            </p:nvSpPr>
            <p:spPr>
              <a:xfrm>
                <a:off x="4156386" y="5397016"/>
                <a:ext cx="6130614" cy="689804"/>
              </a:xfrm>
              <a:prstGeom prst="rect">
                <a:avLst/>
              </a:prstGeom>
              <a:ln w="6350">
                <a:solidFill>
                  <a:schemeClr val="tx1"/>
                </a:solidFill>
              </a:ln>
            </p:spPr>
            <p:txBody>
              <a:bodyPr wrap="square">
                <a:spAutoFit/>
              </a:bodyPr>
              <a:lstStyle/>
              <a:p>
                <a:pPr defTabSz="1219170"/>
                <a14:m>
                  <m:oMathPara xmlns:m="http://schemas.openxmlformats.org/officeDocument/2006/math">
                    <m:oMathParaPr>
                      <m:jc m:val="left"/>
                    </m:oMathParaPr>
                    <m:oMath xmlns:m="http://schemas.openxmlformats.org/officeDocument/2006/math">
                      <m:sSub>
                        <m:sSubPr>
                          <m:ctrlPr>
                            <a:rPr lang="en-US" sz="1400" i="1">
                              <a:solidFill>
                                <a:srgbClr val="06AAFC">
                                  <a:lumMod val="50000"/>
                                </a:srgbClr>
                              </a:solidFill>
                              <a:latin typeface="Cambria Math" panose="02040503050406030204" pitchFamily="18" charset="0"/>
                            </a:rPr>
                          </m:ctrlPr>
                        </m:sSubPr>
                        <m:e>
                          <m:r>
                            <m:rPr>
                              <m:sty m:val="p"/>
                            </m:rPr>
                            <a:rPr lang="en-US" sz="1400">
                              <a:solidFill>
                                <a:srgbClr val="06AAFC">
                                  <a:lumMod val="50000"/>
                                </a:srgbClr>
                              </a:solidFill>
                              <a:latin typeface="Cambria Math" panose="02040503050406030204" pitchFamily="18" charset="0"/>
                            </a:rPr>
                            <m:t>PortRet</m:t>
                          </m:r>
                        </m:e>
                        <m:sub>
                          <m:r>
                            <a:rPr lang="en-US" sz="1400" i="1">
                              <a:solidFill>
                                <a:srgbClr val="06AAFC">
                                  <a:lumMod val="50000"/>
                                </a:srgbClr>
                              </a:solidFill>
                              <a:latin typeface="Cambria Math" panose="02040503050406030204" pitchFamily="18" charset="0"/>
                            </a:rPr>
                            <m:t>𝑡</m:t>
                          </m:r>
                        </m:sub>
                      </m:sSub>
                      <m:r>
                        <a:rPr lang="en-US" sz="1400" i="1">
                          <a:solidFill>
                            <a:srgbClr val="06AAFC">
                              <a:lumMod val="50000"/>
                            </a:srgbClr>
                          </a:solidFill>
                          <a:latin typeface="Cambria Math" panose="02040503050406030204" pitchFamily="18" charset="0"/>
                        </a:rPr>
                        <m:t>=</m:t>
                      </m:r>
                      <m:nary>
                        <m:naryPr>
                          <m:chr m:val="∑"/>
                          <m:limLoc m:val="subSup"/>
                          <m:grow m:val="on"/>
                          <m:ctrlPr>
                            <a:rPr lang="en-US" sz="1400" i="1">
                              <a:solidFill>
                                <a:srgbClr val="06AAFC">
                                  <a:lumMod val="50000"/>
                                </a:srgbClr>
                              </a:solidFill>
                              <a:latin typeface="Cambria Math" panose="02040503050406030204" pitchFamily="18" charset="0"/>
                            </a:rPr>
                          </m:ctrlPr>
                        </m:naryPr>
                        <m:sub/>
                        <m:sup>
                          <m:r>
                            <a:rPr lang="en-US" sz="1400" i="1">
                              <a:solidFill>
                                <a:srgbClr val="06AAFC">
                                  <a:lumMod val="50000"/>
                                </a:srgbClr>
                              </a:solidFill>
                              <a:latin typeface="Cambria Math" panose="02040503050406030204" pitchFamily="18" charset="0"/>
                            </a:rPr>
                            <m:t>𝑚</m:t>
                          </m:r>
                        </m:sup>
                        <m:e>
                          <m:sSub>
                            <m:sSubPr>
                              <m:ctrlPr>
                                <a:rPr lang="en-US" sz="1400" i="1">
                                  <a:solidFill>
                                    <a:srgbClr val="06AAFC">
                                      <a:lumMod val="50000"/>
                                    </a:srgbClr>
                                  </a:solidFill>
                                  <a:latin typeface="Cambria Math" panose="02040503050406030204" pitchFamily="18" charset="0"/>
                                </a:rPr>
                              </m:ctrlPr>
                            </m:sSubPr>
                            <m:e>
                              <m:r>
                                <a:rPr lang="en-US" sz="1400" i="1">
                                  <a:solidFill>
                                    <a:srgbClr val="06AAFC">
                                      <a:lumMod val="50000"/>
                                    </a:srgbClr>
                                  </a:solidFill>
                                  <a:latin typeface="Cambria Math" panose="02040503050406030204" pitchFamily="18" charset="0"/>
                                </a:rPr>
                                <m:t>𝑟𝑒𝑡</m:t>
                              </m:r>
                              <m:r>
                                <a:rPr lang="en-US" sz="1400">
                                  <a:solidFill>
                                    <a:srgbClr val="06AAFC">
                                      <a:lumMod val="50000"/>
                                    </a:srgbClr>
                                  </a:solidFill>
                                  <a:latin typeface="Cambria Math" panose="02040503050406030204" pitchFamily="18" charset="0"/>
                                </a:rPr>
                                <m:t> </m:t>
                              </m:r>
                            </m:e>
                            <m:sub>
                              <m:r>
                                <a:rPr lang="en-US" sz="1400" i="1">
                                  <a:solidFill>
                                    <a:srgbClr val="06AAFC">
                                      <a:lumMod val="50000"/>
                                    </a:srgbClr>
                                  </a:solidFill>
                                  <a:latin typeface="Cambria Math" panose="02040503050406030204" pitchFamily="18" charset="0"/>
                                </a:rPr>
                                <m:t>𝑡</m:t>
                              </m:r>
                            </m:sub>
                          </m:sSub>
                          <m:sSub>
                            <m:sSubPr>
                              <m:ctrlPr>
                                <a:rPr lang="en-US" sz="1400" i="1">
                                  <a:solidFill>
                                    <a:srgbClr val="06AAFC">
                                      <a:lumMod val="50000"/>
                                    </a:srgbClr>
                                  </a:solidFill>
                                  <a:latin typeface="Cambria Math" panose="02040503050406030204" pitchFamily="18" charset="0"/>
                                </a:rPr>
                              </m:ctrlPr>
                            </m:sSubPr>
                            <m:e>
                              <m:r>
                                <a:rPr lang="en-US" sz="1400" i="1">
                                  <a:solidFill>
                                    <a:srgbClr val="06AAFC">
                                      <a:lumMod val="50000"/>
                                    </a:srgbClr>
                                  </a:solidFill>
                                  <a:latin typeface="Cambria Math" panose="02040503050406030204" pitchFamily="18" charset="0"/>
                                  <a:ea typeface="Cambria Math" panose="02040503050406030204" pitchFamily="18" charset="0"/>
                                </a:rPr>
                                <m:t>𝜔</m:t>
                              </m:r>
                            </m:e>
                            <m:sub>
                              <m:r>
                                <a:rPr lang="en-US" sz="1400" i="1">
                                  <a:solidFill>
                                    <a:srgbClr val="06AAFC">
                                      <a:lumMod val="50000"/>
                                    </a:srgbClr>
                                  </a:solidFill>
                                  <a:latin typeface="Cambria Math" panose="02040503050406030204" pitchFamily="18" charset="0"/>
                                  <a:ea typeface="Cambria Math" panose="02040503050406030204" pitchFamily="18" charset="0"/>
                                </a:rPr>
                                <m:t>𝑡</m:t>
                              </m:r>
                            </m:sub>
                          </m:sSub>
                          <m:r>
                            <a:rPr lang="en-US" sz="1400" i="1">
                              <a:solidFill>
                                <a:srgbClr val="06AAFC">
                                  <a:lumMod val="50000"/>
                                </a:srgbClr>
                              </a:solidFill>
                              <a:latin typeface="Cambria Math" panose="02040503050406030204" pitchFamily="18" charset="0"/>
                              <a:ea typeface="Cambria Math" panose="02040503050406030204" pitchFamily="18" charset="0"/>
                            </a:rPr>
                            <m:t>           </m:t>
                          </m:r>
                          <m:sSub>
                            <m:sSubPr>
                              <m:ctrlPr>
                                <a:rPr lang="en-US" sz="1400" i="1">
                                  <a:solidFill>
                                    <a:srgbClr val="06AAFC">
                                      <a:lumMod val="50000"/>
                                    </a:srgbClr>
                                  </a:solidFill>
                                  <a:latin typeface="Cambria Math" panose="02040503050406030204" pitchFamily="18" charset="0"/>
                                </a:rPr>
                              </m:ctrlPr>
                            </m:sSubPr>
                            <m:e>
                              <m:r>
                                <a:rPr lang="en-US" sz="1400" i="1">
                                  <a:solidFill>
                                    <a:srgbClr val="06AAFC">
                                      <a:lumMod val="50000"/>
                                    </a:srgbClr>
                                  </a:solidFill>
                                  <a:latin typeface="Cambria Math" panose="02040503050406030204" pitchFamily="18" charset="0"/>
                                  <a:ea typeface="Cambria Math" panose="02040503050406030204" pitchFamily="18" charset="0"/>
                                </a:rPr>
                                <m:t>𝜔</m:t>
                              </m:r>
                            </m:e>
                            <m:sub>
                              <m:r>
                                <a:rPr lang="en-US" sz="1400" i="1">
                                  <a:solidFill>
                                    <a:srgbClr val="06AAFC">
                                      <a:lumMod val="50000"/>
                                    </a:srgbClr>
                                  </a:solidFill>
                                  <a:latin typeface="Cambria Math" panose="02040503050406030204" pitchFamily="18" charset="0"/>
                                  <a:ea typeface="Cambria Math" panose="02040503050406030204" pitchFamily="18" charset="0"/>
                                </a:rPr>
                                <m:t>𝑡</m:t>
                              </m:r>
                            </m:sub>
                          </m:sSub>
                          <m:r>
                            <a:rPr lang="en-US" sz="1400" i="1">
                              <a:solidFill>
                                <a:srgbClr val="06AAFC">
                                  <a:lumMod val="50000"/>
                                </a:srgbClr>
                              </a:solidFill>
                              <a:latin typeface="Cambria Math" panose="02040503050406030204" pitchFamily="18" charset="0"/>
                              <a:ea typeface="Cambria Math" panose="02040503050406030204" pitchFamily="18" charset="0"/>
                            </a:rPr>
                            <m:t>=</m:t>
                          </m:r>
                          <m:f>
                            <m:fPr>
                              <m:ctrlPr>
                                <a:rPr lang="en-US" sz="1400" i="1">
                                  <a:solidFill>
                                    <a:srgbClr val="06AAFC">
                                      <a:lumMod val="50000"/>
                                    </a:srgbClr>
                                  </a:solidFill>
                                  <a:latin typeface="Cambria Math" panose="02040503050406030204" pitchFamily="18" charset="0"/>
                                </a:rPr>
                              </m:ctrlPr>
                            </m:fPr>
                            <m:num>
                              <m:sSub>
                                <m:sSubPr>
                                  <m:ctrlPr>
                                    <a:rPr lang="en-US" sz="1400" i="1">
                                      <a:solidFill>
                                        <a:srgbClr val="06AAFC">
                                          <a:lumMod val="50000"/>
                                        </a:srgbClr>
                                      </a:solidFill>
                                      <a:latin typeface="Cambria Math" panose="02040503050406030204" pitchFamily="18" charset="0"/>
                                    </a:rPr>
                                  </m:ctrlPr>
                                </m:sSubPr>
                                <m:e>
                                  <m:sSub>
                                    <m:sSubPr>
                                      <m:ctrlPr>
                                        <a:rPr lang="en-US" sz="1400" i="1">
                                          <a:solidFill>
                                            <a:srgbClr val="06AAFC">
                                              <a:lumMod val="50000"/>
                                            </a:srgbClr>
                                          </a:solidFill>
                                          <a:latin typeface="Cambria Math" panose="02040503050406030204" pitchFamily="18" charset="0"/>
                                        </a:rPr>
                                      </m:ctrlPr>
                                    </m:sSubPr>
                                    <m:e>
                                      <m:r>
                                        <a:rPr lang="en-US" sz="1400" i="1">
                                          <a:solidFill>
                                            <a:srgbClr val="06AAFC">
                                              <a:lumMod val="50000"/>
                                            </a:srgbClr>
                                          </a:solidFill>
                                          <a:latin typeface="Cambria Math" panose="02040503050406030204" pitchFamily="18" charset="0"/>
                                        </a:rPr>
                                        <m:t> (1+</m:t>
                                      </m:r>
                                      <m:r>
                                        <a:rPr lang="en-US" sz="1400" i="1">
                                          <a:solidFill>
                                            <a:srgbClr val="06AAFC">
                                              <a:lumMod val="50000"/>
                                            </a:srgbClr>
                                          </a:solidFill>
                                          <a:latin typeface="Cambria Math" panose="02040503050406030204" pitchFamily="18" charset="0"/>
                                        </a:rPr>
                                        <m:t>𝑟𝑒𝑡𝑥</m:t>
                                      </m:r>
                                      <m:r>
                                        <a:rPr lang="en-US" sz="1400" i="1">
                                          <a:solidFill>
                                            <a:srgbClr val="06AAFC">
                                              <a:lumMod val="50000"/>
                                            </a:srgbClr>
                                          </a:solidFill>
                                          <a:latin typeface="Cambria Math" panose="02040503050406030204" pitchFamily="18" charset="0"/>
                                        </a:rPr>
                                        <m:t> </m:t>
                                      </m:r>
                                    </m:e>
                                    <m:sub>
                                      <m:r>
                                        <a:rPr lang="en-US" sz="1400" i="1">
                                          <a:solidFill>
                                            <a:srgbClr val="06AAFC">
                                              <a:lumMod val="50000"/>
                                            </a:srgbClr>
                                          </a:solidFill>
                                          <a:latin typeface="Cambria Math" panose="02040503050406030204" pitchFamily="18" charset="0"/>
                                        </a:rPr>
                                        <m:t>𝑡</m:t>
                                      </m:r>
                                      <m:r>
                                        <a:rPr lang="en-US" sz="1400" i="1">
                                          <a:solidFill>
                                            <a:srgbClr val="06AAFC">
                                              <a:lumMod val="50000"/>
                                            </a:srgbClr>
                                          </a:solidFill>
                                          <a:latin typeface="Cambria Math" panose="02040503050406030204" pitchFamily="18" charset="0"/>
                                        </a:rPr>
                                        <m:t>−1</m:t>
                                      </m:r>
                                    </m:sub>
                                  </m:sSub>
                                  <m:r>
                                    <a:rPr lang="en-US" sz="1400" i="1">
                                      <a:solidFill>
                                        <a:srgbClr val="06AAFC">
                                          <a:lumMod val="50000"/>
                                        </a:srgbClr>
                                      </a:solidFill>
                                      <a:latin typeface="Cambria Math" panose="02040503050406030204" pitchFamily="18" charset="0"/>
                                    </a:rPr>
                                    <m:t>)…</m:t>
                                  </m:r>
                                  <m:d>
                                    <m:dPr>
                                      <m:ctrlPr>
                                        <a:rPr lang="en-US" sz="1400" i="1">
                                          <a:solidFill>
                                            <a:srgbClr val="06AAFC">
                                              <a:lumMod val="50000"/>
                                            </a:srgbClr>
                                          </a:solidFill>
                                          <a:latin typeface="Cambria Math" panose="02040503050406030204" pitchFamily="18" charset="0"/>
                                        </a:rPr>
                                      </m:ctrlPr>
                                    </m:dPr>
                                    <m:e>
                                      <m:r>
                                        <a:rPr lang="en-US" sz="1400">
                                          <a:solidFill>
                                            <a:srgbClr val="06AAFC">
                                              <a:lumMod val="50000"/>
                                            </a:srgbClr>
                                          </a:solidFill>
                                          <a:latin typeface="Cambria Math" panose="02040503050406030204" pitchFamily="18" charset="0"/>
                                        </a:rPr>
                                        <m:t>1+</m:t>
                                      </m:r>
                                      <m:r>
                                        <a:rPr lang="en-US" sz="1400" i="1">
                                          <a:solidFill>
                                            <a:srgbClr val="06AAFC">
                                              <a:lumMod val="50000"/>
                                            </a:srgbClr>
                                          </a:solidFill>
                                          <a:latin typeface="Cambria Math" panose="02040503050406030204" pitchFamily="18" charset="0"/>
                                        </a:rPr>
                                        <m:t>𝑟𝑒𝑡𝑥</m:t>
                                      </m:r>
                                    </m:e>
                                  </m:d>
                                  <m:r>
                                    <a:rPr lang="en-US" sz="1400" i="1">
                                      <a:solidFill>
                                        <a:srgbClr val="06AAFC">
                                          <a:lumMod val="50000"/>
                                        </a:srgbClr>
                                      </a:solidFill>
                                      <a:latin typeface="Cambria Math" panose="02040503050406030204" pitchFamily="18" charset="0"/>
                                    </a:rPr>
                                    <m:t> </m:t>
                                  </m:r>
                                  <m:r>
                                    <a:rPr lang="en-US" sz="1400" i="1">
                                      <a:solidFill>
                                        <a:srgbClr val="06AAFC">
                                          <a:lumMod val="50000"/>
                                        </a:srgbClr>
                                      </a:solidFill>
                                      <a:latin typeface="Cambria Math" panose="02040503050406030204" pitchFamily="18" charset="0"/>
                                    </a:rPr>
                                    <m:t>𝑀𝐸</m:t>
                                  </m:r>
                                </m:e>
                                <m:sub>
                                  <m:r>
                                    <a:rPr lang="en-US" sz="1400" i="1">
                                      <a:solidFill>
                                        <a:srgbClr val="06AAFC">
                                          <a:lumMod val="50000"/>
                                        </a:srgbClr>
                                      </a:solidFill>
                                      <a:latin typeface="Cambria Math" panose="02040503050406030204" pitchFamily="18" charset="0"/>
                                    </a:rPr>
                                    <m:t>0</m:t>
                                  </m:r>
                                </m:sub>
                              </m:sSub>
                            </m:num>
                            <m:den>
                              <m:nary>
                                <m:naryPr>
                                  <m:chr m:val="∑"/>
                                  <m:limLoc m:val="subSup"/>
                                  <m:grow m:val="on"/>
                                  <m:ctrlPr>
                                    <a:rPr lang="en-US" sz="1400" i="1">
                                      <a:solidFill>
                                        <a:srgbClr val="06AAFC">
                                          <a:lumMod val="50000"/>
                                        </a:srgbClr>
                                      </a:solidFill>
                                      <a:latin typeface="Cambria Math" panose="02040503050406030204" pitchFamily="18" charset="0"/>
                                    </a:rPr>
                                  </m:ctrlPr>
                                </m:naryPr>
                                <m:sub/>
                                <m:sup>
                                  <m:r>
                                    <a:rPr lang="en-US" sz="1400" i="1">
                                      <a:solidFill>
                                        <a:srgbClr val="06AAFC">
                                          <a:lumMod val="50000"/>
                                        </a:srgbClr>
                                      </a:solidFill>
                                      <a:latin typeface="Cambria Math" panose="02040503050406030204" pitchFamily="18" charset="0"/>
                                    </a:rPr>
                                    <m:t>𝑚</m:t>
                                  </m:r>
                                </m:sup>
                                <m:e>
                                  <m:sSub>
                                    <m:sSubPr>
                                      <m:ctrlPr>
                                        <a:rPr lang="en-US" sz="1400" i="1">
                                          <a:solidFill>
                                            <a:srgbClr val="06AAFC">
                                              <a:lumMod val="50000"/>
                                            </a:srgbClr>
                                          </a:solidFill>
                                          <a:latin typeface="Cambria Math" panose="02040503050406030204" pitchFamily="18" charset="0"/>
                                        </a:rPr>
                                      </m:ctrlPr>
                                    </m:sSubPr>
                                    <m:e>
                                      <m:sSub>
                                        <m:sSubPr>
                                          <m:ctrlPr>
                                            <a:rPr lang="en-US" sz="1400" i="1">
                                              <a:solidFill>
                                                <a:srgbClr val="06AAFC">
                                                  <a:lumMod val="50000"/>
                                                </a:srgbClr>
                                              </a:solidFill>
                                              <a:latin typeface="Cambria Math" panose="02040503050406030204" pitchFamily="18" charset="0"/>
                                            </a:rPr>
                                          </m:ctrlPr>
                                        </m:sSubPr>
                                        <m:e>
                                          <m:r>
                                            <a:rPr lang="en-US" sz="1400" i="1">
                                              <a:solidFill>
                                                <a:srgbClr val="06AAFC">
                                                  <a:lumMod val="50000"/>
                                                </a:srgbClr>
                                              </a:solidFill>
                                              <a:latin typeface="Cambria Math" panose="02040503050406030204" pitchFamily="18" charset="0"/>
                                            </a:rPr>
                                            <m:t> (1+</m:t>
                                          </m:r>
                                          <m:r>
                                            <a:rPr lang="en-US" sz="1400" i="1">
                                              <a:solidFill>
                                                <a:srgbClr val="06AAFC">
                                                  <a:lumMod val="50000"/>
                                                </a:srgbClr>
                                              </a:solidFill>
                                              <a:latin typeface="Cambria Math" panose="02040503050406030204" pitchFamily="18" charset="0"/>
                                            </a:rPr>
                                            <m:t>𝑟𝑒𝑡𝑥</m:t>
                                          </m:r>
                                          <m:r>
                                            <a:rPr lang="en-US" sz="1400" i="1">
                                              <a:solidFill>
                                                <a:srgbClr val="06AAFC">
                                                  <a:lumMod val="50000"/>
                                                </a:srgbClr>
                                              </a:solidFill>
                                              <a:latin typeface="Cambria Math" panose="02040503050406030204" pitchFamily="18" charset="0"/>
                                            </a:rPr>
                                            <m:t> </m:t>
                                          </m:r>
                                        </m:e>
                                        <m:sub>
                                          <m:r>
                                            <a:rPr lang="en-US" sz="1400" i="1">
                                              <a:solidFill>
                                                <a:srgbClr val="06AAFC">
                                                  <a:lumMod val="50000"/>
                                                </a:srgbClr>
                                              </a:solidFill>
                                              <a:latin typeface="Cambria Math" panose="02040503050406030204" pitchFamily="18" charset="0"/>
                                            </a:rPr>
                                            <m:t>𝑡</m:t>
                                          </m:r>
                                          <m:r>
                                            <a:rPr lang="en-US" sz="1400" i="1">
                                              <a:solidFill>
                                                <a:srgbClr val="06AAFC">
                                                  <a:lumMod val="50000"/>
                                                </a:srgbClr>
                                              </a:solidFill>
                                              <a:latin typeface="Cambria Math" panose="02040503050406030204" pitchFamily="18" charset="0"/>
                                            </a:rPr>
                                            <m:t>−1</m:t>
                                          </m:r>
                                        </m:sub>
                                      </m:sSub>
                                      <m:r>
                                        <a:rPr lang="en-US" sz="1400" i="1">
                                          <a:solidFill>
                                            <a:srgbClr val="06AAFC">
                                              <a:lumMod val="50000"/>
                                            </a:srgbClr>
                                          </a:solidFill>
                                          <a:latin typeface="Cambria Math" panose="02040503050406030204" pitchFamily="18" charset="0"/>
                                        </a:rPr>
                                        <m:t>)…</m:t>
                                      </m:r>
                                      <m:d>
                                        <m:dPr>
                                          <m:ctrlPr>
                                            <a:rPr lang="en-US" sz="1400" i="1">
                                              <a:solidFill>
                                                <a:srgbClr val="06AAFC">
                                                  <a:lumMod val="50000"/>
                                                </a:srgbClr>
                                              </a:solidFill>
                                              <a:latin typeface="Cambria Math" panose="02040503050406030204" pitchFamily="18" charset="0"/>
                                            </a:rPr>
                                          </m:ctrlPr>
                                        </m:dPr>
                                        <m:e>
                                          <m:r>
                                            <a:rPr lang="en-US" sz="1400">
                                              <a:solidFill>
                                                <a:srgbClr val="06AAFC">
                                                  <a:lumMod val="50000"/>
                                                </a:srgbClr>
                                              </a:solidFill>
                                              <a:latin typeface="Cambria Math" panose="02040503050406030204" pitchFamily="18" charset="0"/>
                                            </a:rPr>
                                            <m:t>1+</m:t>
                                          </m:r>
                                          <m:r>
                                            <a:rPr lang="en-US" sz="1400" i="1">
                                              <a:solidFill>
                                                <a:srgbClr val="06AAFC">
                                                  <a:lumMod val="50000"/>
                                                </a:srgbClr>
                                              </a:solidFill>
                                              <a:latin typeface="Cambria Math" panose="02040503050406030204" pitchFamily="18" charset="0"/>
                                            </a:rPr>
                                            <m:t>𝑟𝑒𝑡𝑥</m:t>
                                          </m:r>
                                        </m:e>
                                      </m:d>
                                      <m:r>
                                        <a:rPr lang="en-US" sz="1400" i="1">
                                          <a:solidFill>
                                            <a:srgbClr val="06AAFC">
                                              <a:lumMod val="50000"/>
                                            </a:srgbClr>
                                          </a:solidFill>
                                          <a:latin typeface="Cambria Math" panose="02040503050406030204" pitchFamily="18" charset="0"/>
                                        </a:rPr>
                                        <m:t> </m:t>
                                      </m:r>
                                      <m:r>
                                        <a:rPr lang="en-US" sz="1400" i="1">
                                          <a:solidFill>
                                            <a:srgbClr val="06AAFC">
                                              <a:lumMod val="50000"/>
                                            </a:srgbClr>
                                          </a:solidFill>
                                          <a:latin typeface="Cambria Math" panose="02040503050406030204" pitchFamily="18" charset="0"/>
                                        </a:rPr>
                                        <m:t>𝑀𝐸</m:t>
                                      </m:r>
                                    </m:e>
                                    <m:sub>
                                      <m:r>
                                        <a:rPr lang="en-US" sz="1400" i="1">
                                          <a:solidFill>
                                            <a:srgbClr val="06AAFC">
                                              <a:lumMod val="50000"/>
                                            </a:srgbClr>
                                          </a:solidFill>
                                          <a:latin typeface="Cambria Math" panose="02040503050406030204" pitchFamily="18" charset="0"/>
                                        </a:rPr>
                                        <m:t>0</m:t>
                                      </m:r>
                                    </m:sub>
                                  </m:sSub>
                                </m:e>
                              </m:nary>
                            </m:den>
                          </m:f>
                        </m:e>
                      </m:nary>
                    </m:oMath>
                  </m:oMathPara>
                </a14:m>
                <a:endParaRPr lang="en-US" sz="1400" dirty="0">
                  <a:solidFill>
                    <a:srgbClr val="2D2C41"/>
                  </a:solidFill>
                  <a:latin typeface="Arial"/>
                </a:endParaRPr>
              </a:p>
            </p:txBody>
          </p:sp>
        </mc:Choice>
        <mc:Fallback>
          <p:sp>
            <p:nvSpPr>
              <p:cNvPr id="43" name="Rectangle 42"/>
              <p:cNvSpPr>
                <a:spLocks noRot="1" noChangeAspect="1" noMove="1" noResize="1" noEditPoints="1" noAdjustHandles="1" noChangeArrowheads="1" noChangeShapeType="1" noTextEdit="1"/>
              </p:cNvSpPr>
              <p:nvPr/>
            </p:nvSpPr>
            <p:spPr>
              <a:xfrm>
                <a:off x="4156386" y="5397016"/>
                <a:ext cx="6130614" cy="689804"/>
              </a:xfrm>
              <a:prstGeom prst="rect">
                <a:avLst/>
              </a:prstGeom>
              <a:blipFill>
                <a:blip r:embed="rId3"/>
                <a:stretch>
                  <a:fillRect/>
                </a:stretch>
              </a:blipFill>
              <a:ln w="6350">
                <a:solidFill>
                  <a:schemeClr val="tx1"/>
                </a:solidFill>
              </a:ln>
            </p:spPr>
            <p:txBody>
              <a:bodyPr/>
              <a:lstStyle/>
              <a:p>
                <a:r>
                  <a:rPr lang="en-US">
                    <a:noFill/>
                  </a:rPr>
                  <a:t> </a:t>
                </a:r>
              </a:p>
            </p:txBody>
          </p:sp>
        </mc:Fallback>
      </mc:AlternateContent>
      <p:sp>
        <p:nvSpPr>
          <p:cNvPr id="45" name="Rectangle 44"/>
          <p:cNvSpPr/>
          <p:nvPr/>
        </p:nvSpPr>
        <p:spPr>
          <a:xfrm>
            <a:off x="7554746" y="1066801"/>
            <a:ext cx="150246" cy="4081389"/>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46" name="Rectangle 45"/>
          <p:cNvSpPr/>
          <p:nvPr/>
        </p:nvSpPr>
        <p:spPr>
          <a:xfrm>
            <a:off x="7305605" y="990600"/>
            <a:ext cx="187249" cy="4157590"/>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47" name="Rectangle 46"/>
          <p:cNvSpPr/>
          <p:nvPr/>
        </p:nvSpPr>
        <p:spPr>
          <a:xfrm>
            <a:off x="7777457" y="1143000"/>
            <a:ext cx="172596" cy="4005190"/>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48" name="Rectangle 47"/>
          <p:cNvSpPr/>
          <p:nvPr/>
        </p:nvSpPr>
        <p:spPr>
          <a:xfrm>
            <a:off x="8015415" y="1219200"/>
            <a:ext cx="150246" cy="3936116"/>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49" name="Rectangle 48"/>
          <p:cNvSpPr/>
          <p:nvPr/>
        </p:nvSpPr>
        <p:spPr>
          <a:xfrm>
            <a:off x="8228353" y="1295401"/>
            <a:ext cx="150246" cy="3860125"/>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0" name="Rectangle 49"/>
          <p:cNvSpPr/>
          <p:nvPr/>
        </p:nvSpPr>
        <p:spPr>
          <a:xfrm>
            <a:off x="8450091" y="1373968"/>
            <a:ext cx="150246" cy="3781348"/>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2" name="Rectangle 51"/>
          <p:cNvSpPr/>
          <p:nvPr/>
        </p:nvSpPr>
        <p:spPr>
          <a:xfrm>
            <a:off x="8683510" y="1590958"/>
            <a:ext cx="150246" cy="3564358"/>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3" name="Rectangle 52"/>
          <p:cNvSpPr/>
          <p:nvPr/>
        </p:nvSpPr>
        <p:spPr>
          <a:xfrm>
            <a:off x="8904512" y="1635578"/>
            <a:ext cx="150246" cy="3512610"/>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4" name="Rectangle 53"/>
          <p:cNvSpPr/>
          <p:nvPr/>
        </p:nvSpPr>
        <p:spPr>
          <a:xfrm>
            <a:off x="9154015" y="1676400"/>
            <a:ext cx="150246" cy="3471788"/>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5" name="Rectangle 54"/>
          <p:cNvSpPr/>
          <p:nvPr/>
        </p:nvSpPr>
        <p:spPr>
          <a:xfrm>
            <a:off x="9376909" y="1828800"/>
            <a:ext cx="150246" cy="3326516"/>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57" name="Rectangle 56"/>
          <p:cNvSpPr/>
          <p:nvPr/>
        </p:nvSpPr>
        <p:spPr>
          <a:xfrm>
            <a:off x="9813355" y="685801"/>
            <a:ext cx="150246" cy="4469516"/>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61" name="Rectangle 60"/>
          <p:cNvSpPr/>
          <p:nvPr/>
        </p:nvSpPr>
        <p:spPr>
          <a:xfrm>
            <a:off x="10016954" y="762001"/>
            <a:ext cx="150246" cy="4386187"/>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62" name="Rectangle 61"/>
          <p:cNvSpPr/>
          <p:nvPr/>
        </p:nvSpPr>
        <p:spPr>
          <a:xfrm>
            <a:off x="9587986" y="1905000"/>
            <a:ext cx="150246" cy="3243187"/>
          </a:xfrm>
          <a:prstGeom prst="rect">
            <a:avLst/>
          </a:prstGeom>
          <a:solidFill>
            <a:srgbClr val="EFE4C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Tree>
    <p:extLst>
      <p:ext uri="{BB962C8B-B14F-4D97-AF65-F5344CB8AC3E}">
        <p14:creationId xmlns:p14="http://schemas.microsoft.com/office/powerpoint/2010/main" val="42285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3" grpId="0" animBg="1"/>
      <p:bldP spid="45" grpId="0" animBg="1"/>
      <p:bldP spid="46" grpId="0" animBg="1"/>
      <p:bldP spid="47" grpId="0" animBg="1"/>
      <p:bldP spid="48" grpId="0" animBg="1"/>
      <p:bldP spid="49" grpId="0" animBg="1"/>
      <p:bldP spid="50" grpId="0" animBg="1"/>
      <p:bldP spid="52" grpId="0" animBg="1"/>
      <p:bldP spid="53" grpId="0" animBg="1"/>
      <p:bldP spid="54" grpId="0" animBg="1"/>
      <p:bldP spid="55" grpId="0" animBg="1"/>
      <p:bldP spid="57"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Portfolio Returns 1/2</a:t>
            </a:r>
            <a:endParaRPr lang="en-US" dirty="0"/>
          </a:p>
        </p:txBody>
      </p:sp>
      <p:sp>
        <p:nvSpPr>
          <p:cNvPr id="3" name="Footer Placeholder 2"/>
          <p:cNvSpPr>
            <a:spLocks noGrp="1"/>
          </p:cNvSpPr>
          <p:nvPr>
            <p:ph type="ftr" sz="quarter" idx="11"/>
          </p:nvPr>
        </p:nvSpPr>
        <p:spPr/>
        <p:txBody>
          <a:bodyPr/>
          <a:lstStyle/>
          <a:p>
            <a:pPr defTabSz="1219170"/>
            <a:r>
              <a:rPr lang="en-US">
                <a:latin typeface="Arial"/>
              </a:rPr>
              <a:t>Name of Initiative</a:t>
            </a:r>
            <a:endParaRPr lang="en-US">
              <a:latin typeface="Arial"/>
            </a:endParaRPr>
          </a:p>
        </p:txBody>
      </p:sp>
      <p:sp>
        <p:nvSpPr>
          <p:cNvPr id="4" name="Slide Number Placeholder 3"/>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4</a:t>
            </a:fld>
            <a:endParaRPr lang="en-US">
              <a:solidFill>
                <a:srgbClr val="2D2C41">
                  <a:tint val="75000"/>
                </a:srgbClr>
              </a:solidFill>
              <a:latin typeface="Arial"/>
            </a:endParaRPr>
          </a:p>
        </p:txBody>
      </p:sp>
      <p:sp>
        <p:nvSpPr>
          <p:cNvPr id="5" name="TextBox 4"/>
          <p:cNvSpPr txBox="1"/>
          <p:nvPr/>
        </p:nvSpPr>
        <p:spPr>
          <a:xfrm>
            <a:off x="1828800" y="1219201"/>
            <a:ext cx="8458200" cy="4739759"/>
          </a:xfrm>
          <a:prstGeom prst="rect">
            <a:avLst/>
          </a:prstGeom>
          <a:noFill/>
        </p:spPr>
        <p:txBody>
          <a:bodyPr wrap="square" rtlCol="0">
            <a:spAutoFit/>
          </a:bodyPr>
          <a:lstStyle/>
          <a:p>
            <a:pPr defTabSz="1219170"/>
            <a:r>
              <a:rPr lang="en-US" sz="1400" dirty="0">
                <a:solidFill>
                  <a:srgbClr val="008000"/>
                </a:solidFill>
                <a:latin typeface="Courier New" panose="02070309020205020404" pitchFamily="49" charset="0"/>
              </a:rPr>
              <a:t>/* Calculate monthly time series of weighted average portfolio returns */</a:t>
            </a:r>
            <a:endParaRPr lang="en-US" sz="1400" dirty="0">
              <a:solidFill>
                <a:srgbClr val="000000"/>
              </a:solidFill>
              <a:latin typeface="Courier New" panose="02070309020205020404" pitchFamily="49" charset="0"/>
            </a:endParaRPr>
          </a:p>
          <a:p>
            <a:pPr defTabSz="1219170"/>
            <a:r>
              <a:rPr lang="en-US" b="1" dirty="0" err="1">
                <a:solidFill>
                  <a:srgbClr val="000080"/>
                </a:solidFill>
                <a:latin typeface="Courier New" panose="02070309020205020404" pitchFamily="49" charset="0"/>
              </a:rPr>
              <a:t>proc</a:t>
            </a:r>
            <a:r>
              <a:rPr lang="en-US" dirty="0">
                <a:solidFill>
                  <a:srgbClr val="000000"/>
                </a:solidFill>
                <a:latin typeface="Courier New" panose="02070309020205020404" pitchFamily="49" charset="0"/>
              </a:rPr>
              <a:t> </a:t>
            </a:r>
            <a:r>
              <a:rPr lang="en-US" b="1" dirty="0">
                <a:solidFill>
                  <a:srgbClr val="000080"/>
                </a:solidFill>
                <a:latin typeface="Courier New" panose="02070309020205020404" pitchFamily="49" charset="0"/>
              </a:rPr>
              <a:t>means</a:t>
            </a:r>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data</a:t>
            </a:r>
            <a:r>
              <a:rPr lang="en-US" dirty="0">
                <a:solidFill>
                  <a:srgbClr val="000000"/>
                </a:solidFill>
                <a:latin typeface="Courier New" panose="02070309020205020404" pitchFamily="49" charset="0"/>
              </a:rPr>
              <a:t>=ccm4 </a:t>
            </a:r>
            <a:r>
              <a:rPr lang="en-US" dirty="0" err="1">
                <a:solidFill>
                  <a:srgbClr val="0000FF"/>
                </a:solidFill>
                <a:latin typeface="Courier New" panose="02070309020205020404" pitchFamily="49" charset="0"/>
              </a:rPr>
              <a:t>noprint</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where</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weight_port</a:t>
            </a:r>
            <a:r>
              <a:rPr lang="en-US" dirty="0">
                <a:solidFill>
                  <a:srgbClr val="000000"/>
                </a:solidFill>
                <a:latin typeface="Courier New" panose="02070309020205020404" pitchFamily="49" charset="0"/>
              </a:rPr>
              <a:t>&gt;</a:t>
            </a:r>
            <a:r>
              <a:rPr lang="en-US" b="1" dirty="0">
                <a:solidFill>
                  <a:srgbClr val="008080"/>
                </a:solidFill>
                <a:latin typeface="Courier New" panose="02070309020205020404" pitchFamily="49" charset="0"/>
              </a:rPr>
              <a:t>0</a:t>
            </a:r>
            <a:r>
              <a:rPr lang="en-US" dirty="0">
                <a:solidFill>
                  <a:srgbClr val="000000"/>
                </a:solidFill>
                <a:latin typeface="Courier New" panose="02070309020205020404" pitchFamily="49" charset="0"/>
              </a:rPr>
              <a:t> and </a:t>
            </a:r>
            <a:r>
              <a:rPr lang="en-US" dirty="0" err="1">
                <a:solidFill>
                  <a:srgbClr val="000000"/>
                </a:solidFill>
                <a:latin typeface="Courier New" panose="02070309020205020404" pitchFamily="49" charset="0"/>
              </a:rPr>
              <a:t>positivebeme</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1</a:t>
            </a:r>
            <a:r>
              <a:rPr lang="en-US" dirty="0">
                <a:solidFill>
                  <a:srgbClr val="000000"/>
                </a:solidFill>
                <a:latin typeface="Courier New" panose="02070309020205020404" pitchFamily="49" charset="0"/>
              </a:rPr>
              <a:t> and </a:t>
            </a:r>
            <a:r>
              <a:rPr lang="en-US" dirty="0" err="1">
                <a:solidFill>
                  <a:srgbClr val="000000"/>
                </a:solidFill>
                <a:latin typeface="Courier New" panose="02070309020205020404" pitchFamily="49" charset="0"/>
              </a:rPr>
              <a:t>exchcd</a:t>
            </a:r>
            <a:r>
              <a:rPr lang="en-US" dirty="0">
                <a:solidFill>
                  <a:srgbClr val="000000"/>
                </a:solidFill>
                <a:latin typeface="Courier New" panose="02070309020205020404" pitchFamily="49" charset="0"/>
              </a:rPr>
              <a:t> in (</a:t>
            </a:r>
            <a:r>
              <a:rPr lang="en-US" b="1" dirty="0">
                <a:solidFill>
                  <a:srgbClr val="008080"/>
                </a:solidFill>
                <a:latin typeface="Courier New" panose="02070309020205020404" pitchFamily="49" charset="0"/>
              </a:rPr>
              <a:t>1</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2</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3</a:t>
            </a:r>
            <a:r>
              <a:rPr lang="en-US" dirty="0">
                <a:solidFill>
                  <a:srgbClr val="000000"/>
                </a:solidFill>
                <a:latin typeface="Courier New" panose="02070309020205020404" pitchFamily="49" charset="0"/>
              </a:rPr>
              <a:t>) and </a:t>
            </a:r>
            <a:r>
              <a:rPr lang="en-US" dirty="0" err="1">
                <a:solidFill>
                  <a:srgbClr val="000000"/>
                </a:solidFill>
                <a:latin typeface="Courier New" panose="02070309020205020404" pitchFamily="49" charset="0"/>
              </a:rPr>
              <a:t>shrcd</a:t>
            </a:r>
            <a:r>
              <a:rPr lang="en-US" dirty="0">
                <a:solidFill>
                  <a:srgbClr val="000000"/>
                </a:solidFill>
                <a:latin typeface="Courier New" panose="02070309020205020404" pitchFamily="49" charset="0"/>
              </a:rPr>
              <a:t> in (</a:t>
            </a:r>
            <a:r>
              <a:rPr lang="en-US" b="1" dirty="0">
                <a:solidFill>
                  <a:srgbClr val="008080"/>
                </a:solidFill>
                <a:latin typeface="Courier New" panose="02070309020205020404" pitchFamily="49" charset="0"/>
              </a:rPr>
              <a:t>10</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11</a:t>
            </a:r>
            <a:r>
              <a:rPr lang="en-US" dirty="0">
                <a:solidFill>
                  <a:srgbClr val="000000"/>
                </a:solidFill>
                <a:latin typeface="Courier New" panose="02070309020205020404" pitchFamily="49" charset="0"/>
              </a:rPr>
              <a:t>) and </a:t>
            </a:r>
            <a:r>
              <a:rPr lang="en-US" dirty="0" err="1">
                <a:solidFill>
                  <a:srgbClr val="000000"/>
                </a:solidFill>
                <a:latin typeface="Courier New" panose="02070309020205020404" pitchFamily="49" charset="0"/>
              </a:rPr>
              <a:t>nonmissport</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1</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by</a:t>
            </a:r>
            <a:r>
              <a:rPr lang="en-US" dirty="0">
                <a:solidFill>
                  <a:srgbClr val="000000"/>
                </a:solidFill>
                <a:latin typeface="Courier New" panose="02070309020205020404" pitchFamily="49" charset="0"/>
              </a:rPr>
              <a:t> date </a:t>
            </a:r>
            <a:r>
              <a:rPr lang="en-US" dirty="0" err="1">
                <a:solidFill>
                  <a:srgbClr val="000000"/>
                </a:solidFill>
                <a:latin typeface="Courier New" panose="02070309020205020404" pitchFamily="49" charset="0"/>
              </a:rPr>
              <a:t>sizeport</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btmport</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err="1">
                <a:solidFill>
                  <a:srgbClr val="0000FF"/>
                </a:solidFill>
                <a:latin typeface="Courier New" panose="02070309020205020404" pitchFamily="49" charset="0"/>
              </a:rPr>
              <a:t>var</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retadj</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weight</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weight_port</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output</a:t>
            </a:r>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out</a:t>
            </a:r>
            <a:r>
              <a:rPr lang="en-US" dirty="0">
                <a:solidFill>
                  <a:srgbClr val="000000"/>
                </a:solidFill>
                <a:latin typeface="Courier New" panose="02070309020205020404" pitchFamily="49" charset="0"/>
              </a:rPr>
              <a:t>=</a:t>
            </a:r>
            <a:r>
              <a:rPr lang="en-US" dirty="0" err="1">
                <a:solidFill>
                  <a:srgbClr val="000000"/>
                </a:solidFill>
                <a:latin typeface="Courier New" panose="02070309020205020404" pitchFamily="49" charset="0"/>
              </a:rPr>
              <a:t>vwret</a:t>
            </a:r>
            <a:r>
              <a:rPr lang="en-US" dirty="0">
                <a:solidFill>
                  <a:srgbClr val="000000"/>
                </a:solidFill>
                <a:latin typeface="Courier New" panose="02070309020205020404" pitchFamily="49" charset="0"/>
              </a:rPr>
              <a:t> (drop= _type_ _</a:t>
            </a:r>
            <a:r>
              <a:rPr lang="en-US" dirty="0" err="1">
                <a:solidFill>
                  <a:srgbClr val="000000"/>
                </a:solidFill>
                <a:latin typeface="Courier New" panose="02070309020205020404" pitchFamily="49" charset="0"/>
              </a:rPr>
              <a:t>freq</a:t>
            </a:r>
            <a:r>
              <a:rPr lang="en-US" dirty="0">
                <a:solidFill>
                  <a:srgbClr val="000000"/>
                </a:solidFill>
                <a:latin typeface="Courier New" panose="02070309020205020404" pitchFamily="49" charset="0"/>
              </a:rPr>
              <a:t>_ ) </a:t>
            </a:r>
            <a:r>
              <a:rPr lang="en-US" dirty="0">
                <a:solidFill>
                  <a:srgbClr val="0000FF"/>
                </a:solidFill>
                <a:latin typeface="Courier New" panose="02070309020205020404" pitchFamily="49" charset="0"/>
              </a:rPr>
              <a:t>mean</a:t>
            </a:r>
            <a:r>
              <a:rPr lang="en-US" dirty="0">
                <a:solidFill>
                  <a:srgbClr val="000000"/>
                </a:solidFill>
                <a:latin typeface="Courier New" panose="02070309020205020404" pitchFamily="49" charset="0"/>
              </a:rPr>
              <a:t>=</a:t>
            </a:r>
            <a:r>
              <a:rPr lang="en-US" dirty="0" err="1">
                <a:solidFill>
                  <a:srgbClr val="000000"/>
                </a:solidFill>
                <a:latin typeface="Courier New" panose="02070309020205020404" pitchFamily="49" charset="0"/>
              </a:rPr>
              <a:t>vwret</a:t>
            </a:r>
            <a:r>
              <a:rPr lang="en-US" dirty="0">
                <a:solidFill>
                  <a:srgbClr val="000000"/>
                </a:solidFill>
                <a:latin typeface="Courier New" panose="02070309020205020404" pitchFamily="49" charset="0"/>
              </a:rPr>
              <a:t>;</a:t>
            </a:r>
            <a:endParaRPr lang="en-US" dirty="0">
              <a:solidFill>
                <a:srgbClr val="000000"/>
              </a:solidFill>
              <a:latin typeface="Courier New" panose="02070309020205020404" pitchFamily="49" charset="0"/>
            </a:endParaRPr>
          </a:p>
          <a:p>
            <a:pPr defTabSz="1219170"/>
            <a:r>
              <a:rPr lang="en-US" b="1" dirty="0">
                <a:solidFill>
                  <a:srgbClr val="000080"/>
                </a:solidFill>
                <a:latin typeface="Courier New" panose="02070309020205020404" pitchFamily="49" charset="0"/>
              </a:rPr>
              <a:t>run</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p>
          <a:p>
            <a:pPr defTabSz="1219170"/>
            <a:r>
              <a:rPr lang="en-US" sz="1400" dirty="0">
                <a:solidFill>
                  <a:srgbClr val="008000"/>
                </a:solidFill>
                <a:latin typeface="Courier New" panose="02070309020205020404" pitchFamily="49" charset="0"/>
              </a:rPr>
              <a:t>/* Monthly Factor Returns</a:t>
            </a:r>
            <a:r>
              <a:rPr lang="en-US" sz="1400">
                <a:solidFill>
                  <a:srgbClr val="008000"/>
                </a:solidFill>
                <a:latin typeface="Courier New" panose="02070309020205020404" pitchFamily="49" charset="0"/>
              </a:rPr>
              <a:t>: </a:t>
            </a:r>
            <a:r>
              <a:rPr lang="en-US" sz="1400">
                <a:solidFill>
                  <a:srgbClr val="008000"/>
                </a:solidFill>
                <a:latin typeface="Courier New" panose="02070309020205020404" pitchFamily="49" charset="0"/>
              </a:rPr>
              <a:t>SMB </a:t>
            </a:r>
            <a:r>
              <a:rPr lang="en-US" sz="1400" dirty="0">
                <a:solidFill>
                  <a:srgbClr val="008000"/>
                </a:solidFill>
                <a:latin typeface="Courier New" panose="02070309020205020404" pitchFamily="49" charset="0"/>
              </a:rPr>
              <a:t>and HML */</a:t>
            </a:r>
            <a:endParaRPr lang="en-US" sz="1400" dirty="0">
              <a:solidFill>
                <a:srgbClr val="000000"/>
              </a:solidFill>
              <a:latin typeface="Courier New" panose="02070309020205020404" pitchFamily="49" charset="0"/>
            </a:endParaRPr>
          </a:p>
          <a:p>
            <a:pPr defTabSz="1219170"/>
            <a:r>
              <a:rPr lang="en-US" b="1" dirty="0" err="1">
                <a:solidFill>
                  <a:srgbClr val="000080"/>
                </a:solidFill>
                <a:latin typeface="Courier New" panose="02070309020205020404" pitchFamily="49" charset="0"/>
              </a:rPr>
              <a:t>proc</a:t>
            </a:r>
            <a:r>
              <a:rPr lang="en-US" dirty="0">
                <a:solidFill>
                  <a:srgbClr val="000000"/>
                </a:solidFill>
                <a:latin typeface="Courier New" panose="02070309020205020404" pitchFamily="49" charset="0"/>
              </a:rPr>
              <a:t> </a:t>
            </a:r>
            <a:r>
              <a:rPr lang="en-US" b="1" dirty="0">
                <a:solidFill>
                  <a:srgbClr val="000080"/>
                </a:solidFill>
                <a:latin typeface="Courier New" panose="02070309020205020404" pitchFamily="49" charset="0"/>
              </a:rPr>
              <a:t>transpose</a:t>
            </a:r>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data</a:t>
            </a:r>
            <a:r>
              <a:rPr lang="en-US" dirty="0">
                <a:solidFill>
                  <a:srgbClr val="000000"/>
                </a:solidFill>
                <a:latin typeface="Courier New" panose="02070309020205020404" pitchFamily="49" charset="0"/>
              </a:rPr>
              <a:t>=</a:t>
            </a:r>
            <a:r>
              <a:rPr lang="en-US" dirty="0" err="1">
                <a:solidFill>
                  <a:srgbClr val="000000"/>
                </a:solidFill>
                <a:latin typeface="Courier New" panose="02070309020205020404" pitchFamily="49" charset="0"/>
              </a:rPr>
              <a:t>vwret</a:t>
            </a:r>
            <a:r>
              <a:rPr lang="en-US" dirty="0">
                <a:solidFill>
                  <a:srgbClr val="000000"/>
                </a:solidFill>
                <a:latin typeface="Courier New" panose="02070309020205020404" pitchFamily="49" charset="0"/>
              </a:rPr>
              <a:t>(keep=date </a:t>
            </a:r>
            <a:r>
              <a:rPr lang="en-US" dirty="0" err="1">
                <a:solidFill>
                  <a:srgbClr val="000000"/>
                </a:solidFill>
                <a:latin typeface="Courier New" panose="02070309020205020404" pitchFamily="49" charset="0"/>
              </a:rPr>
              <a:t>sizeport</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btmport</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vwret</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out</a:t>
            </a:r>
            <a:r>
              <a:rPr lang="en-US" dirty="0">
                <a:solidFill>
                  <a:srgbClr val="000000"/>
                </a:solidFill>
                <a:latin typeface="Courier New" panose="02070309020205020404" pitchFamily="49" charset="0"/>
              </a:rPr>
              <a:t>=vwret2 (drop=_name_ _label_);</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by</a:t>
            </a:r>
            <a:r>
              <a:rPr lang="en-US" dirty="0">
                <a:solidFill>
                  <a:srgbClr val="000000"/>
                </a:solidFill>
                <a:latin typeface="Courier New" panose="02070309020205020404" pitchFamily="49" charset="0"/>
              </a:rPr>
              <a:t> date ;</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ID</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sizeport</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btmport</a:t>
            </a:r>
            <a:r>
              <a:rPr lang="en-US" dirty="0">
                <a:solidFill>
                  <a:srgbClr val="000000"/>
                </a:solidFill>
                <a:latin typeface="Courier New" panose="02070309020205020404" pitchFamily="49" charset="0"/>
              </a:rPr>
              <a:t>;</a:t>
            </a:r>
          </a:p>
          <a:p>
            <a:pPr defTabSz="1219170"/>
            <a:r>
              <a:rPr lang="en-US" dirty="0">
                <a:solidFill>
                  <a:srgbClr val="000000"/>
                </a:solidFill>
                <a:latin typeface="Courier New" panose="02070309020205020404" pitchFamily="49" charset="0"/>
              </a:rPr>
              <a:t> </a:t>
            </a:r>
            <a:r>
              <a:rPr lang="en-US" dirty="0" err="1">
                <a:solidFill>
                  <a:srgbClr val="0000FF"/>
                </a:solidFill>
                <a:latin typeface="Courier New" panose="02070309020205020404" pitchFamily="49" charset="0"/>
              </a:rPr>
              <a:t>Var</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vwret</a:t>
            </a:r>
            <a:r>
              <a:rPr lang="en-US" dirty="0">
                <a:solidFill>
                  <a:srgbClr val="000000"/>
                </a:solidFill>
                <a:latin typeface="Courier New" panose="02070309020205020404" pitchFamily="49" charset="0"/>
              </a:rPr>
              <a:t>;</a:t>
            </a:r>
          </a:p>
          <a:p>
            <a:pPr defTabSz="1219170"/>
            <a:r>
              <a:rPr lang="en-US" b="1" dirty="0">
                <a:solidFill>
                  <a:srgbClr val="000080"/>
                </a:solidFill>
                <a:latin typeface="Courier New" panose="02070309020205020404" pitchFamily="49" charset="0"/>
              </a:rPr>
              <a:t>run</a:t>
            </a:r>
            <a:r>
              <a:rPr lang="en-US" dirty="0">
                <a:solidFill>
                  <a:srgbClr val="000000"/>
                </a:solidFill>
                <a:latin typeface="Courier New" panose="02070309020205020404" pitchFamily="49" charset="0"/>
              </a:rPr>
              <a:t>;</a:t>
            </a:r>
            <a:endParaRPr lang="en-US" dirty="0">
              <a:solidFill>
                <a:srgbClr val="2D2C41"/>
              </a:solidFill>
              <a:latin typeface="Arial"/>
            </a:endParaRPr>
          </a:p>
        </p:txBody>
      </p:sp>
    </p:spTree>
    <p:extLst>
      <p:ext uri="{BB962C8B-B14F-4D97-AF65-F5344CB8AC3E}">
        <p14:creationId xmlns:p14="http://schemas.microsoft.com/office/powerpoint/2010/main" val="1065373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1219170"/>
            <a:r>
              <a:rPr lang="en-US">
                <a:latin typeface="Arial"/>
              </a:rPr>
              <a:t>Name of Initiative</a:t>
            </a:r>
            <a:endParaRPr lang="en-US">
              <a:latin typeface="Arial"/>
            </a:endParaRPr>
          </a:p>
        </p:txBody>
      </p:sp>
      <p:sp>
        <p:nvSpPr>
          <p:cNvPr id="3" name="Slide Number Placeholder 2"/>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5</a:t>
            </a:fld>
            <a:endParaRPr lang="en-US">
              <a:solidFill>
                <a:srgbClr val="2D2C41">
                  <a:tint val="75000"/>
                </a:srgbClr>
              </a:solidFill>
              <a:latin typeface="Arial"/>
            </a:endParaRPr>
          </a:p>
        </p:txBody>
      </p:sp>
      <p:pic>
        <p:nvPicPr>
          <p:cNvPr id="4" name="Picture 3"/>
          <p:cNvPicPr>
            <a:picLocks noChangeAspect="1"/>
          </p:cNvPicPr>
          <p:nvPr/>
        </p:nvPicPr>
        <p:blipFill rotWithShape="1">
          <a:blip r:embed="rId2"/>
          <a:srcRect l="17917" t="2632" r="49583" b="79474"/>
          <a:stretch/>
        </p:blipFill>
        <p:spPr>
          <a:xfrm>
            <a:off x="2514600" y="914401"/>
            <a:ext cx="7586404" cy="4960341"/>
          </a:xfrm>
          <a:prstGeom prst="rect">
            <a:avLst/>
          </a:prstGeom>
        </p:spPr>
      </p:pic>
    </p:spTree>
    <p:extLst>
      <p:ext uri="{BB962C8B-B14F-4D97-AF65-F5344CB8AC3E}">
        <p14:creationId xmlns:p14="http://schemas.microsoft.com/office/powerpoint/2010/main" val="4220742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Portfolio Returns 2/2</a:t>
            </a:r>
            <a:endParaRPr lang="en-US" dirty="0"/>
          </a:p>
        </p:txBody>
      </p:sp>
      <p:sp>
        <p:nvSpPr>
          <p:cNvPr id="3" name="Footer Placeholder 2"/>
          <p:cNvSpPr>
            <a:spLocks noGrp="1"/>
          </p:cNvSpPr>
          <p:nvPr>
            <p:ph type="ftr" sz="quarter" idx="11"/>
          </p:nvPr>
        </p:nvSpPr>
        <p:spPr/>
        <p:txBody>
          <a:bodyPr/>
          <a:lstStyle/>
          <a:p>
            <a:pPr defTabSz="1219170"/>
            <a:r>
              <a:rPr lang="en-US">
                <a:latin typeface="Arial"/>
              </a:rPr>
              <a:t>Name of Initiative</a:t>
            </a:r>
            <a:endParaRPr lang="en-US">
              <a:latin typeface="Arial"/>
            </a:endParaRPr>
          </a:p>
        </p:txBody>
      </p:sp>
      <p:sp>
        <p:nvSpPr>
          <p:cNvPr id="4" name="Slide Number Placeholder 3"/>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6</a:t>
            </a:fld>
            <a:endParaRPr lang="en-US">
              <a:solidFill>
                <a:srgbClr val="2D2C41">
                  <a:tint val="75000"/>
                </a:srgbClr>
              </a:solidFill>
              <a:latin typeface="Arial"/>
            </a:endParaRPr>
          </a:p>
        </p:txBody>
      </p:sp>
      <p:sp>
        <p:nvSpPr>
          <p:cNvPr id="6" name="TextBox 5"/>
          <p:cNvSpPr txBox="1"/>
          <p:nvPr/>
        </p:nvSpPr>
        <p:spPr>
          <a:xfrm>
            <a:off x="2133600" y="1219201"/>
            <a:ext cx="6934200" cy="4247317"/>
          </a:xfrm>
          <a:prstGeom prst="rect">
            <a:avLst/>
          </a:prstGeom>
          <a:noFill/>
        </p:spPr>
        <p:txBody>
          <a:bodyPr wrap="square" rtlCol="0">
            <a:spAutoFit/>
          </a:bodyPr>
          <a:lstStyle/>
          <a:p>
            <a:pPr defTabSz="1219170"/>
            <a:r>
              <a:rPr lang="en-US" b="1" dirty="0">
                <a:solidFill>
                  <a:srgbClr val="000080"/>
                </a:solidFill>
                <a:latin typeface="Courier New" panose="02070309020205020404" pitchFamily="49" charset="0"/>
              </a:rPr>
              <a:t>data</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ff_factors</a:t>
            </a:r>
            <a:r>
              <a:rPr lang="en-US" dirty="0">
                <a:solidFill>
                  <a:srgbClr val="000000"/>
                </a:solidFill>
                <a:latin typeface="Courier New" panose="02070309020205020404" pitchFamily="49" charset="0"/>
              </a:rPr>
              <a:t>;</a:t>
            </a:r>
          </a:p>
          <a:p>
            <a:pPr defTabSz="1219170"/>
            <a:r>
              <a:rPr lang="en-US" dirty="0">
                <a:solidFill>
                  <a:srgbClr val="0000FF"/>
                </a:solidFill>
                <a:latin typeface="Courier New" panose="02070309020205020404" pitchFamily="49" charset="0"/>
              </a:rPr>
              <a:t>set</a:t>
            </a:r>
            <a:r>
              <a:rPr lang="en-US" dirty="0">
                <a:solidFill>
                  <a:srgbClr val="000000"/>
                </a:solidFill>
                <a:latin typeface="Courier New" panose="02070309020205020404" pitchFamily="49" charset="0"/>
              </a:rPr>
              <a:t> vwret2;</a:t>
            </a:r>
          </a:p>
          <a:p>
            <a:pPr defTabSz="1219170"/>
            <a:r>
              <a:rPr lang="en-US" dirty="0">
                <a:solidFill>
                  <a:srgbClr val="000000"/>
                </a:solidFill>
                <a:latin typeface="Courier New" panose="02070309020205020404" pitchFamily="49" charset="0"/>
              </a:rPr>
              <a:t> WH = (</a:t>
            </a:r>
            <a:r>
              <a:rPr lang="en-US" dirty="0" err="1">
                <a:solidFill>
                  <a:srgbClr val="000000"/>
                </a:solidFill>
                <a:latin typeface="Courier New" panose="02070309020205020404" pitchFamily="49" charset="0"/>
              </a:rPr>
              <a:t>bh</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sh</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2</a:t>
            </a:r>
            <a:r>
              <a:rPr lang="en-US" dirty="0">
                <a:solidFill>
                  <a:srgbClr val="000000"/>
                </a:solidFill>
                <a:latin typeface="Courier New" panose="02070309020205020404" pitchFamily="49" charset="0"/>
              </a:rPr>
              <a:t>  ;</a:t>
            </a:r>
          </a:p>
          <a:p>
            <a:pPr defTabSz="1219170"/>
            <a:r>
              <a:rPr lang="en-US" dirty="0">
                <a:solidFill>
                  <a:srgbClr val="000000"/>
                </a:solidFill>
                <a:latin typeface="Courier New" panose="02070309020205020404" pitchFamily="49" charset="0"/>
              </a:rPr>
              <a:t> WL = (</a:t>
            </a:r>
            <a:r>
              <a:rPr lang="en-US" dirty="0" err="1">
                <a:solidFill>
                  <a:srgbClr val="000000"/>
                </a:solidFill>
                <a:latin typeface="Courier New" panose="02070309020205020404" pitchFamily="49" charset="0"/>
              </a:rPr>
              <a:t>sl</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bl</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2</a:t>
            </a:r>
            <a:r>
              <a:rPr lang="en-US" dirty="0">
                <a:solidFill>
                  <a:srgbClr val="000000"/>
                </a:solidFill>
                <a:latin typeface="Courier New" panose="02070309020205020404" pitchFamily="49" charset="0"/>
              </a:rPr>
              <a:t> ;</a:t>
            </a:r>
          </a:p>
          <a:p>
            <a:pPr defTabSz="1219170"/>
            <a:r>
              <a:rPr lang="en-US" dirty="0">
                <a:solidFill>
                  <a:srgbClr val="000000"/>
                </a:solidFill>
                <a:latin typeface="Courier New" panose="02070309020205020404" pitchFamily="49" charset="0"/>
              </a:rPr>
              <a:t> WHML = WH - WL;</a:t>
            </a:r>
          </a:p>
          <a:p>
            <a:pPr defTabSz="1219170"/>
            <a:r>
              <a:rPr lang="en-US" dirty="0">
                <a:solidFill>
                  <a:srgbClr val="000000"/>
                </a:solidFill>
                <a:latin typeface="Courier New" panose="02070309020205020404" pitchFamily="49" charset="0"/>
              </a:rPr>
              <a:t> WB = (</a:t>
            </a:r>
            <a:r>
              <a:rPr lang="en-US" dirty="0" err="1">
                <a:solidFill>
                  <a:srgbClr val="000000"/>
                </a:solidFill>
                <a:latin typeface="Courier New" panose="02070309020205020404" pitchFamily="49" charset="0"/>
              </a:rPr>
              <a:t>bl</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bm</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bh</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3</a:t>
            </a:r>
            <a:r>
              <a:rPr lang="en-US" dirty="0">
                <a:solidFill>
                  <a:srgbClr val="000000"/>
                </a:solidFill>
                <a:latin typeface="Courier New" panose="02070309020205020404" pitchFamily="49" charset="0"/>
              </a:rPr>
              <a:t> ;</a:t>
            </a:r>
          </a:p>
          <a:p>
            <a:pPr defTabSz="1219170"/>
            <a:r>
              <a:rPr lang="en-US" dirty="0">
                <a:solidFill>
                  <a:srgbClr val="000000"/>
                </a:solidFill>
                <a:latin typeface="Courier New" panose="02070309020205020404" pitchFamily="49" charset="0"/>
              </a:rPr>
              <a:t> WS = (</a:t>
            </a:r>
            <a:r>
              <a:rPr lang="en-US" dirty="0" err="1">
                <a:solidFill>
                  <a:srgbClr val="000000"/>
                </a:solidFill>
                <a:latin typeface="Courier New" panose="02070309020205020404" pitchFamily="49" charset="0"/>
              </a:rPr>
              <a:t>sl</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sm</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sh</a:t>
            </a:r>
            <a:r>
              <a:rPr lang="en-US" dirty="0">
                <a:solidFill>
                  <a:srgbClr val="000000"/>
                </a:solidFill>
                <a:latin typeface="Courier New" panose="02070309020205020404" pitchFamily="49" charset="0"/>
              </a:rPr>
              <a:t>)/</a:t>
            </a:r>
            <a:r>
              <a:rPr lang="en-US" b="1" dirty="0">
                <a:solidFill>
                  <a:srgbClr val="008080"/>
                </a:solidFill>
                <a:latin typeface="Courier New" panose="02070309020205020404" pitchFamily="49" charset="0"/>
              </a:rPr>
              <a:t>3</a:t>
            </a:r>
            <a:r>
              <a:rPr lang="en-US" dirty="0">
                <a:solidFill>
                  <a:srgbClr val="000000"/>
                </a:solidFill>
                <a:latin typeface="Courier New" panose="02070309020205020404" pitchFamily="49" charset="0"/>
              </a:rPr>
              <a:t> ;</a:t>
            </a:r>
          </a:p>
          <a:p>
            <a:pPr defTabSz="1219170"/>
            <a:r>
              <a:rPr lang="en-US" dirty="0">
                <a:solidFill>
                  <a:srgbClr val="000000"/>
                </a:solidFill>
                <a:latin typeface="Courier New" panose="02070309020205020404" pitchFamily="49" charset="0"/>
              </a:rPr>
              <a:t> WSMB = WS - WB;</a:t>
            </a:r>
          </a:p>
          <a:p>
            <a:pPr defTabSz="1219170"/>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label</a:t>
            </a:r>
            <a:r>
              <a:rPr lang="en-US" dirty="0">
                <a:solidFill>
                  <a:srgbClr val="000000"/>
                </a:solidFill>
                <a:latin typeface="Courier New" panose="02070309020205020404" pitchFamily="49" charset="0"/>
              </a:rPr>
              <a:t> WH   = </a:t>
            </a:r>
            <a:r>
              <a:rPr lang="en-US" dirty="0">
                <a:solidFill>
                  <a:srgbClr val="800080"/>
                </a:solidFill>
                <a:latin typeface="Courier New" panose="02070309020205020404" pitchFamily="49" charset="0"/>
              </a:rPr>
              <a:t>'WRDS High'</a:t>
            </a:r>
            <a:endParaRPr lang="en-US" dirty="0">
              <a:solidFill>
                <a:srgbClr val="000000"/>
              </a:solidFill>
              <a:latin typeface="Courier New" panose="02070309020205020404" pitchFamily="49" charset="0"/>
            </a:endParaRPr>
          </a:p>
          <a:p>
            <a:pPr defTabSz="1219170"/>
            <a:r>
              <a:rPr lang="en-US" dirty="0">
                <a:solidFill>
                  <a:srgbClr val="000000"/>
                </a:solidFill>
                <a:latin typeface="Courier New" panose="02070309020205020404" pitchFamily="49" charset="0"/>
              </a:rPr>
              <a:t>       WL   = </a:t>
            </a:r>
            <a:r>
              <a:rPr lang="en-US" dirty="0">
                <a:solidFill>
                  <a:srgbClr val="800080"/>
                </a:solidFill>
                <a:latin typeface="Courier New" panose="02070309020205020404" pitchFamily="49" charset="0"/>
              </a:rPr>
              <a:t>'WRDS Low'</a:t>
            </a:r>
            <a:endParaRPr lang="en-US" dirty="0">
              <a:solidFill>
                <a:srgbClr val="000000"/>
              </a:solidFill>
              <a:latin typeface="Courier New" panose="02070309020205020404" pitchFamily="49" charset="0"/>
            </a:endParaRPr>
          </a:p>
          <a:p>
            <a:pPr defTabSz="1219170"/>
            <a:r>
              <a:rPr lang="en-US" dirty="0">
                <a:solidFill>
                  <a:srgbClr val="000000"/>
                </a:solidFill>
                <a:latin typeface="Courier New" panose="02070309020205020404" pitchFamily="49" charset="0"/>
              </a:rPr>
              <a:t>       WHML = </a:t>
            </a:r>
            <a:r>
              <a:rPr lang="en-US" dirty="0">
                <a:solidFill>
                  <a:srgbClr val="800080"/>
                </a:solidFill>
                <a:latin typeface="Courier New" panose="02070309020205020404" pitchFamily="49" charset="0"/>
              </a:rPr>
              <a:t>'WRDS HML'</a:t>
            </a:r>
            <a:endParaRPr lang="en-US" dirty="0">
              <a:solidFill>
                <a:srgbClr val="000000"/>
              </a:solidFill>
              <a:latin typeface="Courier New" panose="02070309020205020404" pitchFamily="49" charset="0"/>
            </a:endParaRPr>
          </a:p>
          <a:p>
            <a:pPr defTabSz="1219170"/>
            <a:r>
              <a:rPr lang="en-US" dirty="0">
                <a:solidFill>
                  <a:srgbClr val="000000"/>
                </a:solidFill>
                <a:latin typeface="Courier New" panose="02070309020205020404" pitchFamily="49" charset="0"/>
              </a:rPr>
              <a:t>       WS   = </a:t>
            </a:r>
            <a:r>
              <a:rPr lang="en-US" dirty="0">
                <a:solidFill>
                  <a:srgbClr val="800080"/>
                </a:solidFill>
                <a:latin typeface="Courier New" panose="02070309020205020404" pitchFamily="49" charset="0"/>
              </a:rPr>
              <a:t>'WRDS Small'</a:t>
            </a:r>
            <a:endParaRPr lang="en-US" dirty="0">
              <a:solidFill>
                <a:srgbClr val="000000"/>
              </a:solidFill>
              <a:latin typeface="Courier New" panose="02070309020205020404" pitchFamily="49" charset="0"/>
            </a:endParaRPr>
          </a:p>
          <a:p>
            <a:pPr defTabSz="1219170"/>
            <a:r>
              <a:rPr lang="en-US" dirty="0">
                <a:solidFill>
                  <a:srgbClr val="000000"/>
                </a:solidFill>
                <a:latin typeface="Courier New" panose="02070309020205020404" pitchFamily="49" charset="0"/>
              </a:rPr>
              <a:t>       WB   = </a:t>
            </a:r>
            <a:r>
              <a:rPr lang="en-US" dirty="0">
                <a:solidFill>
                  <a:srgbClr val="800080"/>
                </a:solidFill>
                <a:latin typeface="Courier New" panose="02070309020205020404" pitchFamily="49" charset="0"/>
              </a:rPr>
              <a:t>'WRDS Big'</a:t>
            </a:r>
            <a:endParaRPr lang="en-US" dirty="0">
              <a:solidFill>
                <a:srgbClr val="000000"/>
              </a:solidFill>
              <a:latin typeface="Courier New" panose="02070309020205020404" pitchFamily="49" charset="0"/>
            </a:endParaRPr>
          </a:p>
          <a:p>
            <a:pPr defTabSz="1219170"/>
            <a:r>
              <a:rPr lang="en-US" dirty="0">
                <a:solidFill>
                  <a:srgbClr val="000000"/>
                </a:solidFill>
                <a:latin typeface="Courier New" panose="02070309020205020404" pitchFamily="49" charset="0"/>
              </a:rPr>
              <a:t>       WSMB = </a:t>
            </a:r>
            <a:r>
              <a:rPr lang="en-US" dirty="0">
                <a:solidFill>
                  <a:srgbClr val="800080"/>
                </a:solidFill>
                <a:latin typeface="Courier New" panose="02070309020205020404" pitchFamily="49" charset="0"/>
              </a:rPr>
              <a:t>'WRDS SMB'</a:t>
            </a:r>
            <a:r>
              <a:rPr lang="en-US" dirty="0">
                <a:solidFill>
                  <a:srgbClr val="000000"/>
                </a:solidFill>
                <a:latin typeface="Courier New" panose="02070309020205020404" pitchFamily="49" charset="0"/>
              </a:rPr>
              <a:t>;</a:t>
            </a:r>
          </a:p>
          <a:p>
            <a:pPr defTabSz="1219170"/>
            <a:r>
              <a:rPr lang="en-US" b="1" dirty="0">
                <a:solidFill>
                  <a:srgbClr val="000080"/>
                </a:solidFill>
                <a:latin typeface="Courier New" panose="02070309020205020404" pitchFamily="49" charset="0"/>
              </a:rPr>
              <a:t>run</a:t>
            </a:r>
            <a:r>
              <a:rPr lang="en-US" dirty="0">
                <a:solidFill>
                  <a:srgbClr val="000000"/>
                </a:solidFill>
                <a:latin typeface="Courier New" panose="02070309020205020404" pitchFamily="49" charset="0"/>
              </a:rPr>
              <a:t>;</a:t>
            </a:r>
            <a:endParaRPr lang="en-US" dirty="0">
              <a:solidFill>
                <a:srgbClr val="2D2C41"/>
              </a:solidFill>
              <a:latin typeface="Arial"/>
            </a:endParaRPr>
          </a:p>
        </p:txBody>
      </p:sp>
    </p:spTree>
    <p:extLst>
      <p:ext uri="{BB962C8B-B14F-4D97-AF65-F5344CB8AC3E}">
        <p14:creationId xmlns:p14="http://schemas.microsoft.com/office/powerpoint/2010/main" val="2567487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1219170"/>
            <a:r>
              <a:rPr lang="en-US">
                <a:latin typeface="Arial"/>
              </a:rPr>
              <a:t>Name of Initiative</a:t>
            </a:r>
            <a:endParaRPr lang="en-US">
              <a:latin typeface="Arial"/>
            </a:endParaRPr>
          </a:p>
        </p:txBody>
      </p:sp>
      <p:sp>
        <p:nvSpPr>
          <p:cNvPr id="3" name="Slide Number Placeholder 2"/>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7</a:t>
            </a:fld>
            <a:endParaRPr lang="en-US">
              <a:solidFill>
                <a:srgbClr val="2D2C41">
                  <a:tint val="75000"/>
                </a:srgbClr>
              </a:solidFill>
              <a:latin typeface="Arial"/>
            </a:endParaRPr>
          </a:p>
        </p:txBody>
      </p:sp>
      <p:pic>
        <p:nvPicPr>
          <p:cNvPr id="4" name="Picture 3"/>
          <p:cNvPicPr>
            <a:picLocks noChangeAspect="1"/>
          </p:cNvPicPr>
          <p:nvPr/>
        </p:nvPicPr>
        <p:blipFill rotWithShape="1">
          <a:blip r:embed="rId2"/>
          <a:srcRect l="16667" t="2632" r="67500" b="74912"/>
          <a:stretch/>
        </p:blipFill>
        <p:spPr>
          <a:xfrm>
            <a:off x="4191000" y="1261579"/>
            <a:ext cx="2895600" cy="4876800"/>
          </a:xfrm>
          <a:prstGeom prst="rect">
            <a:avLst/>
          </a:prstGeom>
        </p:spPr>
      </p:pic>
      <p:sp>
        <p:nvSpPr>
          <p:cNvPr id="5" name="TextBox 4"/>
          <p:cNvSpPr txBox="1"/>
          <p:nvPr/>
        </p:nvSpPr>
        <p:spPr>
          <a:xfrm>
            <a:off x="3200400" y="457201"/>
            <a:ext cx="3581400" cy="461665"/>
          </a:xfrm>
          <a:prstGeom prst="rect">
            <a:avLst/>
          </a:prstGeom>
          <a:noFill/>
        </p:spPr>
        <p:txBody>
          <a:bodyPr wrap="square" rtlCol="0">
            <a:spAutoFit/>
          </a:bodyPr>
          <a:lstStyle/>
          <a:p>
            <a:pPr defTabSz="1219170"/>
            <a:r>
              <a:rPr lang="en-US" sz="2400" dirty="0">
                <a:solidFill>
                  <a:srgbClr val="FF0000"/>
                </a:solidFill>
                <a:latin typeface="Arial"/>
              </a:rPr>
              <a:t>Finish!</a:t>
            </a:r>
            <a:endParaRPr lang="en-US" sz="2400" dirty="0">
              <a:solidFill>
                <a:srgbClr val="FF0000"/>
              </a:solidFill>
              <a:latin typeface="Arial"/>
            </a:endParaRPr>
          </a:p>
        </p:txBody>
      </p:sp>
    </p:spTree>
    <p:extLst>
      <p:ext uri="{BB962C8B-B14F-4D97-AF65-F5344CB8AC3E}">
        <p14:creationId xmlns:p14="http://schemas.microsoft.com/office/powerpoint/2010/main" val="4250364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defTabSz="1219170"/>
            <a:r>
              <a:rPr lang="en-US">
                <a:latin typeface="Arial"/>
              </a:rPr>
              <a:t>Name of Initiative</a:t>
            </a:r>
            <a:endParaRPr lang="en-US">
              <a:latin typeface="Arial"/>
            </a:endParaRPr>
          </a:p>
        </p:txBody>
      </p:sp>
      <p:sp>
        <p:nvSpPr>
          <p:cNvPr id="4" name="Slide Number Placeholder 3"/>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8</a:t>
            </a:fld>
            <a:endParaRPr lang="en-US">
              <a:solidFill>
                <a:srgbClr val="2D2C41">
                  <a:tint val="75000"/>
                </a:srgbClr>
              </a:solidFill>
              <a:latin typeface="Arial"/>
            </a:endParaRPr>
          </a:p>
        </p:txBody>
      </p:sp>
      <p:pic>
        <p:nvPicPr>
          <p:cNvPr id="7" name="Picture 6"/>
          <p:cNvPicPr>
            <a:picLocks noChangeAspect="1"/>
          </p:cNvPicPr>
          <p:nvPr/>
        </p:nvPicPr>
        <p:blipFill rotWithShape="1">
          <a:blip r:embed="rId2"/>
          <a:srcRect l="15833" t="2632" r="60000" b="92105"/>
          <a:stretch/>
        </p:blipFill>
        <p:spPr>
          <a:xfrm>
            <a:off x="2971800" y="2133600"/>
            <a:ext cx="6776720" cy="1981200"/>
          </a:xfrm>
          <a:prstGeom prst="rect">
            <a:avLst/>
          </a:prstGeom>
        </p:spPr>
      </p:pic>
      <p:sp>
        <p:nvSpPr>
          <p:cNvPr id="2" name="TextBox 1"/>
          <p:cNvSpPr txBox="1"/>
          <p:nvPr/>
        </p:nvSpPr>
        <p:spPr>
          <a:xfrm>
            <a:off x="2971801" y="914401"/>
            <a:ext cx="5495925" cy="1200329"/>
          </a:xfrm>
          <a:prstGeom prst="rect">
            <a:avLst/>
          </a:prstGeom>
          <a:noFill/>
        </p:spPr>
        <p:txBody>
          <a:bodyPr wrap="square" rtlCol="0">
            <a:spAutoFit/>
          </a:bodyPr>
          <a:lstStyle/>
          <a:p>
            <a:pPr defTabSz="1219170"/>
            <a:r>
              <a:rPr lang="en-US" sz="2400" dirty="0">
                <a:solidFill>
                  <a:srgbClr val="FF0000"/>
                </a:solidFill>
                <a:latin typeface="Arial"/>
              </a:rPr>
              <a:t>… and correlation between our replication and Prof French’s </a:t>
            </a:r>
            <a:r>
              <a:rPr lang="en-US" sz="2400" dirty="0" err="1">
                <a:solidFill>
                  <a:srgbClr val="FF0000"/>
                </a:solidFill>
                <a:latin typeface="Arial"/>
              </a:rPr>
              <a:t>smb</a:t>
            </a:r>
            <a:r>
              <a:rPr lang="en-US" sz="2400" dirty="0">
                <a:solidFill>
                  <a:srgbClr val="FF0000"/>
                </a:solidFill>
                <a:latin typeface="Arial"/>
              </a:rPr>
              <a:t> and </a:t>
            </a:r>
            <a:r>
              <a:rPr lang="en-US" sz="2400" dirty="0" err="1">
                <a:solidFill>
                  <a:srgbClr val="FF0000"/>
                </a:solidFill>
                <a:latin typeface="Arial"/>
              </a:rPr>
              <a:t>hml</a:t>
            </a:r>
            <a:endParaRPr lang="en-US" sz="2400" dirty="0">
              <a:solidFill>
                <a:srgbClr val="FF0000"/>
              </a:solidFill>
              <a:latin typeface="Arial"/>
            </a:endParaRPr>
          </a:p>
        </p:txBody>
      </p:sp>
    </p:spTree>
    <p:extLst>
      <p:ext uri="{BB962C8B-B14F-4D97-AF65-F5344CB8AC3E}">
        <p14:creationId xmlns:p14="http://schemas.microsoft.com/office/powerpoint/2010/main" val="4263578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1219170"/>
            <a:r>
              <a:rPr lang="en-US" dirty="0">
                <a:solidFill>
                  <a:srgbClr val="FFFFFF"/>
                </a:solidFill>
                <a:latin typeface="Arial"/>
              </a:rPr>
              <a:t>Wharton Research Data Services</a:t>
            </a:r>
          </a:p>
        </p:txBody>
      </p:sp>
      <p:sp>
        <p:nvSpPr>
          <p:cNvPr id="5" name="Slide Number Placeholder 4"/>
          <p:cNvSpPr>
            <a:spLocks noGrp="1"/>
          </p:cNvSpPr>
          <p:nvPr>
            <p:ph type="sldNum" sz="quarter" idx="12"/>
          </p:nvPr>
        </p:nvSpPr>
        <p:spPr/>
        <p:txBody>
          <a:bodyPr/>
          <a:lstStyle/>
          <a:p>
            <a:pPr defTabSz="1219170"/>
            <a:fld id="{68EE525B-90CE-4B14-91B6-1BFA233CFAA5}" type="slidenum">
              <a:rPr lang="en-US">
                <a:solidFill>
                  <a:srgbClr val="2D2C41">
                    <a:tint val="75000"/>
                  </a:srgbClr>
                </a:solidFill>
                <a:latin typeface="Arial"/>
              </a:rPr>
              <a:pPr defTabSz="1219170"/>
              <a:t>9</a:t>
            </a:fld>
            <a:endParaRPr lang="en-US">
              <a:solidFill>
                <a:srgbClr val="2D2C41">
                  <a:tint val="75000"/>
                </a:srgbClr>
              </a:solidFill>
              <a:latin typeface="Arial"/>
            </a:endParaRPr>
          </a:p>
        </p:txBody>
      </p:sp>
      <p:sp>
        <p:nvSpPr>
          <p:cNvPr id="6" name="Rectangle 5"/>
          <p:cNvSpPr/>
          <p:nvPr/>
        </p:nvSpPr>
        <p:spPr>
          <a:xfrm>
            <a:off x="1499617" y="1705188"/>
            <a:ext cx="3886199" cy="3455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ndParaRPr>
          </a:p>
        </p:txBody>
      </p:sp>
      <p:sp>
        <p:nvSpPr>
          <p:cNvPr id="7" name="Title 3"/>
          <p:cNvSpPr>
            <a:spLocks noGrp="1"/>
          </p:cNvSpPr>
          <p:nvPr>
            <p:ph type="title"/>
          </p:nvPr>
        </p:nvSpPr>
        <p:spPr>
          <a:xfrm>
            <a:off x="1946586" y="365126"/>
            <a:ext cx="7886700" cy="923330"/>
          </a:xfrm>
        </p:spPr>
        <p:txBody>
          <a:bodyPr/>
          <a:lstStyle/>
          <a:p>
            <a:r>
              <a:rPr lang="en-US" dirty="0" err="1"/>
              <a:t>Fama</a:t>
            </a:r>
            <a:r>
              <a:rPr lang="en-US" dirty="0"/>
              <a:t>-French 93 (</a:t>
            </a:r>
            <a:r>
              <a:rPr lang="en-US" dirty="0" smtClean="0"/>
              <a:t>SAS Replication):</a:t>
            </a:r>
            <a:r>
              <a:rPr lang="en-US" dirty="0"/>
              <a:t/>
            </a:r>
            <a:br>
              <a:rPr lang="en-US" dirty="0"/>
            </a:br>
            <a:endParaRPr lang="en-US" dirty="0"/>
          </a:p>
        </p:txBody>
      </p:sp>
      <p:sp>
        <p:nvSpPr>
          <p:cNvPr id="8" name="Content Placeholder 26"/>
          <p:cNvSpPr>
            <a:spLocks noGrp="1"/>
          </p:cNvSpPr>
          <p:nvPr>
            <p:ph idx="1"/>
          </p:nvPr>
        </p:nvSpPr>
        <p:spPr>
          <a:xfrm>
            <a:off x="1946586" y="1986715"/>
            <a:ext cx="7886700" cy="2580835"/>
          </a:xfrm>
        </p:spPr>
        <p:txBody>
          <a:bodyPr/>
          <a:lstStyle/>
          <a:p>
            <a:r>
              <a:rPr lang="en-US" sz="1400" dirty="0"/>
              <a:t>1. Introduction. SMB and HML</a:t>
            </a:r>
          </a:p>
          <a:p>
            <a:r>
              <a:rPr lang="en-US" sz="1400" dirty="0"/>
              <a:t>2. Book-Equity (Compustat)</a:t>
            </a:r>
          </a:p>
          <a:p>
            <a:pPr lvl="0"/>
            <a:r>
              <a:rPr lang="en-US" sz="1400" dirty="0"/>
              <a:t>3. Stock data (CRSP)</a:t>
            </a:r>
            <a:endParaRPr lang="en-US" sz="1100" dirty="0"/>
          </a:p>
          <a:p>
            <a:pPr lvl="0"/>
            <a:r>
              <a:rPr lang="en-US" sz="1400" dirty="0"/>
              <a:t>4. Merge CRSP and Compustat</a:t>
            </a:r>
          </a:p>
          <a:p>
            <a:pPr lvl="0"/>
            <a:r>
              <a:rPr lang="en-US" sz="1400" dirty="0"/>
              <a:t>5. Portfolio Formation</a:t>
            </a:r>
          </a:p>
          <a:p>
            <a:pPr lvl="0"/>
            <a:r>
              <a:rPr lang="en-US" sz="1400" dirty="0"/>
              <a:t>6. Calculating FF Factors</a:t>
            </a:r>
          </a:p>
          <a:p>
            <a:pPr lvl="0"/>
            <a:r>
              <a:rPr lang="en-US" sz="1400" dirty="0"/>
              <a:t>7. Comparing with Ken French data</a:t>
            </a:r>
          </a:p>
        </p:txBody>
      </p:sp>
      <p:pic>
        <p:nvPicPr>
          <p:cNvPr id="2" name="Picture 1"/>
          <p:cNvPicPr>
            <a:picLocks noChangeAspect="1"/>
          </p:cNvPicPr>
          <p:nvPr/>
        </p:nvPicPr>
        <p:blipFill rotWithShape="1">
          <a:blip r:embed="rId3"/>
          <a:srcRect l="55682" t="16230" r="26439" b="58294"/>
          <a:stretch/>
        </p:blipFill>
        <p:spPr>
          <a:xfrm>
            <a:off x="5385815" y="3324469"/>
            <a:ext cx="4447471" cy="1844440"/>
          </a:xfrm>
          <a:prstGeom prst="rect">
            <a:avLst/>
          </a:prstGeom>
          <a:solidFill>
            <a:schemeClr val="bg1"/>
          </a:solidFill>
          <a:ln>
            <a:solidFill>
              <a:schemeClr val="accent1"/>
            </a:solidFill>
          </a:ln>
        </p:spPr>
      </p:pic>
      <p:pic>
        <p:nvPicPr>
          <p:cNvPr id="3" name="Picture 2"/>
          <p:cNvPicPr>
            <a:picLocks noChangeAspect="1"/>
          </p:cNvPicPr>
          <p:nvPr/>
        </p:nvPicPr>
        <p:blipFill rotWithShape="1">
          <a:blip r:embed="rId4"/>
          <a:srcRect l="54773" t="10990" r="17500" b="63974"/>
          <a:stretch/>
        </p:blipFill>
        <p:spPr>
          <a:xfrm>
            <a:off x="5385816" y="1705187"/>
            <a:ext cx="4447471" cy="1619282"/>
          </a:xfrm>
          <a:prstGeom prst="rect">
            <a:avLst/>
          </a:prstGeom>
          <a:ln>
            <a:solidFill>
              <a:schemeClr val="accent1"/>
            </a:solidFill>
          </a:ln>
        </p:spPr>
      </p:pic>
    </p:spTree>
    <p:extLst>
      <p:ext uri="{BB962C8B-B14F-4D97-AF65-F5344CB8AC3E}">
        <p14:creationId xmlns:p14="http://schemas.microsoft.com/office/powerpoint/2010/main" val="209226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arton 2016 4:3">
  <a:themeElements>
    <a:clrScheme name="Wharton 2016">
      <a:dk1>
        <a:srgbClr val="2D2C41"/>
      </a:dk1>
      <a:lt1>
        <a:srgbClr val="FFFFFF"/>
      </a:lt1>
      <a:dk2>
        <a:srgbClr val="004785"/>
      </a:dk2>
      <a:lt2>
        <a:srgbClr val="EEEDEA"/>
      </a:lt2>
      <a:accent1>
        <a:srgbClr val="004785"/>
      </a:accent1>
      <a:accent2>
        <a:srgbClr val="A90533"/>
      </a:accent2>
      <a:accent3>
        <a:srgbClr val="026CB5"/>
      </a:accent3>
      <a:accent4>
        <a:srgbClr val="06AAFC"/>
      </a:accent4>
      <a:accent5>
        <a:srgbClr val="96227D"/>
      </a:accent5>
      <a:accent6>
        <a:srgbClr val="D7BC6A"/>
      </a:accent6>
      <a:hlink>
        <a:srgbClr val="06AAFC"/>
      </a:hlink>
      <a:folHlink>
        <a:srgbClr val="06AAFC"/>
      </a:folHlink>
    </a:clrScheme>
    <a:fontScheme name="Wharton 2016">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Words>
  <Application>Microsoft Office PowerPoint</Application>
  <PresentationFormat>Widescreen</PresentationFormat>
  <Paragraphs>79</Paragraphs>
  <Slides>10</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Cambria Math</vt:lpstr>
      <vt:lpstr>Courier New</vt:lpstr>
      <vt:lpstr>Garamond</vt:lpstr>
      <vt:lpstr>Office Theme</vt:lpstr>
      <vt:lpstr>Wharton 2016 4:3</vt:lpstr>
      <vt:lpstr>PowerPoint Presentation</vt:lpstr>
      <vt:lpstr>5. Calculating Fama-French Factors</vt:lpstr>
      <vt:lpstr>Fama-French Portfolio Monthly Returns</vt:lpstr>
      <vt:lpstr>Portfolio Returns 1/2</vt:lpstr>
      <vt:lpstr>PowerPoint Presentation</vt:lpstr>
      <vt:lpstr>Portfolio Returns 2/2</vt:lpstr>
      <vt:lpstr>PowerPoint Presentation</vt:lpstr>
      <vt:lpstr>PowerPoint Presentation</vt:lpstr>
      <vt:lpstr>Fama-French 93 (SAS Replication):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luisfe felipe</dc:creator>
  <cp:lastModifiedBy>luisfe felipe</cp:lastModifiedBy>
  <cp:revision>1</cp:revision>
  <dcterms:created xsi:type="dcterms:W3CDTF">2020-06-04T20:32:49Z</dcterms:created>
  <dcterms:modified xsi:type="dcterms:W3CDTF">2020-06-04T20:33:29Z</dcterms:modified>
</cp:coreProperties>
</file>