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8"/>
  </p:notesMasterIdLst>
  <p:sldIdLst>
    <p:sldId id="256" r:id="rId5"/>
    <p:sldId id="257" r:id="rId6"/>
    <p:sldId id="258" r:id="rId7"/>
    <p:sldId id="279" r:id="rId8"/>
    <p:sldId id="260" r:id="rId9"/>
    <p:sldId id="273" r:id="rId10"/>
    <p:sldId id="280" r:id="rId11"/>
    <p:sldId id="275" r:id="rId12"/>
    <p:sldId id="276" r:id="rId13"/>
    <p:sldId id="281" r:id="rId14"/>
    <p:sldId id="277" r:id="rId15"/>
    <p:sldId id="278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0"/>
  </p:normalViewPr>
  <p:slideViewPr>
    <p:cSldViewPr snapToGrid="0" snapToObjects="1">
      <p:cViewPr varScale="1">
        <p:scale>
          <a:sx n="95" d="100"/>
          <a:sy n="95" d="100"/>
        </p:scale>
        <p:origin x="1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172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173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174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7213314-09FF-4E44-88B8-C7E588C6733B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60" y="698400"/>
            <a:ext cx="4647600" cy="3485520"/>
          </a:xfrm>
          <a:prstGeom prst="rect">
            <a:avLst/>
          </a:prstGeom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720" cy="4182840"/>
          </a:xfrm>
          <a:prstGeom prst="rect">
            <a:avLst/>
          </a:prstGeom>
        </p:spPr>
        <p:txBody>
          <a:bodyPr lIns="93240" tIns="46440" rIns="93240" bIns="4644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49" name="CustomShape 3"/>
          <p:cNvSpPr/>
          <p:nvPr/>
        </p:nvSpPr>
        <p:spPr>
          <a:xfrm>
            <a:off x="3970800" y="8830080"/>
            <a:ext cx="3036960" cy="4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>
            <a:noAutofit/>
          </a:bodyPr>
          <a:lstStyle/>
          <a:p>
            <a:pPr algn="r">
              <a:lnSpc>
                <a:spcPct val="100000"/>
              </a:lnSpc>
            </a:pPr>
            <a:fld id="{1FB1F2A0-10E4-46E1-8233-AEA7032F2A0D}" type="slidenum">
              <a:rPr lang="en-US" sz="1200" b="0" strike="noStrike" spc="-1"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60" y="698400"/>
            <a:ext cx="4647600" cy="3485520"/>
          </a:xfrm>
          <a:prstGeom prst="rect">
            <a:avLst/>
          </a:prstGeom>
        </p:spPr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700920" y="4415760"/>
            <a:ext cx="5607720" cy="4182840"/>
          </a:xfrm>
          <a:prstGeom prst="rect">
            <a:avLst/>
          </a:prstGeom>
        </p:spPr>
        <p:txBody>
          <a:bodyPr lIns="93240" tIns="46440" rIns="93240" bIns="4644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452" name="CustomShape 3"/>
          <p:cNvSpPr/>
          <p:nvPr/>
        </p:nvSpPr>
        <p:spPr>
          <a:xfrm>
            <a:off x="3970800" y="8830080"/>
            <a:ext cx="3036960" cy="4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3240" tIns="46440" rIns="93240" bIns="46440" anchor="b">
            <a:noAutofit/>
          </a:bodyPr>
          <a:lstStyle/>
          <a:p>
            <a:pPr algn="r">
              <a:lnSpc>
                <a:spcPct val="100000"/>
              </a:lnSpc>
            </a:pPr>
            <a:fld id="{1806DCF0-7FEE-4200-8D38-25DE52AC6F12}" type="slidenum">
              <a:rPr lang="en-US" sz="1200" b="0" strike="noStrike" spc="-1">
                <a:latin typeface="Times New Roman"/>
              </a:rPr>
              <a:t>13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 hidden="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 hidden="1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3" name="CustomShape 3"/>
          <p:cNvSpPr/>
          <p:nvPr/>
        </p:nvSpPr>
        <p:spPr>
          <a:xfrm flipV="1">
            <a:off x="7571160" y="-720"/>
            <a:ext cx="1572120" cy="4709160"/>
          </a:xfrm>
          <a:custGeom>
            <a:avLst/>
            <a:gdLst/>
            <a:ahLst/>
            <a:cxnLst/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 rot="16200000" flipV="1">
            <a:off x="2647080" y="-2665080"/>
            <a:ext cx="3813120" cy="9143280"/>
          </a:xfrm>
          <a:custGeom>
            <a:avLst/>
            <a:gdLst/>
            <a:ahLst/>
            <a:cxnLst/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" name="Picture 9"/>
          <p:cNvPicPr/>
          <p:nvPr/>
        </p:nvPicPr>
        <p:blipFill>
          <a:blip r:embed="rId15"/>
          <a:stretch/>
        </p:blipFill>
        <p:spPr>
          <a:xfrm>
            <a:off x="571320" y="554040"/>
            <a:ext cx="2640960" cy="648720"/>
          </a:xfrm>
          <a:prstGeom prst="rect">
            <a:avLst/>
          </a:prstGeom>
          <a:ln>
            <a:noFill/>
          </a:ln>
        </p:spPr>
      </p:pic>
      <p:sp>
        <p:nvSpPr>
          <p:cNvPr id="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7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 hidden="1"/>
          <p:cNvSpPr/>
          <p:nvPr/>
        </p:nvSpPr>
        <p:spPr>
          <a:xfrm>
            <a:off x="0" y="6503400"/>
            <a:ext cx="9143280" cy="3841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CustomShape 2" hidden="1"/>
          <p:cNvSpPr/>
          <p:nvPr/>
        </p:nvSpPr>
        <p:spPr>
          <a:xfrm>
            <a:off x="0" y="6503400"/>
            <a:ext cx="1599480" cy="384120"/>
          </a:xfrm>
          <a:custGeom>
            <a:avLst/>
            <a:gdLst/>
            <a:ahLst/>
            <a:cxnLst/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8" name="Picture 8"/>
          <p:cNvPicPr/>
          <p:nvPr/>
        </p:nvPicPr>
        <p:blipFill>
          <a:blip r:embed="rId14"/>
          <a:stretch/>
        </p:blipFill>
        <p:spPr>
          <a:xfrm>
            <a:off x="152280" y="6595560"/>
            <a:ext cx="913680" cy="1724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 flipV="1">
            <a:off x="7571160" y="-720"/>
            <a:ext cx="1572120" cy="4709160"/>
          </a:xfrm>
          <a:custGeom>
            <a:avLst/>
            <a:gdLst/>
            <a:ahLst/>
            <a:cxnLst/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CustomShape 4"/>
          <p:cNvSpPr/>
          <p:nvPr/>
        </p:nvSpPr>
        <p:spPr>
          <a:xfrm rot="16200000" flipV="1">
            <a:off x="2647080" y="-2665080"/>
            <a:ext cx="3813120" cy="9143280"/>
          </a:xfrm>
          <a:custGeom>
            <a:avLst/>
            <a:gdLst/>
            <a:ahLst/>
            <a:cxnLst/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pypi.org/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04920" y="4134600"/>
            <a:ext cx="8647920" cy="68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3800" b="0" strike="noStrike" spc="-1">
                <a:solidFill>
                  <a:srgbClr val="FFFFFF"/>
                </a:solidFill>
                <a:latin typeface="Arial"/>
              </a:rPr>
              <a:t>Python Virtual Environments on WRDS</a:t>
            </a:r>
            <a:endParaRPr lang="en-US" sz="38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682920" y="5486400"/>
            <a:ext cx="7771680" cy="5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r>
              <a:rPr lang="en-US" sz="2400" b="0" strike="noStrike" spc="-1">
                <a:solidFill>
                  <a:srgbClr val="06AAFC"/>
                </a:solidFill>
                <a:latin typeface="Garamond"/>
              </a:rPr>
              <a:t>Ted Donohue June, 2020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177" name="Picture 7"/>
          <p:cNvPicPr/>
          <p:nvPr/>
        </p:nvPicPr>
        <p:blipFill>
          <a:blip r:embed="rId3"/>
          <a:stretch/>
        </p:blipFill>
        <p:spPr>
          <a:xfrm>
            <a:off x="2123280" y="1122120"/>
            <a:ext cx="4891320" cy="2421360"/>
          </a:xfrm>
          <a:prstGeom prst="rect">
            <a:avLst/>
          </a:prstGeom>
          <a:ln>
            <a:noFill/>
          </a:ln>
        </p:spPr>
      </p:pic>
      <p:sp>
        <p:nvSpPr>
          <p:cNvPr id="178" name="CustomShape 3"/>
          <p:cNvSpPr/>
          <p:nvPr/>
        </p:nvSpPr>
        <p:spPr>
          <a:xfrm>
            <a:off x="2286000" y="3157920"/>
            <a:ext cx="4952160" cy="31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en-US" sz="2000" b="0" strike="noStrike" spc="-21">
                <a:solidFill>
                  <a:srgbClr val="FFFFFF"/>
                </a:solidFill>
                <a:latin typeface="Arial"/>
                <a:ea typeface="DejaVu Sans"/>
              </a:rPr>
              <a:t>WHARTON </a:t>
            </a:r>
            <a:r>
              <a:rPr lang="en-US" sz="2000" b="0" strike="noStrike" spc="-15">
                <a:solidFill>
                  <a:srgbClr val="FFFFFF"/>
                </a:solidFill>
                <a:latin typeface="Arial"/>
                <a:ea typeface="DejaVu Sans"/>
              </a:rPr>
              <a:t>RESEARCH </a:t>
            </a:r>
            <a:r>
              <a:rPr lang="en-US" sz="2000" b="0" strike="noStrike" spc="-145">
                <a:solidFill>
                  <a:srgbClr val="FFFFFF"/>
                </a:solidFill>
                <a:latin typeface="Arial"/>
                <a:ea typeface="DejaVu Sans"/>
              </a:rPr>
              <a:t>DATA</a:t>
            </a:r>
            <a:r>
              <a:rPr lang="en-US" sz="2000" b="0" strike="noStrike" spc="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en-US" sz="2000" b="0" strike="noStrike" spc="-15">
                <a:solidFill>
                  <a:srgbClr val="FFFFFF"/>
                </a:solidFill>
                <a:latin typeface="Arial"/>
                <a:ea typeface="DejaVu Sans"/>
              </a:rPr>
              <a:t>SERVICES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10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713960" y="2277000"/>
            <a:ext cx="5696280" cy="723240"/>
            <a:chOff x="1721880" y="2277000"/>
            <a:chExt cx="5696280" cy="723240"/>
          </a:xfrm>
        </p:grpSpPr>
        <p:sp>
          <p:nvSpPr>
            <p:cNvPr id="182" name="CustomShape 4"/>
            <p:cNvSpPr/>
            <p:nvPr/>
          </p:nvSpPr>
          <p:spPr>
            <a:xfrm>
              <a:off x="1721880" y="230724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83" name="Group 5"/>
            <p:cNvGrpSpPr/>
            <p:nvPr/>
          </p:nvGrpSpPr>
          <p:grpSpPr>
            <a:xfrm>
              <a:off x="1729800" y="2305080"/>
              <a:ext cx="943200" cy="695160"/>
              <a:chOff x="1729800" y="2305080"/>
              <a:chExt cx="943200" cy="695160"/>
            </a:xfrm>
          </p:grpSpPr>
          <p:sp>
            <p:nvSpPr>
              <p:cNvPr id="184" name="CustomShape 6"/>
              <p:cNvSpPr/>
              <p:nvPr/>
            </p:nvSpPr>
            <p:spPr>
              <a:xfrm>
                <a:off x="1729800" y="230724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5" name="CustomShape 7"/>
              <p:cNvSpPr/>
              <p:nvPr/>
            </p:nvSpPr>
            <p:spPr>
              <a:xfrm>
                <a:off x="2392560" y="2305080"/>
                <a:ext cx="280440" cy="69300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86" name="CustomShape 8"/>
            <p:cNvSpPr/>
            <p:nvPr/>
          </p:nvSpPr>
          <p:spPr>
            <a:xfrm>
              <a:off x="1927080" y="2277000"/>
              <a:ext cx="53784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en-US" sz="4000" b="0" strike="noStrike" spc="-1">
                <a:latin typeface="Arial"/>
              </a:endParaRPr>
            </a:p>
          </p:txBody>
        </p:sp>
        <p:sp>
          <p:nvSpPr>
            <p:cNvPr id="187" name="CustomShape 9"/>
            <p:cNvSpPr/>
            <p:nvPr/>
          </p:nvSpPr>
          <p:spPr>
            <a:xfrm>
              <a:off x="2798280" y="25200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What is a virtual environment?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</p:grpSp>
      <p:grpSp>
        <p:nvGrpSpPr>
          <p:cNvPr id="188" name="Group 10"/>
          <p:cNvGrpSpPr/>
          <p:nvPr/>
        </p:nvGrpSpPr>
        <p:grpSpPr>
          <a:xfrm>
            <a:off x="1717920" y="3165120"/>
            <a:ext cx="5696280" cy="715680"/>
            <a:chOff x="1721880" y="3189240"/>
            <a:chExt cx="5696280" cy="715680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544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Creating a virtual environment on WRDS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21880" y="4045680"/>
            <a:ext cx="5696280" cy="713520"/>
            <a:chOff x="1721880" y="4044960"/>
            <a:chExt cx="5696280" cy="713520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63720" y="42413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Activating &amp; deactivating your virtual environment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710000" y="4924080"/>
            <a:ext cx="5696280" cy="713520"/>
            <a:chOff x="1710000" y="4924080"/>
            <a:chExt cx="5696280" cy="713520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63720" y="512046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Using pip to install python packages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en-US" sz="4000" b="0" strike="noStrike" spc="-1">
                <a:latin typeface="Arial"/>
              </a:endParaRPr>
            </a:p>
          </p:txBody>
        </p:sp>
      </p:grpSp>
      <p:pic>
        <p:nvPicPr>
          <p:cNvPr id="209" name="Picture 208"/>
          <p:cNvPicPr/>
          <p:nvPr/>
        </p:nvPicPr>
        <p:blipFill>
          <a:blip r:embed="rId2"/>
          <a:stretch/>
        </p:blipFill>
        <p:spPr>
          <a:xfrm>
            <a:off x="1768680" y="475560"/>
            <a:ext cx="5088960" cy="1718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98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11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rgbClr val="C00000"/>
                </a:solidFill>
                <a:latin typeface="Arial"/>
              </a:rPr>
              <a:t>Using pip to Install Python Packages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DA4771-BC7F-5C43-8302-29E655DE52D3}"/>
              </a:ext>
            </a:extLst>
          </p:cNvPr>
          <p:cNvSpPr txBox="1"/>
          <p:nvPr/>
        </p:nvSpPr>
        <p:spPr>
          <a:xfrm>
            <a:off x="532080" y="3682363"/>
            <a:ext cx="841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command can be used within an activated virtual environment to install a packaged.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For a searchable python package index, visit </a:t>
            </a:r>
            <a:r>
              <a:rPr lang="en-US" sz="2000" dirty="0">
                <a:hlinkClick r:id="rId2"/>
              </a:rPr>
              <a:t>https://pypi.org/</a:t>
            </a:r>
            <a:endParaRPr lang="en-US" sz="2000" dirty="0">
              <a:solidFill>
                <a:srgbClr val="00206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6A42805-2B5C-6D43-A0DB-CDF1323F5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547232"/>
            <a:ext cx="73279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6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12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rgbClr val="C00000"/>
                </a:solidFill>
                <a:latin typeface="Arial"/>
              </a:rPr>
              <a:t>Using pip to Install Python Packages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4254840"/>
            <a:ext cx="84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command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pip freeze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will display a list of all the packages that are currently installed in the environment.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653E5B-AE8A-F14A-81C5-0D13DA714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457746"/>
            <a:ext cx="53848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53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Picture 4"/>
          <p:cNvPicPr/>
          <p:nvPr/>
        </p:nvPicPr>
        <p:blipFill>
          <a:blip r:embed="rId3"/>
          <a:stretch/>
        </p:blipFill>
        <p:spPr>
          <a:xfrm>
            <a:off x="152280" y="228600"/>
            <a:ext cx="2894760" cy="711000"/>
          </a:xfrm>
          <a:prstGeom prst="rect">
            <a:avLst/>
          </a:prstGeom>
          <a:ln>
            <a:noFill/>
          </a:ln>
        </p:spPr>
      </p:pic>
      <p:pic>
        <p:nvPicPr>
          <p:cNvPr id="445" name="Picture 7"/>
          <p:cNvPicPr/>
          <p:nvPr/>
        </p:nvPicPr>
        <p:blipFill>
          <a:blip r:embed="rId4"/>
          <a:stretch/>
        </p:blipFill>
        <p:spPr>
          <a:xfrm>
            <a:off x="2133720" y="2133720"/>
            <a:ext cx="4891320" cy="2421360"/>
          </a:xfrm>
          <a:prstGeom prst="rect">
            <a:avLst/>
          </a:prstGeom>
          <a:ln>
            <a:noFill/>
          </a:ln>
        </p:spPr>
      </p:pic>
      <p:sp>
        <p:nvSpPr>
          <p:cNvPr id="446" name="CustomShape 1"/>
          <p:cNvSpPr/>
          <p:nvPr/>
        </p:nvSpPr>
        <p:spPr>
          <a:xfrm>
            <a:off x="1676520" y="1600200"/>
            <a:ext cx="5637960" cy="608760"/>
          </a:xfrm>
          <a:prstGeom prst="rect">
            <a:avLst/>
          </a:prstGeom>
          <a:solidFill>
            <a:srgbClr val="C609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296">
                <a:solidFill>
                  <a:srgbClr val="FFFFFF"/>
                </a:solidFill>
                <a:latin typeface="Arial"/>
                <a:ea typeface="DejaVu Sans"/>
              </a:rPr>
              <a:t>Thank You!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2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713960" y="2277000"/>
            <a:ext cx="5696280" cy="723240"/>
            <a:chOff x="1721880" y="2277000"/>
            <a:chExt cx="5696280" cy="723240"/>
          </a:xfrm>
        </p:grpSpPr>
        <p:sp>
          <p:nvSpPr>
            <p:cNvPr id="182" name="CustomShape 4"/>
            <p:cNvSpPr/>
            <p:nvPr/>
          </p:nvSpPr>
          <p:spPr>
            <a:xfrm>
              <a:off x="1721880" y="230724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83" name="Group 5"/>
            <p:cNvGrpSpPr/>
            <p:nvPr/>
          </p:nvGrpSpPr>
          <p:grpSpPr>
            <a:xfrm>
              <a:off x="1729800" y="2305080"/>
              <a:ext cx="943200" cy="695160"/>
              <a:chOff x="1729800" y="2305080"/>
              <a:chExt cx="943200" cy="695160"/>
            </a:xfrm>
          </p:grpSpPr>
          <p:sp>
            <p:nvSpPr>
              <p:cNvPr id="184" name="CustomShape 6"/>
              <p:cNvSpPr/>
              <p:nvPr/>
            </p:nvSpPr>
            <p:spPr>
              <a:xfrm>
                <a:off x="1729800" y="230724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5" name="CustomShape 7"/>
              <p:cNvSpPr/>
              <p:nvPr/>
            </p:nvSpPr>
            <p:spPr>
              <a:xfrm>
                <a:off x="2392560" y="2305080"/>
                <a:ext cx="280440" cy="69300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86" name="CustomShape 8"/>
            <p:cNvSpPr/>
            <p:nvPr/>
          </p:nvSpPr>
          <p:spPr>
            <a:xfrm>
              <a:off x="1927080" y="2277000"/>
              <a:ext cx="53784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en-US" sz="4000" b="0" strike="noStrike" spc="-1">
                <a:latin typeface="Arial"/>
              </a:endParaRPr>
            </a:p>
          </p:txBody>
        </p:sp>
        <p:sp>
          <p:nvSpPr>
            <p:cNvPr id="187" name="CustomShape 9"/>
            <p:cNvSpPr/>
            <p:nvPr/>
          </p:nvSpPr>
          <p:spPr>
            <a:xfrm>
              <a:off x="2798280" y="2520000"/>
              <a:ext cx="35532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7F0426"/>
                  </a:solidFill>
                  <a:latin typeface="Arial"/>
                  <a:ea typeface="DejaVu Sans"/>
                </a:rPr>
                <a:t>What is a virtual environment?</a:t>
              </a:r>
              <a:endParaRPr lang="en-US" sz="1400" b="0" strike="noStrike" spc="-1" dirty="0">
                <a:latin typeface="Arial"/>
              </a:endParaRPr>
            </a:p>
          </p:txBody>
        </p:sp>
      </p:grpSp>
      <p:grpSp>
        <p:nvGrpSpPr>
          <p:cNvPr id="188" name="Group 10"/>
          <p:cNvGrpSpPr/>
          <p:nvPr/>
        </p:nvGrpSpPr>
        <p:grpSpPr>
          <a:xfrm>
            <a:off x="1717920" y="3165120"/>
            <a:ext cx="5696280" cy="715680"/>
            <a:chOff x="1721880" y="3189240"/>
            <a:chExt cx="5696280" cy="715680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5440"/>
              <a:ext cx="35532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Creating a virtual environment on WRDS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21880" y="4045680"/>
            <a:ext cx="5696280" cy="713520"/>
            <a:chOff x="1721880" y="4044960"/>
            <a:chExt cx="5696280" cy="713520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63720" y="4241340"/>
              <a:ext cx="44676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Activating &amp; deactivating your virtual environment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710000" y="4924080"/>
            <a:ext cx="5696280" cy="713520"/>
            <a:chOff x="1710000" y="4924080"/>
            <a:chExt cx="5696280" cy="713520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63720" y="5120460"/>
              <a:ext cx="44676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Using pip to install python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en-US" sz="4000" b="0" strike="noStrike" spc="-1">
                <a:latin typeface="Arial"/>
              </a:endParaRPr>
            </a:p>
          </p:txBody>
        </p:sp>
      </p:grpSp>
      <p:pic>
        <p:nvPicPr>
          <p:cNvPr id="209" name="Picture 208"/>
          <p:cNvPicPr/>
          <p:nvPr/>
        </p:nvPicPr>
        <p:blipFill>
          <a:blip r:embed="rId2"/>
          <a:stretch/>
        </p:blipFill>
        <p:spPr>
          <a:xfrm>
            <a:off x="1768680" y="475560"/>
            <a:ext cx="5088960" cy="171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8D14EE7A-9895-4836-B483-7E1FE44B0327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3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What is a Virtual Environment?</a:t>
            </a:r>
          </a:p>
        </p:txBody>
      </p:sp>
      <p:sp>
        <p:nvSpPr>
          <p:cNvPr id="213" name="CustomShape 4"/>
          <p:cNvSpPr/>
          <p:nvPr/>
        </p:nvSpPr>
        <p:spPr>
          <a:xfrm>
            <a:off x="457200" y="117720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83500" lnSpcReduction="20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An environment for your user account</a:t>
            </a: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Install python packages without adversely affecting other users</a:t>
            </a:r>
            <a:endParaRPr lang="en-US" sz="2400" b="0" strike="noStrike" spc="-1" dirty="0">
              <a:latin typeface="Arial"/>
            </a:endParaRPr>
          </a:p>
          <a:p>
            <a:pPr marL="72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 </a:t>
            </a:r>
            <a:endParaRPr lang="en-US" sz="2400" b="0" strike="noStrike" spc="-1" dirty="0">
              <a:latin typeface="Arial"/>
            </a:endParaRPr>
          </a:p>
          <a:p>
            <a:pPr marL="72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 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endParaRPr lang="en-US" sz="2400" b="0" strike="noStrike" spc="-1" dirty="0">
              <a:latin typeface="Arial"/>
            </a:endParaRPr>
          </a:p>
          <a:p>
            <a:pPr marL="343080" indent="-34236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  <a:buClr>
                <a:srgbClr val="004785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Use different sets of packages for different projects</a:t>
            </a:r>
            <a:endParaRPr lang="en-US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Project A requires Pandas 1.0</a:t>
            </a:r>
            <a:endParaRPr lang="en-US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Project B requires Pandas 0.25</a:t>
            </a:r>
            <a:endParaRPr lang="en-US" sz="2400" b="0" strike="noStrike" spc="-1" dirty="0">
              <a:latin typeface="Arial"/>
            </a:endParaRP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US" sz="2400" b="0" strike="noStrike" spc="-1" dirty="0">
                <a:solidFill>
                  <a:srgbClr val="004785"/>
                </a:solidFill>
                <a:latin typeface="Arial"/>
              </a:rPr>
              <a:t>Solution ... create 2 separate virtual environments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214" name="Picture 213"/>
          <p:cNvPicPr/>
          <p:nvPr/>
        </p:nvPicPr>
        <p:blipFill>
          <a:blip r:embed="rId2"/>
          <a:stretch/>
        </p:blipFill>
        <p:spPr>
          <a:xfrm>
            <a:off x="971640" y="2366280"/>
            <a:ext cx="3288240" cy="986400"/>
          </a:xfrm>
          <a:prstGeom prst="rect">
            <a:avLst/>
          </a:prstGeom>
          <a:ln>
            <a:noFill/>
          </a:ln>
        </p:spPr>
      </p:pic>
      <p:pic>
        <p:nvPicPr>
          <p:cNvPr id="215" name="Picture 214"/>
          <p:cNvPicPr/>
          <p:nvPr/>
        </p:nvPicPr>
        <p:blipFill>
          <a:blip r:embed="rId3"/>
          <a:stretch/>
        </p:blipFill>
        <p:spPr>
          <a:xfrm>
            <a:off x="4608000" y="2280981"/>
            <a:ext cx="2614320" cy="1058760"/>
          </a:xfrm>
          <a:prstGeom prst="rect">
            <a:avLst/>
          </a:prstGeom>
          <a:ln>
            <a:noFill/>
          </a:ln>
        </p:spPr>
      </p:pic>
      <p:pic>
        <p:nvPicPr>
          <p:cNvPr id="216" name="Picture 215"/>
          <p:cNvPicPr/>
          <p:nvPr/>
        </p:nvPicPr>
        <p:blipFill>
          <a:blip r:embed="rId4"/>
          <a:stretch/>
        </p:blipFill>
        <p:spPr>
          <a:xfrm>
            <a:off x="2641500" y="3379585"/>
            <a:ext cx="2787840" cy="67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4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713960" y="2277000"/>
            <a:ext cx="5696280" cy="723240"/>
            <a:chOff x="1721880" y="2277000"/>
            <a:chExt cx="5696280" cy="723240"/>
          </a:xfrm>
        </p:grpSpPr>
        <p:sp>
          <p:nvSpPr>
            <p:cNvPr id="182" name="CustomShape 4"/>
            <p:cNvSpPr/>
            <p:nvPr/>
          </p:nvSpPr>
          <p:spPr>
            <a:xfrm>
              <a:off x="1721880" y="230724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83" name="Group 5"/>
            <p:cNvGrpSpPr/>
            <p:nvPr/>
          </p:nvGrpSpPr>
          <p:grpSpPr>
            <a:xfrm>
              <a:off x="1729800" y="2305080"/>
              <a:ext cx="943200" cy="695160"/>
              <a:chOff x="1729800" y="2305080"/>
              <a:chExt cx="943200" cy="695160"/>
            </a:xfrm>
          </p:grpSpPr>
          <p:sp>
            <p:nvSpPr>
              <p:cNvPr id="184" name="CustomShape 6"/>
              <p:cNvSpPr/>
              <p:nvPr/>
            </p:nvSpPr>
            <p:spPr>
              <a:xfrm>
                <a:off x="1729800" y="230724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5" name="CustomShape 7"/>
              <p:cNvSpPr/>
              <p:nvPr/>
            </p:nvSpPr>
            <p:spPr>
              <a:xfrm>
                <a:off x="2392560" y="2305080"/>
                <a:ext cx="280440" cy="69300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86" name="CustomShape 8"/>
            <p:cNvSpPr/>
            <p:nvPr/>
          </p:nvSpPr>
          <p:spPr>
            <a:xfrm>
              <a:off x="1927080" y="2277000"/>
              <a:ext cx="53784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en-US" sz="4000" b="0" strike="noStrike" spc="-1">
                <a:latin typeface="Arial"/>
              </a:endParaRPr>
            </a:p>
          </p:txBody>
        </p:sp>
        <p:sp>
          <p:nvSpPr>
            <p:cNvPr id="187" name="CustomShape 9"/>
            <p:cNvSpPr/>
            <p:nvPr/>
          </p:nvSpPr>
          <p:spPr>
            <a:xfrm>
              <a:off x="2798280" y="25200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What is a virtual environment?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</p:grpSp>
      <p:grpSp>
        <p:nvGrpSpPr>
          <p:cNvPr id="188" name="Group 10"/>
          <p:cNvGrpSpPr/>
          <p:nvPr/>
        </p:nvGrpSpPr>
        <p:grpSpPr>
          <a:xfrm>
            <a:off x="1717920" y="3165120"/>
            <a:ext cx="5696280" cy="715680"/>
            <a:chOff x="1721880" y="3189240"/>
            <a:chExt cx="5696280" cy="715680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544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Creating a virtual environment on WRDS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21880" y="4045680"/>
            <a:ext cx="5696280" cy="713520"/>
            <a:chOff x="1721880" y="4044960"/>
            <a:chExt cx="5696280" cy="713520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63720" y="4241340"/>
              <a:ext cx="44676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Activating &amp; deactivating your virtual environment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710000" y="4924080"/>
            <a:ext cx="5696280" cy="713520"/>
            <a:chOff x="1710000" y="4924080"/>
            <a:chExt cx="5696280" cy="713520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63720" y="5120460"/>
              <a:ext cx="44676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Using pip to install python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en-US" sz="4000" b="0" strike="noStrike" spc="-1">
                <a:latin typeface="Arial"/>
              </a:endParaRPr>
            </a:p>
          </p:txBody>
        </p:sp>
      </p:grpSp>
      <p:pic>
        <p:nvPicPr>
          <p:cNvPr id="209" name="Picture 208"/>
          <p:cNvPicPr/>
          <p:nvPr/>
        </p:nvPicPr>
        <p:blipFill>
          <a:blip r:embed="rId2"/>
          <a:stretch/>
        </p:blipFill>
        <p:spPr>
          <a:xfrm>
            <a:off x="1768680" y="475560"/>
            <a:ext cx="5088960" cy="1718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45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5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Creating a Virtual Environment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CD211A-2557-3D41-AD5F-D8DD0A461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06960"/>
            <a:ext cx="8418240" cy="8884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2778753"/>
            <a:ext cx="8418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python –m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venv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command tells python it is creating a virtual environment</a:t>
            </a:r>
            <a:br>
              <a:rPr lang="en-US" sz="2000" dirty="0">
                <a:latin typeface="+mj-lt"/>
                <a:cs typeface="Courier New" panose="02070309020205020404" pitchFamily="49" charset="0"/>
              </a:rPr>
            </a:b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--system-site-packages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parameter indicates that the packages already installed in the server’s main python instance should also be included in the virtual environment</a:t>
            </a:r>
            <a:br>
              <a:rPr lang="en-US" sz="2000" dirty="0">
                <a:latin typeface="+mj-lt"/>
                <a:cs typeface="Courier New" panose="02070309020205020404" pitchFamily="49" charset="0"/>
              </a:rPr>
            </a:b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virtualenvs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/environment01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directory path parameter indicates where the virtual environment should be created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6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Creating a Virtual Environment</a:t>
            </a: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2778753"/>
            <a:ext cx="8418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Leaving out 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--system-site-packages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parameter will create an empty virtual environment with only base python packages installed.</a:t>
            </a:r>
            <a:br>
              <a:rPr lang="en-US" sz="2000" dirty="0">
                <a:latin typeface="+mj-lt"/>
                <a:cs typeface="Courier New" panose="02070309020205020404" pitchFamily="49" charset="0"/>
              </a:rPr>
            </a:br>
            <a:endParaRPr lang="en-US" sz="2000" dirty="0">
              <a:latin typeface="+mj-lt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Also note that the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~/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virtualenvs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/environment01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path with create the virtual environment directory “environment01” as a subdirectory of “</a:t>
            </a:r>
            <a:r>
              <a:rPr lang="en-US" sz="2000" dirty="0" err="1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virtualenvs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”.  If you think you will need more than one virtual environment, this will keep them within a common location.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0C68FC-94CC-964A-831E-592E69B9F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0" y="1409043"/>
            <a:ext cx="69723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0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A2F1D21A-DD68-43BB-9C51-6E3061520F1B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7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181" name="Group 3"/>
          <p:cNvGrpSpPr/>
          <p:nvPr/>
        </p:nvGrpSpPr>
        <p:grpSpPr>
          <a:xfrm>
            <a:off x="1713960" y="2277000"/>
            <a:ext cx="5696280" cy="723240"/>
            <a:chOff x="1721880" y="2277000"/>
            <a:chExt cx="5696280" cy="723240"/>
          </a:xfrm>
        </p:grpSpPr>
        <p:sp>
          <p:nvSpPr>
            <p:cNvPr id="182" name="CustomShape 4"/>
            <p:cNvSpPr/>
            <p:nvPr/>
          </p:nvSpPr>
          <p:spPr>
            <a:xfrm>
              <a:off x="1721880" y="230724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83" name="Group 5"/>
            <p:cNvGrpSpPr/>
            <p:nvPr/>
          </p:nvGrpSpPr>
          <p:grpSpPr>
            <a:xfrm>
              <a:off x="1729800" y="2305080"/>
              <a:ext cx="943200" cy="695160"/>
              <a:chOff x="1729800" y="2305080"/>
              <a:chExt cx="943200" cy="695160"/>
            </a:xfrm>
          </p:grpSpPr>
          <p:sp>
            <p:nvSpPr>
              <p:cNvPr id="184" name="CustomShape 6"/>
              <p:cNvSpPr/>
              <p:nvPr/>
            </p:nvSpPr>
            <p:spPr>
              <a:xfrm>
                <a:off x="1729800" y="230724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85" name="CustomShape 7"/>
              <p:cNvSpPr/>
              <p:nvPr/>
            </p:nvSpPr>
            <p:spPr>
              <a:xfrm>
                <a:off x="2392560" y="2305080"/>
                <a:ext cx="280440" cy="69300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86" name="CustomShape 8"/>
            <p:cNvSpPr/>
            <p:nvPr/>
          </p:nvSpPr>
          <p:spPr>
            <a:xfrm>
              <a:off x="1927080" y="2277000"/>
              <a:ext cx="53784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en-US" sz="4000" b="0" strike="noStrike" spc="-1">
                <a:latin typeface="Arial"/>
              </a:endParaRPr>
            </a:p>
          </p:txBody>
        </p:sp>
        <p:sp>
          <p:nvSpPr>
            <p:cNvPr id="187" name="CustomShape 9"/>
            <p:cNvSpPr/>
            <p:nvPr/>
          </p:nvSpPr>
          <p:spPr>
            <a:xfrm>
              <a:off x="2798280" y="25200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What is a virtual environment?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</p:grpSp>
      <p:grpSp>
        <p:nvGrpSpPr>
          <p:cNvPr id="188" name="Group 10"/>
          <p:cNvGrpSpPr/>
          <p:nvPr/>
        </p:nvGrpSpPr>
        <p:grpSpPr>
          <a:xfrm>
            <a:off x="1717920" y="3165120"/>
            <a:ext cx="5696280" cy="715680"/>
            <a:chOff x="1721880" y="3189240"/>
            <a:chExt cx="5696280" cy="715680"/>
          </a:xfrm>
        </p:grpSpPr>
        <p:sp>
          <p:nvSpPr>
            <p:cNvPr id="189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0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191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2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193" name="CustomShape 15"/>
            <p:cNvSpPr/>
            <p:nvPr/>
          </p:nvSpPr>
          <p:spPr>
            <a:xfrm>
              <a:off x="2798280" y="338544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2060"/>
                  </a:solidFill>
                  <a:latin typeface="Arial"/>
                  <a:ea typeface="DejaVu Sans"/>
                </a:rPr>
                <a:t>Creating a virtual environment on WRDS</a:t>
              </a:r>
              <a:endParaRPr lang="en-US" sz="1400" b="0" strike="noStrike" spc="-1" dirty="0">
                <a:solidFill>
                  <a:srgbClr val="002060"/>
                </a:solidFill>
                <a:latin typeface="Arial"/>
              </a:endParaRPr>
            </a:p>
          </p:txBody>
        </p:sp>
        <p:sp>
          <p:nvSpPr>
            <p:cNvPr id="194" name="CustomShape 16"/>
            <p:cNvSpPr/>
            <p:nvPr/>
          </p:nvSpPr>
          <p:spPr>
            <a:xfrm>
              <a:off x="1914120" y="3205440"/>
              <a:ext cx="484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195" name="Group 17"/>
          <p:cNvGrpSpPr/>
          <p:nvPr/>
        </p:nvGrpSpPr>
        <p:grpSpPr>
          <a:xfrm>
            <a:off x="1721880" y="4045680"/>
            <a:ext cx="5696280" cy="713520"/>
            <a:chOff x="1721880" y="4044960"/>
            <a:chExt cx="5696280" cy="713520"/>
          </a:xfrm>
        </p:grpSpPr>
        <p:sp>
          <p:nvSpPr>
            <p:cNvPr id="196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197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198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199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0" name="CustomShape 22"/>
            <p:cNvSpPr/>
            <p:nvPr/>
          </p:nvSpPr>
          <p:spPr>
            <a:xfrm>
              <a:off x="2763720" y="424134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Activating &amp; deactivating your virtual environment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01" name="CustomShape 23"/>
            <p:cNvSpPr/>
            <p:nvPr/>
          </p:nvSpPr>
          <p:spPr>
            <a:xfrm>
              <a:off x="1914120" y="405900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02" name="Group 24"/>
          <p:cNvGrpSpPr/>
          <p:nvPr/>
        </p:nvGrpSpPr>
        <p:grpSpPr>
          <a:xfrm>
            <a:off x="1710000" y="4924080"/>
            <a:ext cx="5696280" cy="713520"/>
            <a:chOff x="1710000" y="4924080"/>
            <a:chExt cx="5696280" cy="713520"/>
          </a:xfrm>
        </p:grpSpPr>
        <p:sp>
          <p:nvSpPr>
            <p:cNvPr id="203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4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05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06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07" name="CustomShape 29"/>
            <p:cNvSpPr/>
            <p:nvPr/>
          </p:nvSpPr>
          <p:spPr>
            <a:xfrm>
              <a:off x="2763720" y="5120460"/>
              <a:ext cx="44676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Using pip to install python packages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208" name="CustomShape 30"/>
            <p:cNvSpPr/>
            <p:nvPr/>
          </p:nvSpPr>
          <p:spPr>
            <a:xfrm>
              <a:off x="1902240" y="493812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en-US" sz="4000" b="0" strike="noStrike" spc="-1">
                <a:latin typeface="Arial"/>
              </a:endParaRPr>
            </a:p>
          </p:txBody>
        </p:sp>
      </p:grpSp>
      <p:pic>
        <p:nvPicPr>
          <p:cNvPr id="209" name="Picture 208"/>
          <p:cNvPicPr/>
          <p:nvPr/>
        </p:nvPicPr>
        <p:blipFill>
          <a:blip r:embed="rId2"/>
          <a:stretch/>
        </p:blipFill>
        <p:spPr>
          <a:xfrm>
            <a:off x="1768680" y="475560"/>
            <a:ext cx="5088960" cy="1718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104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49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17C6CED-F3CB-42C2-BFC3-9C4A1B198EF5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8</a:t>
            </a:fld>
            <a:endParaRPr lang="en-US" sz="1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457200" y="660600"/>
            <a:ext cx="7156440" cy="507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b="0" strike="noStrike" spc="-1" dirty="0">
                <a:solidFill>
                  <a:srgbClr val="C00000"/>
                </a:solidFill>
                <a:latin typeface="Arial"/>
              </a:rPr>
              <a:t>Activate &amp; Deactivate Virtual Environment</a:t>
            </a:r>
            <a:endParaRPr lang="en-US" sz="3000" b="0" strike="noStrike" spc="-1" dirty="0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532080" y="1284840"/>
            <a:ext cx="7886160" cy="451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>
            <a:normAutofit fontScale="98000"/>
          </a:bodyPr>
          <a:lstStyle/>
          <a:p>
            <a:pPr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  <a:p>
            <a:pPr marL="457200">
              <a:lnSpc>
                <a:spcPct val="114000"/>
              </a:lnSpc>
              <a:spcBef>
                <a:spcPts val="799"/>
              </a:spcBef>
              <a:spcAft>
                <a:spcPts val="20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048758-BDB5-364F-9A25-635F4A2FCD3A}"/>
              </a:ext>
            </a:extLst>
          </p:cNvPr>
          <p:cNvSpPr txBox="1"/>
          <p:nvPr/>
        </p:nvSpPr>
        <p:spPr>
          <a:xfrm>
            <a:off x="457200" y="5245144"/>
            <a:ext cx="841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To exit the virtual environment, simply enter the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deactivate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 command. You should no longer see the environment name at the prompt.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C737E8-BE77-B346-B069-0AC40F2C0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80" y="1405553"/>
            <a:ext cx="7175500" cy="660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6EBBDF-3C91-8A4E-B504-6DDAF0342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90" y="4237952"/>
            <a:ext cx="5397500" cy="711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DA4771-BC7F-5C43-8302-29E655DE52D3}"/>
              </a:ext>
            </a:extLst>
          </p:cNvPr>
          <p:cNvSpPr txBox="1"/>
          <p:nvPr/>
        </p:nvSpPr>
        <p:spPr>
          <a:xfrm>
            <a:off x="532080" y="2310744"/>
            <a:ext cx="8418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The environment can be activated with the command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source [virtual environment path]/bin/activate</a:t>
            </a: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.  The path will depend on the directory path you chose in the prior step.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+mj-lt"/>
                <a:cs typeface="Courier New" panose="02070309020205020404" pitchFamily="49" charset="0"/>
              </a:rPr>
              <a:t>When the environment is successfully activated you will see its name at the command prompt, as seen above.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5915160" y="6512040"/>
            <a:ext cx="308556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000" b="0" strike="noStrike" spc="-1">
                <a:solidFill>
                  <a:srgbClr val="FFFFFF"/>
                </a:solidFill>
                <a:latin typeface="Arial"/>
              </a:rPr>
              <a:t>Wharton Research Data Services</a:t>
            </a:r>
            <a:endParaRPr lang="en-US" sz="1000" b="0" strike="noStrike" spc="-1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6943680" y="6138360"/>
            <a:ext cx="20566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44E3DFCC-4AC2-4C76-B0D6-458572041BBC}" type="slidenum">
              <a:rPr lang="en-US" sz="1000" b="1" strike="noStrike" spc="-1">
                <a:solidFill>
                  <a:srgbClr val="8E8E93"/>
                </a:solidFill>
                <a:latin typeface="Arial"/>
              </a:rPr>
              <a:t>9</a:t>
            </a:fld>
            <a:endParaRPr lang="en-US" sz="1000" b="0" strike="noStrike" spc="-1">
              <a:latin typeface="Arial"/>
            </a:endParaRPr>
          </a:p>
        </p:txBody>
      </p:sp>
      <p:grpSp>
        <p:nvGrpSpPr>
          <p:cNvPr id="219" name="Group 3"/>
          <p:cNvGrpSpPr/>
          <p:nvPr/>
        </p:nvGrpSpPr>
        <p:grpSpPr>
          <a:xfrm>
            <a:off x="1721880" y="2277000"/>
            <a:ext cx="5696280" cy="723240"/>
            <a:chOff x="1721880" y="2277000"/>
            <a:chExt cx="5696280" cy="723240"/>
          </a:xfrm>
        </p:grpSpPr>
        <p:sp>
          <p:nvSpPr>
            <p:cNvPr id="220" name="CustomShape 4"/>
            <p:cNvSpPr/>
            <p:nvPr/>
          </p:nvSpPr>
          <p:spPr>
            <a:xfrm>
              <a:off x="1721880" y="230724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21" name="Group 5"/>
            <p:cNvGrpSpPr/>
            <p:nvPr/>
          </p:nvGrpSpPr>
          <p:grpSpPr>
            <a:xfrm>
              <a:off x="1729800" y="2305080"/>
              <a:ext cx="943200" cy="695160"/>
              <a:chOff x="1729800" y="2305080"/>
              <a:chExt cx="943200" cy="695160"/>
            </a:xfrm>
          </p:grpSpPr>
          <p:sp>
            <p:nvSpPr>
              <p:cNvPr id="222" name="CustomShape 6"/>
              <p:cNvSpPr/>
              <p:nvPr/>
            </p:nvSpPr>
            <p:spPr>
              <a:xfrm>
                <a:off x="1729800" y="230724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3" name="CustomShape 7"/>
              <p:cNvSpPr/>
              <p:nvPr/>
            </p:nvSpPr>
            <p:spPr>
              <a:xfrm>
                <a:off x="2392560" y="2305080"/>
                <a:ext cx="280440" cy="69300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24" name="CustomShape 8"/>
            <p:cNvSpPr/>
            <p:nvPr/>
          </p:nvSpPr>
          <p:spPr>
            <a:xfrm>
              <a:off x="1927080" y="2277000"/>
              <a:ext cx="53784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1</a:t>
              </a:r>
              <a:endParaRPr lang="en-US" sz="4000" b="0" strike="noStrike" spc="-1">
                <a:latin typeface="Arial"/>
              </a:endParaRPr>
            </a:p>
          </p:txBody>
        </p:sp>
        <p:sp>
          <p:nvSpPr>
            <p:cNvPr id="225" name="CustomShape 9"/>
            <p:cNvSpPr/>
            <p:nvPr/>
          </p:nvSpPr>
          <p:spPr>
            <a:xfrm>
              <a:off x="2798280" y="2503800"/>
              <a:ext cx="3553200" cy="303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rgbClr val="004785"/>
                  </a:solidFill>
                  <a:latin typeface="Arial"/>
                  <a:ea typeface="DejaVu Sans"/>
                </a:rPr>
                <a:t>What is a virtual environment?</a:t>
              </a:r>
              <a:endParaRPr lang="en-US" sz="1400" b="0" strike="noStrike" spc="-1" dirty="0">
                <a:latin typeface="Arial"/>
              </a:endParaRPr>
            </a:p>
          </p:txBody>
        </p:sp>
      </p:grpSp>
      <p:grpSp>
        <p:nvGrpSpPr>
          <p:cNvPr id="226" name="Group 10"/>
          <p:cNvGrpSpPr/>
          <p:nvPr/>
        </p:nvGrpSpPr>
        <p:grpSpPr>
          <a:xfrm>
            <a:off x="1721880" y="3189240"/>
            <a:ext cx="5696280" cy="715680"/>
            <a:chOff x="1721880" y="3189240"/>
            <a:chExt cx="5696280" cy="715680"/>
          </a:xfrm>
        </p:grpSpPr>
        <p:sp>
          <p:nvSpPr>
            <p:cNvPr id="227" name="CustomShape 11"/>
            <p:cNvSpPr/>
            <p:nvPr/>
          </p:nvSpPr>
          <p:spPr>
            <a:xfrm>
              <a:off x="1721880" y="3191400"/>
              <a:ext cx="5696280" cy="69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28" name="Group 12"/>
            <p:cNvGrpSpPr/>
            <p:nvPr/>
          </p:nvGrpSpPr>
          <p:grpSpPr>
            <a:xfrm>
              <a:off x="1729800" y="3189240"/>
              <a:ext cx="943200" cy="695520"/>
              <a:chOff x="1729800" y="3189240"/>
              <a:chExt cx="943200" cy="695520"/>
            </a:xfrm>
          </p:grpSpPr>
          <p:sp>
            <p:nvSpPr>
              <p:cNvPr id="229" name="CustomShape 13"/>
              <p:cNvSpPr/>
              <p:nvPr/>
            </p:nvSpPr>
            <p:spPr>
              <a:xfrm>
                <a:off x="1729800" y="3191400"/>
                <a:ext cx="661320" cy="693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30" name="CustomShape 14"/>
              <p:cNvSpPr/>
              <p:nvPr/>
            </p:nvSpPr>
            <p:spPr>
              <a:xfrm>
                <a:off x="2392560" y="3189240"/>
                <a:ext cx="280440" cy="6955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31" name="CustomShape 15"/>
            <p:cNvSpPr/>
            <p:nvPr/>
          </p:nvSpPr>
          <p:spPr>
            <a:xfrm>
              <a:off x="2798280" y="3387600"/>
              <a:ext cx="35532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3">
                      <a:lumMod val="75000"/>
                    </a:schemeClr>
                  </a:solidFill>
                  <a:latin typeface="Arial"/>
                  <a:ea typeface="DejaVu Sans"/>
                </a:rPr>
                <a:t>Creating a virtual environment on WRDS</a:t>
              </a:r>
              <a:endParaRPr lang="en-US" sz="1400" b="0" strike="noStrike" spc="-1" dirty="0">
                <a:solidFill>
                  <a:schemeClr val="accent3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32" name="CustomShape 16"/>
            <p:cNvSpPr/>
            <p:nvPr/>
          </p:nvSpPr>
          <p:spPr>
            <a:xfrm>
              <a:off x="1914120" y="3205440"/>
              <a:ext cx="484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2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33" name="Group 17"/>
          <p:cNvGrpSpPr/>
          <p:nvPr/>
        </p:nvGrpSpPr>
        <p:grpSpPr>
          <a:xfrm>
            <a:off x="1721880" y="4044960"/>
            <a:ext cx="5696280" cy="713520"/>
            <a:chOff x="1721880" y="4044960"/>
            <a:chExt cx="5696280" cy="713520"/>
          </a:xfrm>
        </p:grpSpPr>
        <p:sp>
          <p:nvSpPr>
            <p:cNvPr id="234" name="CustomShape 18"/>
            <p:cNvSpPr/>
            <p:nvPr/>
          </p:nvSpPr>
          <p:spPr>
            <a:xfrm>
              <a:off x="1721880" y="404496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35" name="Group 19"/>
            <p:cNvGrpSpPr/>
            <p:nvPr/>
          </p:nvGrpSpPr>
          <p:grpSpPr>
            <a:xfrm>
              <a:off x="1725120" y="4047840"/>
              <a:ext cx="943200" cy="694080"/>
              <a:chOff x="1725120" y="4047840"/>
              <a:chExt cx="943200" cy="694080"/>
            </a:xfrm>
          </p:grpSpPr>
          <p:sp>
            <p:nvSpPr>
              <p:cNvPr id="236" name="CustomShape 20"/>
              <p:cNvSpPr/>
              <p:nvPr/>
            </p:nvSpPr>
            <p:spPr>
              <a:xfrm>
                <a:off x="1725120" y="405000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37" name="CustomShape 21"/>
              <p:cNvSpPr/>
              <p:nvPr/>
            </p:nvSpPr>
            <p:spPr>
              <a:xfrm>
                <a:off x="2387880" y="404784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38" name="CustomShape 22"/>
            <p:cNvSpPr/>
            <p:nvPr/>
          </p:nvSpPr>
          <p:spPr>
            <a:xfrm>
              <a:off x="2775600" y="409248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3">
                      <a:lumMod val="75000"/>
                    </a:schemeClr>
                  </a:solidFill>
                  <a:latin typeface="Arial"/>
                  <a:ea typeface="DejaVu Sans"/>
                </a:rPr>
                <a:t>Activating &amp; deactivating your virtual environment</a:t>
              </a:r>
              <a:endParaRPr lang="en-US" sz="1400" b="0" strike="noStrike" spc="-1" dirty="0">
                <a:solidFill>
                  <a:schemeClr val="accent3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39" name="CustomShape 23"/>
            <p:cNvSpPr/>
            <p:nvPr/>
          </p:nvSpPr>
          <p:spPr>
            <a:xfrm>
              <a:off x="1914120" y="405900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3</a:t>
              </a:r>
              <a:endParaRPr lang="en-US" sz="4000" b="0" strike="noStrike" spc="-1">
                <a:latin typeface="Arial"/>
              </a:endParaRPr>
            </a:p>
          </p:txBody>
        </p:sp>
      </p:grpSp>
      <p:grpSp>
        <p:nvGrpSpPr>
          <p:cNvPr id="240" name="Group 24"/>
          <p:cNvGrpSpPr/>
          <p:nvPr/>
        </p:nvGrpSpPr>
        <p:grpSpPr>
          <a:xfrm>
            <a:off x="1710000" y="4924080"/>
            <a:ext cx="5696280" cy="713520"/>
            <a:chOff x="1710000" y="4924080"/>
            <a:chExt cx="5696280" cy="713520"/>
          </a:xfrm>
        </p:grpSpPr>
        <p:sp>
          <p:nvSpPr>
            <p:cNvPr id="241" name="CustomShape 25"/>
            <p:cNvSpPr/>
            <p:nvPr/>
          </p:nvSpPr>
          <p:spPr>
            <a:xfrm>
              <a:off x="1710000" y="4924080"/>
              <a:ext cx="5696280" cy="695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42" name="Group 26"/>
            <p:cNvGrpSpPr/>
            <p:nvPr/>
          </p:nvGrpSpPr>
          <p:grpSpPr>
            <a:xfrm>
              <a:off x="1713240" y="4926960"/>
              <a:ext cx="943200" cy="694080"/>
              <a:chOff x="1713240" y="4926960"/>
              <a:chExt cx="943200" cy="694080"/>
            </a:xfrm>
          </p:grpSpPr>
          <p:sp>
            <p:nvSpPr>
              <p:cNvPr id="243" name="CustomShape 27"/>
              <p:cNvSpPr/>
              <p:nvPr/>
            </p:nvSpPr>
            <p:spPr>
              <a:xfrm>
                <a:off x="1713240" y="4929120"/>
                <a:ext cx="661320" cy="6919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44" name="CustomShape 28"/>
              <p:cNvSpPr/>
              <p:nvPr/>
            </p:nvSpPr>
            <p:spPr>
              <a:xfrm>
                <a:off x="2376000" y="4926960"/>
                <a:ext cx="280440" cy="691920"/>
              </a:xfrm>
              <a:prstGeom prst="triangle">
                <a:avLst>
                  <a:gd name="adj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45" name="CustomShape 29"/>
            <p:cNvSpPr/>
            <p:nvPr/>
          </p:nvSpPr>
          <p:spPr>
            <a:xfrm>
              <a:off x="2763720" y="4971600"/>
              <a:ext cx="4467600" cy="30632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400" b="0" strike="noStrike" spc="-1" dirty="0">
                  <a:solidFill>
                    <a:schemeClr val="accent2">
                      <a:lumMod val="75000"/>
                    </a:schemeClr>
                  </a:solidFill>
                  <a:latin typeface="Arial"/>
                  <a:ea typeface="DejaVu Sans"/>
                </a:rPr>
                <a:t>Using pip to install python packages</a:t>
              </a:r>
              <a:endParaRPr lang="en-US" sz="1400" b="0" strike="noStrike" spc="-1" dirty="0">
                <a:solidFill>
                  <a:schemeClr val="accent2">
                    <a:lumMod val="75000"/>
                  </a:schemeClr>
                </a:solidFill>
                <a:latin typeface="Arial"/>
              </a:endParaRPr>
            </a:p>
          </p:txBody>
        </p:sp>
        <p:sp>
          <p:nvSpPr>
            <p:cNvPr id="246" name="CustomShape 30"/>
            <p:cNvSpPr/>
            <p:nvPr/>
          </p:nvSpPr>
          <p:spPr>
            <a:xfrm>
              <a:off x="1902240" y="4938120"/>
              <a:ext cx="475920" cy="6994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4000" b="1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4</a:t>
              </a:r>
              <a:endParaRPr lang="en-US" sz="4000" b="0" strike="noStrike" spc="-1">
                <a:latin typeface="Arial"/>
              </a:endParaRPr>
            </a:p>
          </p:txBody>
        </p:sp>
      </p:grpSp>
      <p:pic>
        <p:nvPicPr>
          <p:cNvPr id="247" name="Picture 246"/>
          <p:cNvPicPr/>
          <p:nvPr/>
        </p:nvPicPr>
        <p:blipFill>
          <a:blip r:embed="rId2"/>
          <a:stretch/>
        </p:blipFill>
        <p:spPr>
          <a:xfrm>
            <a:off x="1768680" y="475560"/>
            <a:ext cx="5088960" cy="1718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952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knowledge_master1-3_theme</Template>
  <TotalTime>33221</TotalTime>
  <Words>535</Words>
  <Application>Microsoft Macintosh PowerPoint</Application>
  <PresentationFormat>On-screen Show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Courier New</vt:lpstr>
      <vt:lpstr>DejaVu Sans</vt:lpstr>
      <vt:lpstr>Garamond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Wharton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tranac</dc:creator>
  <dc:description/>
  <cp:lastModifiedBy>Donohue, Lawrence</cp:lastModifiedBy>
  <cp:revision>968</cp:revision>
  <cp:lastPrinted>2012-04-12T19:17:32Z</cp:lastPrinted>
  <dcterms:created xsi:type="dcterms:W3CDTF">2012-04-03T15:29:58Z</dcterms:created>
  <dcterms:modified xsi:type="dcterms:W3CDTF">2020-06-23T19:53:15Z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The Wharton School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