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18"/>
  </p:notesMasterIdLst>
  <p:handoutMasterIdLst>
    <p:handoutMasterId r:id="rId19"/>
  </p:handoutMasterIdLst>
  <p:sldIdLst>
    <p:sldId id="354" r:id="rId2"/>
    <p:sldId id="380" r:id="rId3"/>
    <p:sldId id="381" r:id="rId4"/>
    <p:sldId id="407" r:id="rId5"/>
    <p:sldId id="406" r:id="rId6"/>
    <p:sldId id="408" r:id="rId7"/>
    <p:sldId id="388" r:id="rId8"/>
    <p:sldId id="409" r:id="rId9"/>
    <p:sldId id="384" r:id="rId10"/>
    <p:sldId id="411" r:id="rId11"/>
    <p:sldId id="410" r:id="rId12"/>
    <p:sldId id="412" r:id="rId13"/>
    <p:sldId id="396" r:id="rId14"/>
    <p:sldId id="414" r:id="rId15"/>
    <p:sldId id="405" r:id="rId16"/>
    <p:sldId id="294" r:id="rId17"/>
  </p:sldIdLst>
  <p:sldSz cx="9144000" cy="6858000" type="screen4x3"/>
  <p:notesSz cx="7010400" cy="9236075"/>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912"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93B"/>
    <a:srgbClr val="D8DAD7"/>
    <a:srgbClr val="B1B6AF"/>
    <a:srgbClr val="B1B6B9"/>
    <a:srgbClr val="D6D3CB"/>
    <a:srgbClr val="D9D7D0"/>
    <a:srgbClr val="AFAFAF"/>
    <a:srgbClr val="96227D"/>
    <a:srgbClr val="000000"/>
    <a:srgbClr val="A90533"/>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09" autoAdjust="0"/>
    <p:restoredTop sz="91837" autoAdjust="0"/>
  </p:normalViewPr>
  <p:slideViewPr>
    <p:cSldViewPr>
      <p:cViewPr varScale="1">
        <p:scale>
          <a:sx n="117" d="100"/>
          <a:sy n="117" d="100"/>
        </p:scale>
        <p:origin x="1816" y="176"/>
      </p:cViewPr>
      <p:guideLst>
        <p:guide orient="horz" pos="2160"/>
        <p:guide pos="912"/>
      </p:guideLst>
    </p:cSldViewPr>
  </p:slideViewPr>
  <p:outlineViewPr>
    <p:cViewPr>
      <p:scale>
        <a:sx n="33" d="100"/>
        <a:sy n="33" d="100"/>
      </p:scale>
      <p:origin x="0" y="-24"/>
    </p:cViewPr>
  </p:outlineViewPr>
  <p:notesTextViewPr>
    <p:cViewPr>
      <p:scale>
        <a:sx n="1" d="1"/>
        <a:sy n="1" d="1"/>
      </p:scale>
      <p:origin x="0" y="0"/>
    </p:cViewPr>
  </p:notesTextViewPr>
  <p:sorterViewPr>
    <p:cViewPr>
      <p:scale>
        <a:sx n="305" d="100"/>
        <a:sy n="305" d="100"/>
      </p:scale>
      <p:origin x="0" y="0"/>
    </p:cViewPr>
  </p:sorterViewPr>
  <p:notesViewPr>
    <p:cSldViewPr>
      <p:cViewPr varScale="1">
        <p:scale>
          <a:sx n="54" d="100"/>
          <a:sy n="54" d="100"/>
        </p:scale>
        <p:origin x="2874"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1172"/>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1172"/>
          </a:xfrm>
          <a:prstGeom prst="rect">
            <a:avLst/>
          </a:prstGeom>
        </p:spPr>
        <p:txBody>
          <a:bodyPr vert="horz" lIns="91650" tIns="45825" rIns="91650" bIns="45825" rtlCol="0"/>
          <a:lstStyle>
            <a:lvl1pPr algn="r">
              <a:defRPr sz="1200"/>
            </a:lvl1pPr>
          </a:lstStyle>
          <a:p>
            <a:fld id="{C604CD14-512E-4ED5-BC62-E538007162F6}" type="datetimeFigureOut">
              <a:rPr lang="en-US" smtClean="0"/>
              <a:t>7/30/20</a:t>
            </a:fld>
            <a:endParaRPr lang="en-US"/>
          </a:p>
        </p:txBody>
      </p:sp>
      <p:sp>
        <p:nvSpPr>
          <p:cNvPr id="4" name="Footer Placeholder 3"/>
          <p:cNvSpPr>
            <a:spLocks noGrp="1"/>
          </p:cNvSpPr>
          <p:nvPr>
            <p:ph type="ftr" sz="quarter" idx="2"/>
          </p:nvPr>
        </p:nvSpPr>
        <p:spPr>
          <a:xfrm>
            <a:off x="0" y="8773324"/>
            <a:ext cx="3038372" cy="461172"/>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773324"/>
            <a:ext cx="3038372" cy="461172"/>
          </a:xfrm>
          <a:prstGeom prst="rect">
            <a:avLst/>
          </a:prstGeom>
        </p:spPr>
        <p:txBody>
          <a:bodyPr vert="horz" lIns="91650" tIns="45825" rIns="91650" bIns="45825" rtlCol="0" anchor="b"/>
          <a:lstStyle>
            <a:lvl1pPr algn="r">
              <a:defRPr sz="1200"/>
            </a:lvl1pPr>
          </a:lstStyle>
          <a:p>
            <a:fld id="{20639290-6861-4206-AFE3-4D55B2340891}" type="slidenum">
              <a:rPr lang="en-US" smtClean="0"/>
              <a:t>‹#›</a:t>
            </a:fld>
            <a:endParaRPr lang="en-US"/>
          </a:p>
        </p:txBody>
      </p:sp>
    </p:spTree>
    <p:extLst>
      <p:ext uri="{BB962C8B-B14F-4D97-AF65-F5344CB8AC3E}">
        <p14:creationId xmlns:p14="http://schemas.microsoft.com/office/powerpoint/2010/main" val="27366052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172" tIns="46586" rIns="93172" bIns="46586" rtlCol="0"/>
          <a:lstStyle>
            <a:lvl1pPr algn="r">
              <a:defRPr sz="1200"/>
            </a:lvl1pPr>
          </a:lstStyle>
          <a:p>
            <a:fld id="{F596556E-D92C-4943-8DC9-CB9A7CAB1341}" type="datetimeFigureOut">
              <a:rPr lang="en-US" smtClean="0"/>
              <a:t>7/30/20</a:t>
            </a:fld>
            <a:endParaRPr lang="en-US"/>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2" tIns="46586" rIns="93172" bIns="46586" rtlCol="0" anchor="b"/>
          <a:lstStyle>
            <a:lvl1pPr algn="r">
              <a:defRPr sz="1200"/>
            </a:lvl1pPr>
          </a:lstStyle>
          <a:p>
            <a:fld id="{068ADE0E-12BD-4DC4-8CFC-B74AF52C7FBB}" type="slidenum">
              <a:rPr lang="en-US" smtClean="0"/>
              <a:t>‹#›</a:t>
            </a:fld>
            <a:endParaRPr lang="en-US"/>
          </a:p>
        </p:txBody>
      </p:sp>
    </p:spTree>
    <p:extLst>
      <p:ext uri="{BB962C8B-B14F-4D97-AF65-F5344CB8AC3E}">
        <p14:creationId xmlns:p14="http://schemas.microsoft.com/office/powerpoint/2010/main" val="1445954307"/>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a:t>
            </a:r>
            <a:r>
              <a:rPr lang="en-US" baseline="0" dirty="0"/>
              <a:t> WRDS Presentation about Coverage of CRSP Stock data…</a:t>
            </a: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a:t>
            </a:fld>
            <a:endParaRPr lang="en-US"/>
          </a:p>
        </p:txBody>
      </p:sp>
    </p:spTree>
    <p:extLst>
      <p:ext uri="{BB962C8B-B14F-4D97-AF65-F5344CB8AC3E}">
        <p14:creationId xmlns:p14="http://schemas.microsoft.com/office/powerpoint/2010/main" val="1852308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cover 4 topics.</a:t>
            </a:r>
          </a:p>
          <a:p>
            <a:r>
              <a:rPr lang="en-US" dirty="0"/>
              <a:t>Which</a:t>
            </a:r>
            <a:r>
              <a:rPr lang="en-US" baseline="0" dirty="0"/>
              <a:t> securities are </a:t>
            </a:r>
            <a:r>
              <a:rPr lang="en-US" dirty="0"/>
              <a:t>included</a:t>
            </a:r>
            <a:r>
              <a:rPr lang="en-US" baseline="0" dirty="0"/>
              <a:t> and what are not. </a:t>
            </a:r>
            <a:br>
              <a:rPr lang="en-US" baseline="0" dirty="0"/>
            </a:br>
            <a:r>
              <a:rPr lang="en-US" baseline="0" dirty="0"/>
              <a:t>Coverage by specific types of securities.</a:t>
            </a:r>
          </a:p>
          <a:p>
            <a:r>
              <a:rPr lang="en-US" baseline="0" dirty="0"/>
              <a:t>Coverage by Stock Exchanges</a:t>
            </a:r>
          </a:p>
          <a:p>
            <a:r>
              <a:rPr lang="en-US" baseline="0" dirty="0"/>
              <a:t>Compare CRSP coverage vs Compustat coverage</a:t>
            </a: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2</a:t>
            </a:fld>
            <a:endParaRPr lang="en-US"/>
          </a:p>
        </p:txBody>
      </p:sp>
    </p:spTree>
    <p:extLst>
      <p:ext uri="{BB962C8B-B14F-4D97-AF65-F5344CB8AC3E}">
        <p14:creationId xmlns:p14="http://schemas.microsoft.com/office/powerpoint/2010/main" val="785450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If the closing price </a:t>
            </a:r>
            <a:r>
              <a:rPr lang="en-US" sz="1600" b="1" dirty="0"/>
              <a:t>is not available</a:t>
            </a:r>
            <a:r>
              <a:rPr lang="en-US" sz="1600" dirty="0"/>
              <a:t> for any given period, the number in the price field </a:t>
            </a:r>
            <a:r>
              <a:rPr lang="en-US" sz="1600" b="1" dirty="0"/>
              <a:t>is replaced with</a:t>
            </a:r>
            <a:r>
              <a:rPr lang="en-US" sz="1600" dirty="0"/>
              <a:t> a </a:t>
            </a:r>
            <a:r>
              <a:rPr lang="en-US" sz="1600" u="sng" dirty="0"/>
              <a:t>bid/ask average</a:t>
            </a:r>
            <a:r>
              <a:rPr lang="en-US" sz="1600" dirty="0"/>
              <a:t>. </a:t>
            </a:r>
          </a:p>
          <a:p>
            <a:r>
              <a:rPr lang="en-US" sz="1600" b="1" dirty="0"/>
              <a:t>Bid/ask averages </a:t>
            </a:r>
            <a:r>
              <a:rPr lang="en-US" sz="1600" dirty="0"/>
              <a:t>have dashes placed in front of them. </a:t>
            </a:r>
          </a:p>
          <a:p>
            <a:r>
              <a:rPr lang="en-US" sz="1600" dirty="0"/>
              <a:t>These do not incorrectly reflect negative prices; </a:t>
            </a:r>
          </a:p>
          <a:p>
            <a:r>
              <a:rPr lang="en-US" sz="1600" dirty="0"/>
              <a:t>they </a:t>
            </a:r>
            <a:r>
              <a:rPr lang="en-US" sz="1600" b="1" dirty="0"/>
              <a:t>serve to distinguish</a:t>
            </a:r>
            <a:r>
              <a:rPr lang="en-US" sz="1600" dirty="0"/>
              <a:t> bid/ask averages from actual closing prices. </a:t>
            </a:r>
          </a:p>
          <a:p>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4</a:t>
            </a:fld>
            <a:endParaRPr lang="en-US"/>
          </a:p>
        </p:txBody>
      </p:sp>
    </p:spTree>
    <p:extLst>
      <p:ext uri="{BB962C8B-B14F-4D97-AF65-F5344CB8AC3E}">
        <p14:creationId xmlns:p14="http://schemas.microsoft.com/office/powerpoint/2010/main" val="1100264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DIVAMT are Dividend Amount in that day or in that month. </a:t>
            </a:r>
          </a:p>
          <a:p>
            <a:r>
              <a:rPr lang="en-US" dirty="0"/>
              <a:t>In monthly</a:t>
            </a:r>
            <a:r>
              <a:rPr lang="en-US" baseline="0" dirty="0"/>
              <a:t> data, monthly return is not calculated from the accumulation of daily returns. </a:t>
            </a:r>
          </a:p>
          <a:p>
            <a:r>
              <a:rPr lang="en-US" baseline="0" dirty="0"/>
              <a:t>It is calculated by that formula. It is like Dividends were distributed the last trading day of the month.</a:t>
            </a:r>
          </a:p>
          <a:p>
            <a:endParaRPr lang="en-US" baseline="0" dirty="0"/>
          </a:p>
        </p:txBody>
      </p:sp>
      <p:sp>
        <p:nvSpPr>
          <p:cNvPr id="4" name="Slide Number Placeholder 3"/>
          <p:cNvSpPr>
            <a:spLocks noGrp="1"/>
          </p:cNvSpPr>
          <p:nvPr>
            <p:ph type="sldNum" sz="quarter" idx="10"/>
          </p:nvPr>
        </p:nvSpPr>
        <p:spPr/>
        <p:txBody>
          <a:bodyPr/>
          <a:lstStyle/>
          <a:p>
            <a:fld id="{068ADE0E-12BD-4DC4-8CFC-B74AF52C7FBB}" type="slidenum">
              <a:rPr lang="en-US" smtClean="0"/>
              <a:t>8</a:t>
            </a:fld>
            <a:endParaRPr lang="en-US"/>
          </a:p>
        </p:txBody>
      </p:sp>
    </p:spTree>
    <p:extLst>
      <p:ext uri="{BB962C8B-B14F-4D97-AF65-F5344CB8AC3E}">
        <p14:creationId xmlns:p14="http://schemas.microsoft.com/office/powerpoint/2010/main" val="81479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b="0" i="0" u="none" strike="noStrike" kern="1200" baseline="0" dirty="0">
                <a:solidFill>
                  <a:schemeClr val="tx1"/>
                </a:solidFill>
                <a:latin typeface="+mn-lt"/>
                <a:ea typeface="+mn-ea"/>
                <a:cs typeface="+mn-cs"/>
              </a:rPr>
              <a:t>A delisting return is the return on a security after it has been removed from a stock exchange</a:t>
            </a:r>
          </a:p>
          <a:p>
            <a:pPr marL="285750" indent="-285750">
              <a:buFont typeface="Arial" panose="020B0604020202020204" pitchFamily="34" charset="0"/>
              <a:buChar char="•"/>
            </a:pPr>
            <a:r>
              <a:rPr lang="en-US" sz="1600" dirty="0"/>
              <a:t>To be part of CRSP, a security has to be listed in a major Stock Exchange.</a:t>
            </a:r>
          </a:p>
          <a:p>
            <a:pPr marL="285750" indent="-285750">
              <a:buFont typeface="Arial" panose="020B0604020202020204" pitchFamily="34" charset="0"/>
              <a:buChar char="•"/>
            </a:pPr>
            <a:r>
              <a:rPr lang="en-US" sz="1600" dirty="0"/>
              <a:t>If it is removed from those exchanges, it does not have prices and returns in the standard CRSP files (DSF,MSF).</a:t>
            </a:r>
          </a:p>
          <a:p>
            <a:pPr marL="285750" indent="-285750">
              <a:buFont typeface="Arial" panose="020B0604020202020204" pitchFamily="34" charset="0"/>
              <a:buChar char="•"/>
            </a:pPr>
            <a:r>
              <a:rPr lang="en-US" sz="1600" dirty="0"/>
              <a:t>However, many of these delisted securities may still have value after delisting. Why? Not all delisting is related with poor performance. And value after delisting may change.</a:t>
            </a:r>
          </a:p>
          <a:p>
            <a:pPr marL="285750" indent="-285750">
              <a:buFont typeface="Arial" panose="020B0604020202020204" pitchFamily="34" charset="0"/>
              <a:buChar char="•"/>
            </a:pPr>
            <a:r>
              <a:rPr lang="en-US" sz="1600" dirty="0"/>
              <a:t>Significant proportion of delisting securities are due to Acquisition. </a:t>
            </a:r>
          </a:p>
          <a:p>
            <a:pPr marL="285750" indent="-285750">
              <a:buFont typeface="Arial" panose="020B0604020202020204" pitchFamily="34" charset="0"/>
              <a:buChar char="•"/>
            </a:pPr>
            <a:r>
              <a:rPr lang="en-US" sz="1600" dirty="0"/>
              <a:t>A delisting return is </a:t>
            </a:r>
            <a:r>
              <a:rPr lang="en-US" sz="1600" u="sng" dirty="0"/>
              <a:t>the return on a security after it has been removed from exchange</a:t>
            </a:r>
            <a:r>
              <a:rPr lang="en-US" sz="1600" dirty="0"/>
              <a:t>, and is calculated by comparing the security’s value after delisting (generally the next day or few days after delisting) with the price on the last trading day (at least for daily data. Monthly data is different as we’ll see…)</a:t>
            </a:r>
          </a:p>
          <a:p>
            <a:pPr marL="285750" indent="-285750">
              <a:buFont typeface="Arial" panose="020B0604020202020204" pitchFamily="34" charset="0"/>
              <a:buChar char="•"/>
            </a:pPr>
            <a:r>
              <a:rPr lang="en-US" sz="1600" dirty="0"/>
              <a:t>The omission of delisting returns may affect estimates of portfolio returns. </a:t>
            </a:r>
          </a:p>
          <a:p>
            <a:pPr marL="285750" indent="-285750">
              <a:buFont typeface="Arial" panose="020B0604020202020204" pitchFamily="34" charset="0"/>
              <a:buChar char="•"/>
            </a:pPr>
            <a:endParaRPr lang="en-US"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10</a:t>
            </a:fld>
            <a:endParaRPr lang="en-US"/>
          </a:p>
        </p:txBody>
      </p:sp>
    </p:spTree>
    <p:extLst>
      <p:ext uri="{BB962C8B-B14F-4D97-AF65-F5344CB8AC3E}">
        <p14:creationId xmlns:p14="http://schemas.microsoft.com/office/powerpoint/2010/main" val="1667338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b="0" i="0" u="none" strike="noStrike" kern="1200" baseline="0" dirty="0">
                <a:solidFill>
                  <a:schemeClr val="tx1"/>
                </a:solidFill>
                <a:latin typeface="+mn-lt"/>
                <a:ea typeface="+mn-ea"/>
                <a:cs typeface="+mn-cs"/>
              </a:rPr>
              <a:t>A delisting return is the return on a security after it has been removed from a stock exchange</a:t>
            </a:r>
          </a:p>
          <a:p>
            <a:pPr marL="285750" indent="-285750">
              <a:buFont typeface="Arial" panose="020B0604020202020204" pitchFamily="34" charset="0"/>
              <a:buChar char="•"/>
            </a:pPr>
            <a:r>
              <a:rPr lang="en-US" sz="1600" dirty="0"/>
              <a:t>Daily data: CRSP provides daily delisting returns, which are the returns attributable to the delisting.</a:t>
            </a:r>
          </a:p>
          <a:p>
            <a:pPr marL="285750" indent="-285750">
              <a:buFont typeface="Arial" panose="020B0604020202020204" pitchFamily="34" charset="0"/>
              <a:buChar char="•"/>
            </a:pPr>
            <a:r>
              <a:rPr lang="en-US" sz="1600" dirty="0"/>
              <a:t>Monthly data: CRSP generally includes the return from the beginning of the month to the date of the delisting. That is, the partial month return, and the daily delisting return.</a:t>
            </a:r>
          </a:p>
          <a:p>
            <a:pPr marL="285750" indent="-285750">
              <a:buFont typeface="Arial" panose="020B0604020202020204" pitchFamily="34" charset="0"/>
              <a:buChar char="•"/>
            </a:pPr>
            <a:r>
              <a:rPr lang="en-US" sz="2000" dirty="0"/>
              <a:t>monthly delisting returns are rarely missing because they contain partial month returns even when the delisting return is missing.</a:t>
            </a:r>
          </a:p>
          <a:p>
            <a:pPr marL="285750" indent="-285750">
              <a:buFont typeface="Arial" panose="020B0604020202020204" pitchFamily="34" charset="0"/>
              <a:buChar char="•"/>
            </a:pPr>
            <a:endParaRPr kumimoji="0" lang="en-US" altLang="en-US" sz="2000" b="0" i="0" u="none" strike="noStrike" cap="none" normalizeH="0" baseline="0" dirty="0">
              <a:ln>
                <a:noFill/>
              </a:ln>
              <a:solidFill>
                <a:schemeClr val="tx1"/>
              </a:solidFill>
              <a:effectLst/>
              <a:latin typeface="Arial" panose="020B0604020202020204" pitchFamily="34" charset="0"/>
            </a:endParaRPr>
          </a:p>
          <a:p>
            <a:pPr marL="0" indent="0">
              <a:buFont typeface="Arial" panose="020B0604020202020204" pitchFamily="34" charset="0"/>
              <a:buNone/>
            </a:pPr>
            <a:endParaRPr lang="en-US"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11</a:t>
            </a:fld>
            <a:endParaRPr lang="en-US"/>
          </a:p>
        </p:txBody>
      </p:sp>
    </p:spTree>
    <p:extLst>
      <p:ext uri="{BB962C8B-B14F-4D97-AF65-F5344CB8AC3E}">
        <p14:creationId xmlns:p14="http://schemas.microsoft.com/office/powerpoint/2010/main" val="3115951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sz="1600" b="0" i="0" u="none" strike="noStrike" kern="1200" baseline="0" dirty="0">
              <a:solidFill>
                <a:schemeClr val="tx1"/>
              </a:solidFill>
              <a:latin typeface="+mn-lt"/>
              <a:ea typeface="+mn-ea"/>
              <a:cs typeface="+mn-cs"/>
            </a:endParaRPr>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12</a:t>
            </a:fld>
            <a:endParaRPr lang="en-US"/>
          </a:p>
        </p:txBody>
      </p:sp>
    </p:spTree>
    <p:extLst>
      <p:ext uri="{BB962C8B-B14F-4D97-AF65-F5344CB8AC3E}">
        <p14:creationId xmlns:p14="http://schemas.microsoft.com/office/powerpoint/2010/main" val="283330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DIVAMT are Dividend Amount in that day or in that month. </a:t>
            </a:r>
          </a:p>
          <a:p>
            <a:r>
              <a:rPr lang="en-US" dirty="0"/>
              <a:t>In monthly</a:t>
            </a:r>
            <a:r>
              <a:rPr lang="en-US" baseline="0" dirty="0"/>
              <a:t> data, monthly return is not calculated from the accumulation of daily returns. </a:t>
            </a:r>
          </a:p>
          <a:p>
            <a:r>
              <a:rPr lang="en-US" baseline="0" dirty="0"/>
              <a:t>It is calculated by that formula. It is like Dividends were distributed the last trading day of the month.</a:t>
            </a:r>
          </a:p>
          <a:p>
            <a:endParaRPr lang="en-US" baseline="0" dirty="0"/>
          </a:p>
        </p:txBody>
      </p:sp>
      <p:sp>
        <p:nvSpPr>
          <p:cNvPr id="4" name="Slide Number Placeholder 3"/>
          <p:cNvSpPr>
            <a:spLocks noGrp="1"/>
          </p:cNvSpPr>
          <p:nvPr>
            <p:ph type="sldNum" sz="quarter" idx="10"/>
          </p:nvPr>
        </p:nvSpPr>
        <p:spPr/>
        <p:txBody>
          <a:bodyPr/>
          <a:lstStyle/>
          <a:p>
            <a:fld id="{068ADE0E-12BD-4DC4-8CFC-B74AF52C7FBB}" type="slidenum">
              <a:rPr lang="en-US" smtClean="0"/>
              <a:t>14</a:t>
            </a:fld>
            <a:endParaRPr lang="en-US"/>
          </a:p>
        </p:txBody>
      </p:sp>
    </p:spTree>
    <p:extLst>
      <p:ext uri="{BB962C8B-B14F-4D97-AF65-F5344CB8AC3E}">
        <p14:creationId xmlns:p14="http://schemas.microsoft.com/office/powerpoint/2010/main" val="21489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cover 4 topics.</a:t>
            </a:r>
          </a:p>
          <a:p>
            <a:r>
              <a:rPr lang="en-US" dirty="0"/>
              <a:t>Which</a:t>
            </a:r>
            <a:r>
              <a:rPr lang="en-US" baseline="0" dirty="0"/>
              <a:t> securities are </a:t>
            </a:r>
            <a:r>
              <a:rPr lang="en-US" dirty="0"/>
              <a:t>included</a:t>
            </a:r>
            <a:r>
              <a:rPr lang="en-US" baseline="0" dirty="0"/>
              <a:t> and what are not. </a:t>
            </a:r>
            <a:br>
              <a:rPr lang="en-US" baseline="0" dirty="0"/>
            </a:br>
            <a:r>
              <a:rPr lang="en-US" baseline="0" dirty="0"/>
              <a:t>Coverage by specific types of securities.</a:t>
            </a:r>
          </a:p>
          <a:p>
            <a:r>
              <a:rPr lang="en-US" baseline="0" dirty="0"/>
              <a:t>Coverage by Stock Exchanges</a:t>
            </a:r>
          </a:p>
          <a:p>
            <a:r>
              <a:rPr lang="en-US" baseline="0" dirty="0"/>
              <a:t>Compare CRSP coverage vs Compustat coverage</a:t>
            </a:r>
            <a:endParaRPr lang="en-US" dirty="0"/>
          </a:p>
        </p:txBody>
      </p:sp>
      <p:sp>
        <p:nvSpPr>
          <p:cNvPr id="4" name="Slide Number Placeholder 3"/>
          <p:cNvSpPr>
            <a:spLocks noGrp="1"/>
          </p:cNvSpPr>
          <p:nvPr>
            <p:ph type="sldNum" sz="quarter" idx="10"/>
          </p:nvPr>
        </p:nvSpPr>
        <p:spPr/>
        <p:txBody>
          <a:bodyPr/>
          <a:lstStyle/>
          <a:p>
            <a:fld id="{068ADE0E-12BD-4DC4-8CFC-B74AF52C7FBB}" type="slidenum">
              <a:rPr lang="en-US" smtClean="0"/>
              <a:t>15</a:t>
            </a:fld>
            <a:endParaRPr lang="en-US"/>
          </a:p>
        </p:txBody>
      </p:sp>
    </p:spTree>
    <p:extLst>
      <p:ext uri="{BB962C8B-B14F-4D97-AF65-F5344CB8AC3E}">
        <p14:creationId xmlns:p14="http://schemas.microsoft.com/office/powerpoint/2010/main" val="19319712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Freeform 7"/>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Picture 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
        <p:nvSpPr>
          <p:cNvPr id="2" name="Title 1"/>
          <p:cNvSpPr>
            <a:spLocks noGrp="1"/>
          </p:cNvSpPr>
          <p:nvPr>
            <p:ph type="ctrTitle" hasCustomPrompt="1"/>
          </p:nvPr>
        </p:nvSpPr>
        <p:spPr>
          <a:xfrm>
            <a:off x="685800" y="3815774"/>
            <a:ext cx="77724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685800" y="4464028"/>
            <a:ext cx="77724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685800" y="5125454"/>
            <a:ext cx="77724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spTree>
    <p:extLst>
      <p:ext uri="{BB962C8B-B14F-4D97-AF65-F5344CB8AC3E}">
        <p14:creationId xmlns:p14="http://schemas.microsoft.com/office/powerpoint/2010/main" val="262218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586" y="304800"/>
            <a:ext cx="7886700" cy="5943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41562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0"/>
            <a:ext cx="9143999" cy="65035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16131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592987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7" name="Freeform 6"/>
          <p:cNvSpPr/>
          <p:nvPr userDrawn="1"/>
        </p:nvSpPr>
        <p:spPr>
          <a:xfrm rot="10800000" flipV="1">
            <a:off x="0" y="2122400"/>
            <a:ext cx="1463201"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9" name="Freeform 8"/>
          <p:cNvSpPr/>
          <p:nvPr userDrawn="1"/>
        </p:nvSpPr>
        <p:spPr>
          <a:xfrm rot="5400000" flipV="1">
            <a:off x="2933151" y="292651"/>
            <a:ext cx="3277705" cy="9144003"/>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25418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7570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2"/>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hasCustomPrompt="1"/>
          </p:nvPr>
        </p:nvSpPr>
        <p:spPr>
          <a:xfrm>
            <a:off x="685800" y="3815774"/>
            <a:ext cx="77724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685800" y="4464028"/>
            <a:ext cx="77724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685800" y="5125454"/>
            <a:ext cx="77724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Tree>
    <p:extLst>
      <p:ext uri="{BB962C8B-B14F-4D97-AF65-F5344CB8AC3E}">
        <p14:creationId xmlns:p14="http://schemas.microsoft.com/office/powerpoint/2010/main" val="156224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7570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2"/>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hasCustomPrompt="1"/>
          </p:nvPr>
        </p:nvSpPr>
        <p:spPr>
          <a:xfrm>
            <a:off x="685800" y="3815774"/>
            <a:ext cx="77724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685800" y="4464028"/>
            <a:ext cx="77724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685800" y="5125454"/>
            <a:ext cx="77724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71312" y="554100"/>
            <a:ext cx="2641600" cy="649323"/>
          </a:xfrm>
          <a:prstGeom prst="rect">
            <a:avLst/>
          </a:prstGeom>
        </p:spPr>
      </p:pic>
    </p:spTree>
    <p:extLst>
      <p:ext uri="{BB962C8B-B14F-4D97-AF65-F5344CB8AC3E}">
        <p14:creationId xmlns:p14="http://schemas.microsoft.com/office/powerpoint/2010/main" val="337281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9299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03504"/>
            <a:ext cx="9144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8" name="Freeform 7"/>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5" name="Footer Placeholder 4"/>
          <p:cNvSpPr>
            <a:spLocks noGrp="1"/>
          </p:cNvSpPr>
          <p:nvPr>
            <p:ph type="ftr" sz="quarter" idx="11"/>
          </p:nvPr>
        </p:nvSpPr>
        <p:spPr/>
        <p:txBody>
          <a:bodyPr/>
          <a:lstStyle/>
          <a:p>
            <a:r>
              <a:rPr lang="en-US" dirty="0"/>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52402" y="6595711"/>
            <a:ext cx="914444" cy="173098"/>
          </a:xfrm>
          <a:prstGeom prst="rect">
            <a:avLst/>
          </a:prstGeom>
        </p:spPr>
      </p:pic>
    </p:spTree>
    <p:extLst>
      <p:ext uri="{BB962C8B-B14F-4D97-AF65-F5344CB8AC3E}">
        <p14:creationId xmlns:p14="http://schemas.microsoft.com/office/powerpoint/2010/main" val="15503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6245" y="1709739"/>
            <a:ext cx="7886700" cy="2852737"/>
          </a:xfr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86245" y="4724400"/>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flipV="1">
            <a:off x="7570986" y="0"/>
            <a:ext cx="1573014"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p:cNvSpPr/>
          <p:nvPr userDrawn="1"/>
        </p:nvSpPr>
        <p:spPr>
          <a:xfrm rot="16200000" flipV="1">
            <a:off x="2646492" y="-2665075"/>
            <a:ext cx="3813850" cy="9144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3466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505075"/>
            <a:ext cx="3868340" cy="3684588"/>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Name of Initiative</a:t>
            </a:r>
          </a:p>
        </p:txBody>
      </p:sp>
      <p:sp>
        <p:nvSpPr>
          <p:cNvPr id="9" name="Slide Number Placeholder 8"/>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00123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3887391" y="987426"/>
            <a:ext cx="4629150" cy="2289473"/>
          </a:xfrm>
        </p:spPr>
        <p:txBody>
          <a:bodyPr/>
          <a:lstStyle>
            <a:lvl1pPr>
              <a:defRPr sz="24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37754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44715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4"/>
            <a:ext cx="9144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4"/>
            <a:ext cx="16002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2" name="Title Placeholder 1"/>
          <p:cNvSpPr>
            <a:spLocks noGrp="1"/>
          </p:cNvSpPr>
          <p:nvPr>
            <p:ph type="title"/>
          </p:nvPr>
        </p:nvSpPr>
        <p:spPr>
          <a:xfrm>
            <a:off x="422586" y="365126"/>
            <a:ext cx="7886700" cy="5078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422586" y="1329999"/>
            <a:ext cx="7886700" cy="2289473"/>
          </a:xfrm>
          <a:prstGeom prst="rect">
            <a:avLst/>
          </a:prstGeom>
        </p:spPr>
        <p:txBody>
          <a:bodyPr vert="horz" lIns="0" tIns="45720" rIns="0" bIns="4572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915025" y="6512013"/>
            <a:ext cx="30861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6943725" y="6138379"/>
            <a:ext cx="2057400" cy="365125"/>
          </a:xfrm>
          <a:prstGeom prst="rect">
            <a:avLst/>
          </a:prstGeom>
        </p:spPr>
        <p:txBody>
          <a:bodyPr vert="horz" lIns="91440" tIns="45720" rIns="91440" bIns="45720" rtlCol="0" anchor="ctr"/>
          <a:lstStyle>
            <a:lvl1pPr algn="r">
              <a:defRPr sz="1000" b="1">
                <a:solidFill>
                  <a:schemeClr val="tx1">
                    <a:tint val="75000"/>
                  </a:schemeClr>
                </a:solidFill>
              </a:defRPr>
            </a:lvl1pPr>
          </a:lstStyle>
          <a:p>
            <a:fld id="{68EE525B-90CE-4B14-91B6-1BFA233CFAA5}" type="slidenum">
              <a:rPr lang="en-US" smtClean="0"/>
              <a:pPr/>
              <a:t>‹#›</a:t>
            </a:fld>
            <a:endParaRPr lang="en-US" dirty="0"/>
          </a:p>
        </p:txBody>
      </p:sp>
      <p:pic>
        <p:nvPicPr>
          <p:cNvPr id="9" name="Picture 8"/>
          <p:cNvPicPr>
            <a:picLocks noChangeAspect="1"/>
          </p:cNvPicPr>
          <p:nvPr userDrawn="1"/>
        </p:nvPicPr>
        <p:blipFill>
          <a:blip r:embed="rId15"/>
          <a:stretch>
            <a:fillRect/>
          </a:stretch>
        </p:blipFill>
        <p:spPr>
          <a:xfrm>
            <a:off x="152402" y="6595711"/>
            <a:ext cx="914444" cy="173098"/>
          </a:xfrm>
          <a:prstGeom prst="rect">
            <a:avLst/>
          </a:prstGeom>
        </p:spPr>
      </p:pic>
    </p:spTree>
    <p:extLst>
      <p:ext uri="{BB962C8B-B14F-4D97-AF65-F5344CB8AC3E}">
        <p14:creationId xmlns:p14="http://schemas.microsoft.com/office/powerpoint/2010/main" val="1704133538"/>
      </p:ext>
    </p:extLst>
  </p:cSld>
  <p:clrMap bg1="lt1" tx1="dk1" bg2="lt2" tx2="dk2" accent1="accent1" accent2="accent2" accent3="accent3" accent4="accent4" accent5="accent5" accent6="accent6" hlink="hlink" folHlink="folHlink"/>
  <p:sldLayoutIdLst>
    <p:sldLayoutId id="2147483706" r:id="rId1"/>
    <p:sldLayoutId id="2147483719" r:id="rId2"/>
    <p:sldLayoutId id="2147483720" r:id="rId3"/>
    <p:sldLayoutId id="2147483707" r:id="rId4"/>
    <p:sldLayoutId id="2147483708" r:id="rId5"/>
    <p:sldLayoutId id="2147483709" r:id="rId6"/>
    <p:sldLayoutId id="2147483710" r:id="rId7"/>
    <p:sldLayoutId id="2147483713" r:id="rId8"/>
    <p:sldLayoutId id="2147483711" r:id="rId9"/>
    <p:sldLayoutId id="2147483718" r:id="rId10"/>
    <p:sldLayoutId id="2147483714" r:id="rId11"/>
    <p:sldLayoutId id="2147483712" r:id="rId12"/>
    <p:sldLayoutId id="2147483717" r:id="rId13"/>
  </p:sldLayoutIdLst>
  <p:hf hdr="0" dt="0"/>
  <p:txStyles>
    <p:titleStyle>
      <a:lvl1pPr algn="l" defTabSz="914400" rtl="0" eaLnBrk="1" latinLnBrk="0" hangingPunct="1">
        <a:lnSpc>
          <a:spcPct val="90000"/>
        </a:lnSpc>
        <a:spcBef>
          <a:spcPct val="0"/>
        </a:spcBef>
        <a:buNone/>
        <a:defRPr sz="3000" kern="1200">
          <a:solidFill>
            <a:srgbClr val="C5093B"/>
          </a:solidFill>
          <a:latin typeface="+mj-lt"/>
          <a:ea typeface="+mj-ea"/>
          <a:cs typeface="+mj-cs"/>
        </a:defRPr>
      </a:lvl1pPr>
    </p:titleStyle>
    <p:body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8414" y="4363998"/>
            <a:ext cx="7772400" cy="646331"/>
          </a:xfrm>
        </p:spPr>
        <p:txBody>
          <a:bodyPr/>
          <a:lstStyle/>
          <a:p>
            <a:r>
              <a:rPr lang="en-US" dirty="0"/>
              <a:t>CRSP useful variables</a:t>
            </a:r>
          </a:p>
        </p:txBody>
      </p:sp>
      <p:sp>
        <p:nvSpPr>
          <p:cNvPr id="4" name="Text Placeholder 3"/>
          <p:cNvSpPr>
            <a:spLocks noGrp="1"/>
          </p:cNvSpPr>
          <p:nvPr>
            <p:ph type="body" sz="quarter" idx="10"/>
          </p:nvPr>
        </p:nvSpPr>
        <p:spPr>
          <a:xfrm>
            <a:off x="683050" y="5486400"/>
            <a:ext cx="7772400" cy="513346"/>
          </a:xfrm>
        </p:spPr>
        <p:txBody>
          <a:bodyPr/>
          <a:lstStyle/>
          <a:p>
            <a:r>
              <a:rPr lang="en-US" dirty="0"/>
              <a:t>April 15, 2020</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211" y="1121988"/>
            <a:ext cx="4892077" cy="2422023"/>
          </a:xfrm>
          <a:prstGeom prst="rect">
            <a:avLst/>
          </a:prstGeom>
        </p:spPr>
      </p:pic>
      <p:sp>
        <p:nvSpPr>
          <p:cNvPr id="9" name="object 5"/>
          <p:cNvSpPr txBox="1"/>
          <p:nvPr/>
        </p:nvSpPr>
        <p:spPr>
          <a:xfrm>
            <a:off x="2286001" y="3157916"/>
            <a:ext cx="4953000" cy="321242"/>
          </a:xfrm>
          <a:prstGeom prst="rect">
            <a:avLst/>
          </a:prstGeom>
        </p:spPr>
        <p:txBody>
          <a:bodyPr vert="horz" wrap="square" lIns="0" tIns="13335" rIns="0" bIns="0" rtlCol="0">
            <a:spAutoFit/>
          </a:bodyPr>
          <a:lstStyle/>
          <a:p>
            <a:pPr marL="12700">
              <a:lnSpc>
                <a:spcPct val="100000"/>
              </a:lnSpc>
              <a:spcBef>
                <a:spcPts val="105"/>
              </a:spcBef>
            </a:pPr>
            <a:r>
              <a:rPr sz="2000" spc="-20" dirty="0">
                <a:solidFill>
                  <a:schemeClr val="bg1"/>
                </a:solidFill>
                <a:cs typeface="Calibri"/>
              </a:rPr>
              <a:t>WHARTON </a:t>
            </a:r>
            <a:r>
              <a:rPr sz="2000" spc="-15" dirty="0">
                <a:solidFill>
                  <a:schemeClr val="bg1"/>
                </a:solidFill>
                <a:cs typeface="Calibri"/>
              </a:rPr>
              <a:t>RESEARCH </a:t>
            </a:r>
            <a:r>
              <a:rPr sz="2000" spc="-145" dirty="0">
                <a:solidFill>
                  <a:schemeClr val="bg1"/>
                </a:solidFill>
                <a:cs typeface="Calibri"/>
              </a:rPr>
              <a:t>DATA</a:t>
            </a:r>
            <a:r>
              <a:rPr sz="2000" spc="5" dirty="0">
                <a:solidFill>
                  <a:schemeClr val="bg1"/>
                </a:solidFill>
                <a:cs typeface="Calibri"/>
              </a:rPr>
              <a:t> </a:t>
            </a:r>
            <a:r>
              <a:rPr sz="2000" spc="-15" dirty="0">
                <a:solidFill>
                  <a:schemeClr val="bg1"/>
                </a:solidFill>
                <a:cs typeface="Calibri"/>
              </a:rPr>
              <a:t>SERVICES</a:t>
            </a:r>
            <a:endParaRPr sz="2000" dirty="0">
              <a:solidFill>
                <a:schemeClr val="bg1"/>
              </a:solidFill>
              <a:cs typeface="Calibri"/>
            </a:endParaRPr>
          </a:p>
        </p:txBody>
      </p:sp>
    </p:spTree>
    <p:extLst>
      <p:ext uri="{BB962C8B-B14F-4D97-AF65-F5344CB8AC3E}">
        <p14:creationId xmlns:p14="http://schemas.microsoft.com/office/powerpoint/2010/main" val="370977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312" y="734282"/>
            <a:ext cx="3768414" cy="369332"/>
          </a:xfrm>
        </p:spPr>
        <p:txBody>
          <a:bodyPr/>
          <a:lstStyle/>
          <a:p>
            <a:r>
              <a:rPr lang="en-US" sz="2000" dirty="0"/>
              <a:t>CRSP Delisting Returns</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10</a:t>
            </a:fld>
            <a:endParaRPr lang="en-US"/>
          </a:p>
        </p:txBody>
      </p:sp>
      <p:sp>
        <p:nvSpPr>
          <p:cNvPr id="9" name="Rectangle 4"/>
          <p:cNvSpPr>
            <a:spLocks noChangeArrowheads="1"/>
          </p:cNvSpPr>
          <p:nvPr/>
        </p:nvSpPr>
        <p:spPr bwMode="auto">
          <a:xfrm>
            <a:off x="685800" y="4395930"/>
            <a:ext cx="777240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1600" dirty="0"/>
          </a:p>
        </p:txBody>
      </p:sp>
      <p:cxnSp>
        <p:nvCxnSpPr>
          <p:cNvPr id="6" name="Straight Arrow Connector 5"/>
          <p:cNvCxnSpPr/>
          <p:nvPr/>
        </p:nvCxnSpPr>
        <p:spPr>
          <a:xfrm>
            <a:off x="1371600" y="3425091"/>
            <a:ext cx="6705600" cy="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57900" y="2992035"/>
            <a:ext cx="1" cy="836853"/>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772400" y="3315001"/>
            <a:ext cx="0" cy="2201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ight Brace 15"/>
          <p:cNvSpPr/>
          <p:nvPr/>
        </p:nvSpPr>
        <p:spPr>
          <a:xfrm rot="5400000">
            <a:off x="3626401" y="1814566"/>
            <a:ext cx="214799" cy="4648201"/>
          </a:xfrm>
          <a:prstGeom prst="rightBrace">
            <a:avLst>
              <a:gd name="adj1" fmla="val 117506"/>
              <a:gd name="adj2" fmla="val 588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2628900" y="4385664"/>
            <a:ext cx="2209800" cy="369332"/>
          </a:xfrm>
          <a:prstGeom prst="rect">
            <a:avLst/>
          </a:prstGeom>
          <a:noFill/>
        </p:spPr>
        <p:txBody>
          <a:bodyPr wrap="square" rtlCol="0">
            <a:spAutoFit/>
          </a:bodyPr>
          <a:lstStyle/>
          <a:p>
            <a:r>
              <a:rPr lang="en-US" sz="1800" dirty="0"/>
              <a:t>Listed Period</a:t>
            </a:r>
          </a:p>
        </p:txBody>
      </p:sp>
      <p:sp>
        <p:nvSpPr>
          <p:cNvPr id="18" name="TextBox 17"/>
          <p:cNvSpPr txBox="1"/>
          <p:nvPr/>
        </p:nvSpPr>
        <p:spPr>
          <a:xfrm>
            <a:off x="6185484" y="4358870"/>
            <a:ext cx="2209800" cy="369332"/>
          </a:xfrm>
          <a:prstGeom prst="rect">
            <a:avLst/>
          </a:prstGeom>
          <a:noFill/>
        </p:spPr>
        <p:txBody>
          <a:bodyPr wrap="square" rtlCol="0">
            <a:spAutoFit/>
          </a:bodyPr>
          <a:lstStyle/>
          <a:p>
            <a:r>
              <a:rPr lang="en-US" sz="1800" dirty="0">
                <a:solidFill>
                  <a:schemeClr val="bg2">
                    <a:lumMod val="50000"/>
                  </a:schemeClr>
                </a:solidFill>
              </a:rPr>
              <a:t>Delisted Period</a:t>
            </a:r>
          </a:p>
        </p:txBody>
      </p:sp>
      <p:sp>
        <p:nvSpPr>
          <p:cNvPr id="22" name="TextBox 21"/>
          <p:cNvSpPr txBox="1"/>
          <p:nvPr/>
        </p:nvSpPr>
        <p:spPr>
          <a:xfrm>
            <a:off x="5436268" y="1968027"/>
            <a:ext cx="1792705" cy="369332"/>
          </a:xfrm>
          <a:prstGeom prst="rect">
            <a:avLst/>
          </a:prstGeom>
          <a:noFill/>
        </p:spPr>
        <p:txBody>
          <a:bodyPr wrap="square" rtlCol="0">
            <a:spAutoFit/>
          </a:bodyPr>
          <a:lstStyle/>
          <a:p>
            <a:r>
              <a:rPr lang="en-US" sz="1800" dirty="0"/>
              <a:t>Delisting Date</a:t>
            </a:r>
          </a:p>
        </p:txBody>
      </p:sp>
      <p:sp>
        <p:nvSpPr>
          <p:cNvPr id="23" name="TextBox 22"/>
          <p:cNvSpPr txBox="1"/>
          <p:nvPr/>
        </p:nvSpPr>
        <p:spPr>
          <a:xfrm>
            <a:off x="6572251" y="3535181"/>
            <a:ext cx="685799" cy="369332"/>
          </a:xfrm>
          <a:prstGeom prst="rect">
            <a:avLst/>
          </a:prstGeom>
          <a:noFill/>
        </p:spPr>
        <p:txBody>
          <a:bodyPr wrap="square" rtlCol="0">
            <a:spAutoFit/>
          </a:bodyPr>
          <a:lstStyle/>
          <a:p>
            <a:r>
              <a:rPr lang="en-US" sz="1800" dirty="0" err="1">
                <a:solidFill>
                  <a:schemeClr val="bg2">
                    <a:lumMod val="50000"/>
                  </a:schemeClr>
                </a:solidFill>
              </a:rPr>
              <a:t>dlret</a:t>
            </a:r>
            <a:endParaRPr lang="en-US" sz="1800" dirty="0">
              <a:solidFill>
                <a:schemeClr val="bg2">
                  <a:lumMod val="50000"/>
                </a:schemeClr>
              </a:solidFill>
            </a:endParaRPr>
          </a:p>
        </p:txBody>
      </p:sp>
      <p:sp>
        <p:nvSpPr>
          <p:cNvPr id="24" name="TextBox 23"/>
          <p:cNvSpPr txBox="1"/>
          <p:nvPr/>
        </p:nvSpPr>
        <p:spPr>
          <a:xfrm>
            <a:off x="7396162" y="2852563"/>
            <a:ext cx="752475" cy="369332"/>
          </a:xfrm>
          <a:prstGeom prst="rect">
            <a:avLst/>
          </a:prstGeom>
          <a:noFill/>
        </p:spPr>
        <p:txBody>
          <a:bodyPr wrap="square" rtlCol="0">
            <a:spAutoFit/>
          </a:bodyPr>
          <a:lstStyle/>
          <a:p>
            <a:r>
              <a:rPr lang="en-US" sz="1800" dirty="0" err="1">
                <a:solidFill>
                  <a:schemeClr val="bg2">
                    <a:lumMod val="50000"/>
                  </a:schemeClr>
                </a:solidFill>
              </a:rPr>
              <a:t>dlamt</a:t>
            </a:r>
            <a:endParaRPr lang="en-US" sz="1800" dirty="0">
              <a:solidFill>
                <a:schemeClr val="bg2">
                  <a:lumMod val="50000"/>
                </a:schemeClr>
              </a:solidFill>
            </a:endParaRPr>
          </a:p>
        </p:txBody>
      </p:sp>
      <p:sp>
        <p:nvSpPr>
          <p:cNvPr id="25" name="Left Brace 24"/>
          <p:cNvSpPr/>
          <p:nvPr/>
        </p:nvSpPr>
        <p:spPr>
          <a:xfrm rot="16200000" flipV="1">
            <a:off x="5921465" y="1868825"/>
            <a:ext cx="272868" cy="16350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40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p:bldP spid="18" grpId="0"/>
      <p:bldP spid="22" grpId="0"/>
      <p:bldP spid="23" grpId="0"/>
      <p:bldP spid="24" grpId="0"/>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Delisting Returns: daily vs monthly</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11</a:t>
            </a:fld>
            <a:endParaRPr lang="en-US"/>
          </a:p>
        </p:txBody>
      </p:sp>
      <p:sp>
        <p:nvSpPr>
          <p:cNvPr id="9" name="Rectangle 4"/>
          <p:cNvSpPr>
            <a:spLocks noChangeArrowheads="1"/>
          </p:cNvSpPr>
          <p:nvPr/>
        </p:nvSpPr>
        <p:spPr bwMode="auto">
          <a:xfrm>
            <a:off x="1379120" y="4654153"/>
            <a:ext cx="662940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1600" dirty="0"/>
          </a:p>
        </p:txBody>
      </p:sp>
      <p:graphicFrame>
        <p:nvGraphicFramePr>
          <p:cNvPr id="7" name="Table 6"/>
          <p:cNvGraphicFramePr>
            <a:graphicFrameLocks noGrp="1"/>
          </p:cNvGraphicFramePr>
          <p:nvPr>
            <p:extLst>
              <p:ext uri="{D42A27DB-BD31-4B8C-83A1-F6EECF244321}">
                <p14:modId xmlns:p14="http://schemas.microsoft.com/office/powerpoint/2010/main" val="3327031697"/>
              </p:ext>
            </p:extLst>
          </p:nvPr>
        </p:nvGraphicFramePr>
        <p:xfrm>
          <a:off x="1447801" y="1403076"/>
          <a:ext cx="7043321" cy="1524000"/>
        </p:xfrm>
        <a:graphic>
          <a:graphicData uri="http://schemas.openxmlformats.org/drawingml/2006/table">
            <a:tbl>
              <a:tblPr/>
              <a:tblGrid>
                <a:gridCol w="587030">
                  <a:extLst>
                    <a:ext uri="{9D8B030D-6E8A-4147-A177-3AD203B41FA5}">
                      <a16:colId xmlns:a16="http://schemas.microsoft.com/office/drawing/2014/main" val="438244195"/>
                    </a:ext>
                  </a:extLst>
                </a:gridCol>
                <a:gridCol w="674247">
                  <a:extLst>
                    <a:ext uri="{9D8B030D-6E8A-4147-A177-3AD203B41FA5}">
                      <a16:colId xmlns:a16="http://schemas.microsoft.com/office/drawing/2014/main" val="2435723685"/>
                    </a:ext>
                  </a:extLst>
                </a:gridCol>
                <a:gridCol w="498843">
                  <a:extLst>
                    <a:ext uri="{9D8B030D-6E8A-4147-A177-3AD203B41FA5}">
                      <a16:colId xmlns:a16="http://schemas.microsoft.com/office/drawing/2014/main" val="449062480"/>
                    </a:ext>
                  </a:extLst>
                </a:gridCol>
                <a:gridCol w="373479">
                  <a:extLst>
                    <a:ext uri="{9D8B030D-6E8A-4147-A177-3AD203B41FA5}">
                      <a16:colId xmlns:a16="http://schemas.microsoft.com/office/drawing/2014/main" val="3722459810"/>
                    </a:ext>
                  </a:extLst>
                </a:gridCol>
                <a:gridCol w="148039">
                  <a:extLst>
                    <a:ext uri="{9D8B030D-6E8A-4147-A177-3AD203B41FA5}">
                      <a16:colId xmlns:a16="http://schemas.microsoft.com/office/drawing/2014/main" val="48287007"/>
                    </a:ext>
                  </a:extLst>
                </a:gridCol>
                <a:gridCol w="612216">
                  <a:extLst>
                    <a:ext uri="{9D8B030D-6E8A-4147-A177-3AD203B41FA5}">
                      <a16:colId xmlns:a16="http://schemas.microsoft.com/office/drawing/2014/main" val="2756232744"/>
                    </a:ext>
                  </a:extLst>
                </a:gridCol>
                <a:gridCol w="680240">
                  <a:extLst>
                    <a:ext uri="{9D8B030D-6E8A-4147-A177-3AD203B41FA5}">
                      <a16:colId xmlns:a16="http://schemas.microsoft.com/office/drawing/2014/main" val="371440705"/>
                    </a:ext>
                  </a:extLst>
                </a:gridCol>
                <a:gridCol w="657566">
                  <a:extLst>
                    <a:ext uri="{9D8B030D-6E8A-4147-A177-3AD203B41FA5}">
                      <a16:colId xmlns:a16="http://schemas.microsoft.com/office/drawing/2014/main" val="3893370263"/>
                    </a:ext>
                  </a:extLst>
                </a:gridCol>
                <a:gridCol w="827626">
                  <a:extLst>
                    <a:ext uri="{9D8B030D-6E8A-4147-A177-3AD203B41FA5}">
                      <a16:colId xmlns:a16="http://schemas.microsoft.com/office/drawing/2014/main" val="604687032"/>
                    </a:ext>
                  </a:extLst>
                </a:gridCol>
                <a:gridCol w="1235770">
                  <a:extLst>
                    <a:ext uri="{9D8B030D-6E8A-4147-A177-3AD203B41FA5}">
                      <a16:colId xmlns:a16="http://schemas.microsoft.com/office/drawing/2014/main" val="1724814122"/>
                    </a:ext>
                  </a:extLst>
                </a:gridCol>
                <a:gridCol w="748265">
                  <a:extLst>
                    <a:ext uri="{9D8B030D-6E8A-4147-A177-3AD203B41FA5}">
                      <a16:colId xmlns:a16="http://schemas.microsoft.com/office/drawing/2014/main" val="3758510293"/>
                    </a:ext>
                  </a:extLst>
                </a:gridCol>
              </a:tblGrid>
              <a:tr h="190500">
                <a:tc>
                  <a:txBody>
                    <a:bodyPr/>
                    <a:lstStyle/>
                    <a:p>
                      <a:pPr algn="ctr" fontAlgn="t"/>
                      <a:r>
                        <a:rPr lang="en-US" sz="1200" b="1" i="0" u="none" strike="noStrike" dirty="0">
                          <a:solidFill>
                            <a:srgbClr val="000000"/>
                          </a:solidFill>
                          <a:effectLst/>
                          <a:latin typeface="Calibri" panose="020F0502020204030204" pitchFamily="34" charset="0"/>
                        </a:rPr>
                        <a:t>PERMNO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dirty="0">
                          <a:solidFill>
                            <a:srgbClr val="000000"/>
                          </a:solidFill>
                          <a:effectLst/>
                          <a:latin typeface="Calibri" panose="020F0502020204030204" pitchFamily="34" charset="0"/>
                        </a:rPr>
                        <a:t>Date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a:solidFill>
                            <a:srgbClr val="000000"/>
                          </a:solidFill>
                          <a:effectLst/>
                          <a:latin typeface="Calibri" panose="020F0502020204030204" pitchFamily="34" charset="0"/>
                        </a:rPr>
                        <a:t>PRC</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dirty="0">
                          <a:solidFill>
                            <a:srgbClr val="000000"/>
                          </a:solidFill>
                          <a:effectLst/>
                          <a:latin typeface="Calibri" panose="020F0502020204030204" pitchFamily="34" charset="0"/>
                        </a:rPr>
                        <a:t>RET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180290672"/>
                  </a:ext>
                </a:extLst>
              </a:tr>
              <a:tr h="190500">
                <a:tc>
                  <a:txBody>
                    <a:bodyPr/>
                    <a:lstStyle/>
                    <a:p>
                      <a:pPr algn="ctr" fontAlgn="b"/>
                      <a:r>
                        <a:rPr lang="en-US" sz="1200" b="0" i="0" u="none" strike="noStrike">
                          <a:solidFill>
                            <a:srgbClr val="000000"/>
                          </a:solidFill>
                          <a:effectLst/>
                          <a:latin typeface="Calibri" panose="020F0502020204030204" pitchFamily="34" charset="0"/>
                        </a:rPr>
                        <a:t>27474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a:solidFill>
                            <a:srgbClr val="000000"/>
                          </a:solidFill>
                          <a:effectLst/>
                          <a:latin typeface="Calibri" panose="020F0502020204030204" pitchFamily="34" charset="0"/>
                        </a:rPr>
                        <a:t>20150529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24.80</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897202968"/>
                  </a:ext>
                </a:extLst>
              </a:tr>
              <a:tr h="190500">
                <a:tc>
                  <a:txBody>
                    <a:bodyPr/>
                    <a:lstStyle/>
                    <a:p>
                      <a:pPr algn="ctr" fontAlgn="b"/>
                      <a:r>
                        <a:rPr lang="en-US" sz="1200" b="0" i="0" u="none" strike="noStrike">
                          <a:solidFill>
                            <a:srgbClr val="000000"/>
                          </a:solidFill>
                          <a:effectLst/>
                          <a:latin typeface="Calibri" panose="020F0502020204030204" pitchFamily="34" charset="0"/>
                        </a:rPr>
                        <a:t>27474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20150601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24.67</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1908106895"/>
                  </a:ext>
                </a:extLst>
              </a:tr>
              <a:tr h="190500">
                <a:tc>
                  <a:txBody>
                    <a:bodyPr/>
                    <a:lstStyle/>
                    <a:p>
                      <a:pPr algn="ctr" fontAlgn="b"/>
                      <a:r>
                        <a:rPr lang="en-US" sz="1200" b="0" i="0" u="none" strike="noStrike">
                          <a:solidFill>
                            <a:srgbClr val="000000"/>
                          </a:solidFill>
                          <a:effectLst/>
                          <a:latin typeface="Calibri" panose="020F0502020204030204" pitchFamily="34" charset="0"/>
                        </a:rPr>
                        <a:t>27474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20150602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24.95</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a:noFill/>
                    </a:lnB>
                  </a:tcPr>
                </a:tc>
                <a:extLst>
                  <a:ext uri="{0D108BD9-81ED-4DB2-BD59-A6C34878D82A}">
                    <a16:rowId xmlns:a16="http://schemas.microsoft.com/office/drawing/2014/main" val="1127777719"/>
                  </a:ext>
                </a:extLst>
              </a:tr>
              <a:tr h="190500">
                <a:tc>
                  <a:txBody>
                    <a:bodyPr/>
                    <a:lstStyle/>
                    <a:p>
                      <a:pPr algn="ctr" fontAlgn="b"/>
                      <a:r>
                        <a:rPr lang="en-US" sz="1200" b="0" i="0" u="none" strike="noStrike">
                          <a:solidFill>
                            <a:srgbClr val="000000"/>
                          </a:solidFill>
                          <a:effectLst/>
                          <a:latin typeface="Calibri" panose="020F0502020204030204" pitchFamily="34" charset="0"/>
                        </a:rPr>
                        <a:t>27474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20150603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24.91</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endParaRPr lang="en-US" sz="1200" b="1"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0480407"/>
                  </a:ext>
                </a:extLst>
              </a:tr>
              <a:tr h="381000">
                <a:tc>
                  <a:txBody>
                    <a:bodyPr/>
                    <a:lstStyle/>
                    <a:p>
                      <a:pPr algn="ctr" fontAlgn="b"/>
                      <a:r>
                        <a:rPr lang="en-US" sz="1200" b="0" i="0" u="none" strike="noStrike">
                          <a:solidFill>
                            <a:srgbClr val="000000"/>
                          </a:solidFill>
                          <a:effectLst/>
                          <a:latin typeface="Calibri" panose="020F0502020204030204" pitchFamily="34" charset="0"/>
                        </a:rPr>
                        <a:t>27474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20150604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23.13</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200" b="1"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1" i="0" u="none" strike="noStrike">
                          <a:solidFill>
                            <a:srgbClr val="000000"/>
                          </a:solidFill>
                          <a:effectLst/>
                          <a:latin typeface="Calibri" panose="020F0502020204030204" pitchFamily="34" charset="0"/>
                        </a:rPr>
                        <a:t>PERMNO</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a:solidFill>
                            <a:srgbClr val="000000"/>
                          </a:solidFill>
                          <a:effectLst/>
                          <a:latin typeface="Calibri" panose="020F0502020204030204" pitchFamily="34" charset="0"/>
                        </a:rPr>
                        <a:t>Date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a:solidFill>
                            <a:srgbClr val="000000"/>
                          </a:solidFill>
                          <a:effectLst/>
                          <a:latin typeface="Calibri" panose="020F0502020204030204" pitchFamily="34" charset="0"/>
                        </a:rPr>
                        <a:t>Delisting Code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a:solidFill>
                            <a:srgbClr val="000000"/>
                          </a:solidFill>
                          <a:effectLst/>
                          <a:latin typeface="Calibri" panose="020F0502020204030204" pitchFamily="34" charset="0"/>
                        </a:rPr>
                        <a:t>Delisting Amount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a:solidFill>
                            <a:srgbClr val="000000"/>
                          </a:solidFill>
                          <a:effectLst/>
                          <a:latin typeface="Calibri" panose="020F0502020204030204" pitchFamily="34" charset="0"/>
                        </a:rPr>
                        <a:t>Delisting Payment Date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200" b="1" i="0" u="none" strike="noStrike">
                          <a:solidFill>
                            <a:srgbClr val="000000"/>
                          </a:solidFill>
                          <a:effectLst/>
                          <a:latin typeface="Calibri" panose="020F0502020204030204" pitchFamily="34" charset="0"/>
                        </a:rPr>
                        <a:t>Delisting Return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081177510"/>
                  </a:ext>
                </a:extLst>
              </a:tr>
              <a:tr h="190500">
                <a:tc>
                  <a:txBody>
                    <a:bodyPr/>
                    <a:lstStyle/>
                    <a:p>
                      <a:pPr algn="ctr" fontAlgn="t"/>
                      <a:r>
                        <a:rPr lang="en-US" sz="1200" b="0" i="0" u="none" strike="noStrike">
                          <a:solidFill>
                            <a:srgbClr val="000000"/>
                          </a:solidFill>
                          <a:effectLst/>
                          <a:latin typeface="Calibri" panose="020F0502020204030204" pitchFamily="34" charset="0"/>
                        </a:rPr>
                        <a:t>27474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effectLst/>
                          <a:latin typeface="Calibri" panose="020F0502020204030204" pitchFamily="34" charset="0"/>
                        </a:rPr>
                        <a:t>20150605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a:solidFill>
                            <a:srgbClr val="000000"/>
                          </a:solidFill>
                          <a:effectLst/>
                          <a:latin typeface="Calibri" panose="020F0502020204030204" pitchFamily="34" charset="0"/>
                        </a:rPr>
                        <a:t>23.09</a:t>
                      </a:r>
                    </a:p>
                  </a:txBody>
                  <a:tcPr marL="0" marR="0" marT="0"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t"/>
                      <a:endParaRPr lang="en-US" sz="1200" b="0" i="0" u="none" strike="noStrike" dirty="0">
                        <a:solidFill>
                          <a:srgbClr val="000000"/>
                        </a:solidFill>
                        <a:effectLst/>
                        <a:latin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t"/>
                      <a:r>
                        <a:rPr lang="en-US" sz="1200" b="0" i="0" u="none" strike="noStrike">
                          <a:solidFill>
                            <a:srgbClr val="000000"/>
                          </a:solidFill>
                          <a:effectLst/>
                          <a:latin typeface="Calibri" panose="020F0502020204030204" pitchFamily="34" charset="0"/>
                        </a:rPr>
                        <a:t>27474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1" i="0" u="none" strike="noStrike" dirty="0">
                          <a:solidFill>
                            <a:srgbClr val="000000"/>
                          </a:solidFill>
                          <a:effectLst/>
                          <a:latin typeface="Calibri" panose="020F0502020204030204" pitchFamily="34" charset="0"/>
                        </a:rPr>
                        <a:t>20150605</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0" i="0" u="none" strike="noStrike">
                          <a:solidFill>
                            <a:srgbClr val="000000"/>
                          </a:solidFill>
                          <a:effectLst/>
                          <a:latin typeface="Calibri" panose="020F0502020204030204" pitchFamily="34" charset="0"/>
                        </a:rPr>
                        <a:t>241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0" i="0" u="none" strike="noStrike">
                          <a:solidFill>
                            <a:srgbClr val="000000"/>
                          </a:solidFill>
                          <a:effectLst/>
                          <a:latin typeface="Calibri" panose="020F0502020204030204" pitchFamily="34" charset="0"/>
                        </a:rPr>
                        <a:t>24.98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0" i="0" u="none" strike="noStrike">
                          <a:solidFill>
                            <a:srgbClr val="000000"/>
                          </a:solidFill>
                          <a:effectLst/>
                          <a:latin typeface="Calibri" panose="020F0502020204030204" pitchFamily="34" charset="0"/>
                        </a:rPr>
                        <a:t>20150608</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200" b="0" i="0" u="none" strike="noStrike" dirty="0">
                          <a:solidFill>
                            <a:srgbClr val="000000"/>
                          </a:solidFill>
                          <a:effectLst/>
                          <a:latin typeface="Calibri" panose="020F0502020204030204" pitchFamily="34" charset="0"/>
                        </a:rPr>
                        <a:t>8.2%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64794122"/>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87144762"/>
              </p:ext>
            </p:extLst>
          </p:nvPr>
        </p:nvGraphicFramePr>
        <p:xfrm>
          <a:off x="1524000" y="4267200"/>
          <a:ext cx="7043322" cy="923164"/>
        </p:xfrm>
        <a:graphic>
          <a:graphicData uri="http://schemas.openxmlformats.org/drawingml/2006/table">
            <a:tbl>
              <a:tblPr/>
              <a:tblGrid>
                <a:gridCol w="596341">
                  <a:extLst>
                    <a:ext uri="{9D8B030D-6E8A-4147-A177-3AD203B41FA5}">
                      <a16:colId xmlns:a16="http://schemas.microsoft.com/office/drawing/2014/main" val="2512277024"/>
                    </a:ext>
                  </a:extLst>
                </a:gridCol>
                <a:gridCol w="596342">
                  <a:extLst>
                    <a:ext uri="{9D8B030D-6E8A-4147-A177-3AD203B41FA5}">
                      <a16:colId xmlns:a16="http://schemas.microsoft.com/office/drawing/2014/main" val="1291277711"/>
                    </a:ext>
                  </a:extLst>
                </a:gridCol>
                <a:gridCol w="477145">
                  <a:extLst>
                    <a:ext uri="{9D8B030D-6E8A-4147-A177-3AD203B41FA5}">
                      <a16:colId xmlns:a16="http://schemas.microsoft.com/office/drawing/2014/main" val="64672551"/>
                    </a:ext>
                  </a:extLst>
                </a:gridCol>
                <a:gridCol w="387572">
                  <a:extLst>
                    <a:ext uri="{9D8B030D-6E8A-4147-A177-3AD203B41FA5}">
                      <a16:colId xmlns:a16="http://schemas.microsoft.com/office/drawing/2014/main" val="521627500"/>
                    </a:ext>
                  </a:extLst>
                </a:gridCol>
                <a:gridCol w="212336">
                  <a:extLst>
                    <a:ext uri="{9D8B030D-6E8A-4147-A177-3AD203B41FA5}">
                      <a16:colId xmlns:a16="http://schemas.microsoft.com/office/drawing/2014/main" val="1903049118"/>
                    </a:ext>
                  </a:extLst>
                </a:gridCol>
                <a:gridCol w="583639">
                  <a:extLst>
                    <a:ext uri="{9D8B030D-6E8A-4147-A177-3AD203B41FA5}">
                      <a16:colId xmlns:a16="http://schemas.microsoft.com/office/drawing/2014/main" val="1061203615"/>
                    </a:ext>
                  </a:extLst>
                </a:gridCol>
                <a:gridCol w="656594">
                  <a:extLst>
                    <a:ext uri="{9D8B030D-6E8A-4147-A177-3AD203B41FA5}">
                      <a16:colId xmlns:a16="http://schemas.microsoft.com/office/drawing/2014/main" val="2802438930"/>
                    </a:ext>
                  </a:extLst>
                </a:gridCol>
                <a:gridCol w="656594">
                  <a:extLst>
                    <a:ext uri="{9D8B030D-6E8A-4147-A177-3AD203B41FA5}">
                      <a16:colId xmlns:a16="http://schemas.microsoft.com/office/drawing/2014/main" val="892775546"/>
                    </a:ext>
                  </a:extLst>
                </a:gridCol>
                <a:gridCol w="877824">
                  <a:extLst>
                    <a:ext uri="{9D8B030D-6E8A-4147-A177-3AD203B41FA5}">
                      <a16:colId xmlns:a16="http://schemas.microsoft.com/office/drawing/2014/main" val="2460793806"/>
                    </a:ext>
                  </a:extLst>
                </a:gridCol>
                <a:gridCol w="1210405">
                  <a:extLst>
                    <a:ext uri="{9D8B030D-6E8A-4147-A177-3AD203B41FA5}">
                      <a16:colId xmlns:a16="http://schemas.microsoft.com/office/drawing/2014/main" val="1946703692"/>
                    </a:ext>
                  </a:extLst>
                </a:gridCol>
                <a:gridCol w="788530">
                  <a:extLst>
                    <a:ext uri="{9D8B030D-6E8A-4147-A177-3AD203B41FA5}">
                      <a16:colId xmlns:a16="http://schemas.microsoft.com/office/drawing/2014/main" val="522010421"/>
                    </a:ext>
                  </a:extLst>
                </a:gridCol>
              </a:tblGrid>
              <a:tr h="333267">
                <a:tc>
                  <a:txBody>
                    <a:bodyPr/>
                    <a:lstStyle/>
                    <a:p>
                      <a:pPr algn="ctr" fontAlgn="b"/>
                      <a:r>
                        <a:rPr lang="en-US" sz="1100" b="1" i="0" u="none" strike="noStrike" dirty="0">
                          <a:solidFill>
                            <a:srgbClr val="000000"/>
                          </a:solidFill>
                          <a:effectLst/>
                          <a:latin typeface="Calibri" panose="020F0502020204030204" pitchFamily="34" charset="0"/>
                        </a:rPr>
                        <a:t>PERMNO</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Date</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PRC</a:t>
                      </a:r>
                    </a:p>
                  </a:txBody>
                  <a:tcPr marL="7752" marR="7752" marT="775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RET</a:t>
                      </a:r>
                    </a:p>
                  </a:txBody>
                  <a:tcPr marL="7752" marR="7752" marT="77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752" marR="7752" marT="7752"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752" marR="7752" marT="77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752" marR="7752" marT="77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752" marR="7752" marT="77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752" marR="7752" marT="77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752" marR="7752" marT="7752"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752" marR="7752" marT="7752"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428735"/>
                  </a:ext>
                </a:extLst>
              </a:tr>
              <a:tr h="246865">
                <a:tc>
                  <a:txBody>
                    <a:bodyPr/>
                    <a:lstStyle/>
                    <a:p>
                      <a:pPr algn="ctr" fontAlgn="b"/>
                      <a:r>
                        <a:rPr lang="en-US" sz="1100" b="0" i="0" u="none" strike="noStrike">
                          <a:solidFill>
                            <a:srgbClr val="000000"/>
                          </a:solidFill>
                          <a:effectLst/>
                          <a:latin typeface="Calibri" panose="020F0502020204030204" pitchFamily="34" charset="0"/>
                        </a:rPr>
                        <a:t>27474</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20150529</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24.80</a:t>
                      </a:r>
                    </a:p>
                  </a:txBody>
                  <a:tcPr marL="7752" marR="7752" marT="775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752" marR="7752" marT="775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PERMNO</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Date</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Delisting Code</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Amount After Delisting</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Date of Delisting Payment</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1" i="0" u="none" strike="noStrike" dirty="0">
                          <a:solidFill>
                            <a:srgbClr val="000000"/>
                          </a:solidFill>
                          <a:effectLst/>
                          <a:latin typeface="Calibri" panose="020F0502020204030204" pitchFamily="34" charset="0"/>
                        </a:rPr>
                        <a:t>Delisting Return</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50848249"/>
                  </a:ext>
                </a:extLst>
              </a:tr>
              <a:tr h="246865">
                <a:tc>
                  <a:txBody>
                    <a:bodyPr/>
                    <a:lstStyle/>
                    <a:p>
                      <a:pPr algn="ctr" fontAlgn="b"/>
                      <a:r>
                        <a:rPr lang="en-US" sz="1100" b="0" i="0" u="none" strike="noStrike">
                          <a:solidFill>
                            <a:srgbClr val="000000"/>
                          </a:solidFill>
                          <a:effectLst/>
                          <a:latin typeface="Calibri" panose="020F0502020204030204" pitchFamily="34" charset="0"/>
                        </a:rPr>
                        <a:t>27474</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20150630</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 </a:t>
                      </a:r>
                    </a:p>
                  </a:txBody>
                  <a:tcPr marL="7752" marR="7752" marT="7752"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752" marR="7752" marT="77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752" marR="7752" marT="7752"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27474</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20150630</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241</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24.98</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20150608</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0.7%</a:t>
                      </a:r>
                    </a:p>
                  </a:txBody>
                  <a:tcPr marL="7752" marR="7752" marT="775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4907629"/>
                  </a:ext>
                </a:extLst>
              </a:tr>
            </a:tbl>
          </a:graphicData>
        </a:graphic>
      </p:graphicFrame>
      <p:sp>
        <p:nvSpPr>
          <p:cNvPr id="13" name="TextBox 12"/>
          <p:cNvSpPr txBox="1"/>
          <p:nvPr/>
        </p:nvSpPr>
        <p:spPr>
          <a:xfrm>
            <a:off x="4693820" y="872957"/>
            <a:ext cx="2849980" cy="461665"/>
          </a:xfrm>
          <a:prstGeom prst="rect">
            <a:avLst/>
          </a:prstGeom>
          <a:noFill/>
        </p:spPr>
        <p:txBody>
          <a:bodyPr wrap="square" rtlCol="0">
            <a:spAutoFit/>
          </a:bodyPr>
          <a:lstStyle/>
          <a:p>
            <a:r>
              <a:rPr lang="en-US" dirty="0"/>
              <a:t>Daily Data</a:t>
            </a:r>
          </a:p>
        </p:txBody>
      </p:sp>
      <p:sp>
        <p:nvSpPr>
          <p:cNvPr id="14" name="TextBox 13"/>
          <p:cNvSpPr txBox="1"/>
          <p:nvPr/>
        </p:nvSpPr>
        <p:spPr>
          <a:xfrm>
            <a:off x="4679243" y="3487648"/>
            <a:ext cx="2849980" cy="461665"/>
          </a:xfrm>
          <a:prstGeom prst="rect">
            <a:avLst/>
          </a:prstGeom>
          <a:noFill/>
        </p:spPr>
        <p:txBody>
          <a:bodyPr wrap="square" rtlCol="0">
            <a:spAutoFit/>
          </a:bodyPr>
          <a:lstStyle/>
          <a:p>
            <a:r>
              <a:rPr lang="en-US" dirty="0"/>
              <a:t>Monthly Data</a:t>
            </a:r>
          </a:p>
        </p:txBody>
      </p:sp>
    </p:spTree>
    <p:extLst>
      <p:ext uri="{BB962C8B-B14F-4D97-AF65-F5344CB8AC3E}">
        <p14:creationId xmlns:p14="http://schemas.microsoft.com/office/powerpoint/2010/main" val="149415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u="sng" dirty="0"/>
              <a:t>Missing</a:t>
            </a:r>
            <a:r>
              <a:rPr lang="en-US" dirty="0"/>
              <a:t> Delisting Returns</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12</a:t>
            </a:fld>
            <a:endParaRPr lang="en-US"/>
          </a:p>
        </p:txBody>
      </p:sp>
      <p:sp>
        <p:nvSpPr>
          <p:cNvPr id="9" name="Rectangle 4"/>
          <p:cNvSpPr>
            <a:spLocks noChangeArrowheads="1"/>
          </p:cNvSpPr>
          <p:nvPr/>
        </p:nvSpPr>
        <p:spPr bwMode="auto">
          <a:xfrm>
            <a:off x="1379120" y="4654153"/>
            <a:ext cx="662940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sz="1600" dirty="0"/>
          </a:p>
        </p:txBody>
      </p:sp>
      <p:graphicFrame>
        <p:nvGraphicFramePr>
          <p:cNvPr id="16" name="Table 15"/>
          <p:cNvGraphicFramePr>
            <a:graphicFrameLocks noGrp="1"/>
          </p:cNvGraphicFramePr>
          <p:nvPr>
            <p:extLst>
              <p:ext uri="{D42A27DB-BD31-4B8C-83A1-F6EECF244321}">
                <p14:modId xmlns:p14="http://schemas.microsoft.com/office/powerpoint/2010/main" val="3664605430"/>
              </p:ext>
            </p:extLst>
          </p:nvPr>
        </p:nvGraphicFramePr>
        <p:xfrm>
          <a:off x="1607720" y="1202693"/>
          <a:ext cx="6172200" cy="1455168"/>
        </p:xfrm>
        <a:graphic>
          <a:graphicData uri="http://schemas.openxmlformats.org/drawingml/2006/table">
            <a:tbl>
              <a:tblPr/>
              <a:tblGrid>
                <a:gridCol w="2581373">
                  <a:extLst>
                    <a:ext uri="{9D8B030D-6E8A-4147-A177-3AD203B41FA5}">
                      <a16:colId xmlns:a16="http://schemas.microsoft.com/office/drawing/2014/main" val="2236231915"/>
                    </a:ext>
                  </a:extLst>
                </a:gridCol>
                <a:gridCol w="744985">
                  <a:extLst>
                    <a:ext uri="{9D8B030D-6E8A-4147-A177-3AD203B41FA5}">
                      <a16:colId xmlns:a16="http://schemas.microsoft.com/office/drawing/2014/main" val="237250868"/>
                    </a:ext>
                  </a:extLst>
                </a:gridCol>
                <a:gridCol w="1117477">
                  <a:extLst>
                    <a:ext uri="{9D8B030D-6E8A-4147-A177-3AD203B41FA5}">
                      <a16:colId xmlns:a16="http://schemas.microsoft.com/office/drawing/2014/main" val="3454786315"/>
                    </a:ext>
                  </a:extLst>
                </a:gridCol>
                <a:gridCol w="1728365">
                  <a:extLst>
                    <a:ext uri="{9D8B030D-6E8A-4147-A177-3AD203B41FA5}">
                      <a16:colId xmlns:a16="http://schemas.microsoft.com/office/drawing/2014/main" val="2874628511"/>
                    </a:ext>
                  </a:extLst>
                </a:gridCol>
              </a:tblGrid>
              <a:tr h="283782">
                <a:tc>
                  <a:txBody>
                    <a:bodyPr/>
                    <a:lstStyle/>
                    <a:p>
                      <a:pPr algn="ctr" fontAlgn="t"/>
                      <a:r>
                        <a:rPr lang="en-US" sz="1100" b="1" i="0" u="none" strike="noStrike" dirty="0">
                          <a:solidFill>
                            <a:srgbClr val="000000"/>
                          </a:solidFill>
                          <a:effectLst/>
                          <a:latin typeface="Calibri" panose="020F0502020204030204" pitchFamily="34" charset="0"/>
                        </a:rPr>
                        <a:t>Type Of Delisting</a:t>
                      </a:r>
                      <a:r>
                        <a:rPr lang="en-US" sz="900" b="1" i="0" u="none" strike="noStrike" dirty="0">
                          <a:solidFill>
                            <a:srgbClr val="000000"/>
                          </a:solidFill>
                          <a:effectLst/>
                          <a:latin typeface="Calibri" panose="020F0502020204030204" pitchFamily="34" charset="0"/>
                        </a:rPr>
                        <a:t>*</a:t>
                      </a:r>
                      <a:endParaRPr lang="en-US" sz="11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100" b="1" i="0" u="none" strike="noStrike">
                          <a:solidFill>
                            <a:srgbClr val="000000"/>
                          </a:solidFill>
                          <a:effectLst/>
                          <a:latin typeface="Calibri" panose="020F0502020204030204" pitchFamily="34" charset="0"/>
                        </a:rPr>
                        <a:t> Missing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t"/>
                      <a:r>
                        <a:rPr lang="en-US" sz="1100" b="1" i="0" u="none" strike="noStrike">
                          <a:solidFill>
                            <a:srgbClr val="000000"/>
                          </a:solidFill>
                          <a:effectLst/>
                          <a:latin typeface="Calibri" panose="020F0502020204030204" pitchFamily="34" charset="0"/>
                        </a:rPr>
                        <a:t> Non-Missing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1100" b="1" i="0" u="none" strike="noStrike">
                          <a:solidFill>
                            <a:srgbClr val="000000"/>
                          </a:solidFill>
                          <a:effectLst/>
                          <a:latin typeface="Calibri" panose="020F0502020204030204" pitchFamily="34" charset="0"/>
                        </a:rPr>
                        <a:t>Percentage is missing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229100007"/>
                  </a:ext>
                </a:extLst>
              </a:tr>
              <a:tr h="283782">
                <a:tc>
                  <a:txBody>
                    <a:bodyPr/>
                    <a:lstStyle/>
                    <a:p>
                      <a:pPr algn="ctr" fontAlgn="t"/>
                      <a:r>
                        <a:rPr lang="en-US" sz="1100" b="1" i="0" u="none" strike="noStrike" dirty="0">
                          <a:solidFill>
                            <a:srgbClr val="000000"/>
                          </a:solidFill>
                          <a:effectLst/>
                          <a:latin typeface="Calibri" panose="020F0502020204030204" pitchFamily="34" charset="0"/>
                        </a:rPr>
                        <a:t>M&amp;A </a:t>
                      </a:r>
                      <a:r>
                        <a:rPr lang="en-US" sz="1050" b="0" i="0" u="none" strike="noStrike" dirty="0">
                          <a:solidFill>
                            <a:srgbClr val="000000"/>
                          </a:solidFill>
                          <a:effectLst/>
                          <a:latin typeface="Calibri" panose="020F0502020204030204" pitchFamily="34" charset="0"/>
                        </a:rPr>
                        <a:t>(</a:t>
                      </a:r>
                      <a:r>
                        <a:rPr lang="en-US" sz="1050" b="0" i="0" u="none" strike="noStrike" dirty="0" err="1">
                          <a:solidFill>
                            <a:srgbClr val="000000"/>
                          </a:solidFill>
                          <a:effectLst/>
                          <a:latin typeface="Calibri" panose="020F0502020204030204" pitchFamily="34" charset="0"/>
                        </a:rPr>
                        <a:t>dlstcd</a:t>
                      </a:r>
                      <a:r>
                        <a:rPr lang="en-US" sz="1050" b="0" i="0" u="none" strike="noStrike" dirty="0">
                          <a:solidFill>
                            <a:srgbClr val="000000"/>
                          </a:solidFill>
                          <a:effectLst/>
                          <a:latin typeface="Calibri" panose="020F0502020204030204" pitchFamily="34" charset="0"/>
                        </a:rPr>
                        <a:t>=200s)</a:t>
                      </a:r>
                      <a:endParaRPr lang="en-US" sz="11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              96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                 13,194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0904476"/>
                  </a:ext>
                </a:extLst>
              </a:tr>
              <a:tr h="283782">
                <a:tc>
                  <a:txBody>
                    <a:bodyPr/>
                    <a:lstStyle/>
                    <a:p>
                      <a:pPr algn="ctr" fontAlgn="t"/>
                      <a:r>
                        <a:rPr lang="en-US" sz="1100" b="1" i="0" u="none" strike="noStrike" dirty="0">
                          <a:solidFill>
                            <a:srgbClr val="000000"/>
                          </a:solidFill>
                          <a:effectLst/>
                          <a:latin typeface="Calibri" panose="020F0502020204030204" pitchFamily="34" charset="0"/>
                        </a:rPr>
                        <a:t>Dropped </a:t>
                      </a:r>
                      <a:r>
                        <a:rPr lang="en-US" sz="1000" b="0" i="0" u="none" strike="noStrike" dirty="0">
                          <a:solidFill>
                            <a:srgbClr val="000000"/>
                          </a:solidFill>
                          <a:effectLst/>
                          <a:latin typeface="Calibri" panose="020F0502020204030204" pitchFamily="34" charset="0"/>
                        </a:rPr>
                        <a:t>(Price below acceptable</a:t>
                      </a:r>
                      <a:r>
                        <a:rPr lang="en-US" sz="1000" b="0" i="0" u="none" strike="noStrike" baseline="0" dirty="0">
                          <a:solidFill>
                            <a:srgbClr val="000000"/>
                          </a:solidFill>
                          <a:effectLst/>
                          <a:latin typeface="Calibri" panose="020F0502020204030204" pitchFamily="34" charset="0"/>
                        </a:rPr>
                        <a:t> level, </a:t>
                      </a:r>
                      <a:r>
                        <a:rPr lang="en-US" sz="1000" b="0" i="0" u="none" strike="noStrike" dirty="0">
                          <a:solidFill>
                            <a:srgbClr val="000000"/>
                          </a:solidFill>
                          <a:effectLst/>
                          <a:latin typeface="Calibri" panose="020F0502020204030204" pitchFamily="34" charset="0"/>
                        </a:rPr>
                        <a:t>Bankruptcy, Insolvent) (</a:t>
                      </a:r>
                      <a:r>
                        <a:rPr lang="en-US" sz="1000" b="0" i="0" u="none" strike="noStrike" dirty="0" err="1">
                          <a:solidFill>
                            <a:srgbClr val="000000"/>
                          </a:solidFill>
                          <a:effectLst/>
                          <a:latin typeface="Calibri" panose="020F0502020204030204" pitchFamily="34" charset="0"/>
                        </a:rPr>
                        <a:t>dlstcd</a:t>
                      </a:r>
                      <a:r>
                        <a:rPr lang="en-US" sz="1000" b="0" i="0" u="none" strike="noStrike" dirty="0">
                          <a:solidFill>
                            <a:srgbClr val="000000"/>
                          </a:solidFill>
                          <a:effectLst/>
                          <a:latin typeface="Calibri" panose="020F0502020204030204" pitchFamily="34" charset="0"/>
                        </a:rPr>
                        <a:t>=500s)</a:t>
                      </a:r>
                      <a:endParaRPr lang="en-US" sz="105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panose="020F0502020204030204" pitchFamily="34" charset="0"/>
                        </a:rPr>
                        <a:t>        3,094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panose="020F0502020204030204" pitchFamily="34" charset="0"/>
                        </a:rPr>
                        <a:t>                    7,118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01075178"/>
                  </a:ext>
                </a:extLst>
              </a:tr>
              <a:tr h="283782">
                <a:tc>
                  <a:txBody>
                    <a:bodyPr/>
                    <a:lstStyle/>
                    <a:p>
                      <a:pPr algn="ctr" fontAlgn="t"/>
                      <a:r>
                        <a:rPr lang="en-US" sz="1100" b="1" i="0" u="none" strike="noStrike" dirty="0">
                          <a:solidFill>
                            <a:srgbClr val="000000"/>
                          </a:solidFill>
                          <a:effectLst/>
                          <a:latin typeface="Calibri" panose="020F0502020204030204" pitchFamily="34" charset="0"/>
                        </a:rPr>
                        <a:t>Issue Liquidated </a:t>
                      </a:r>
                      <a:r>
                        <a:rPr lang="en-US" sz="1050" b="0" i="0" u="none" strike="noStrike" dirty="0">
                          <a:solidFill>
                            <a:srgbClr val="000000"/>
                          </a:solidFill>
                          <a:effectLst/>
                          <a:latin typeface="Calibri" panose="020F0502020204030204" pitchFamily="34" charset="0"/>
                        </a:rPr>
                        <a:t>(</a:t>
                      </a:r>
                      <a:r>
                        <a:rPr lang="en-US" sz="1050" b="0" i="0" u="none" strike="noStrike" dirty="0" err="1">
                          <a:solidFill>
                            <a:srgbClr val="000000"/>
                          </a:solidFill>
                          <a:effectLst/>
                          <a:latin typeface="Calibri" panose="020F0502020204030204" pitchFamily="34" charset="0"/>
                        </a:rPr>
                        <a:t>dlstcd</a:t>
                      </a:r>
                      <a:r>
                        <a:rPr lang="en-US" sz="1050" b="0" i="0" u="none" strike="noStrike" dirty="0">
                          <a:solidFill>
                            <a:srgbClr val="000000"/>
                          </a:solidFill>
                          <a:effectLst/>
                          <a:latin typeface="Calibri" panose="020F0502020204030204" pitchFamily="34" charset="0"/>
                        </a:rPr>
                        <a:t>=400s)</a:t>
                      </a:r>
                      <a:endParaRPr lang="en-US" sz="11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panose="020F0502020204030204" pitchFamily="34" charset="0"/>
                        </a:rPr>
                        <a:t>            190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dirty="0">
                          <a:solidFill>
                            <a:srgbClr val="000000"/>
                          </a:solidFill>
                          <a:effectLst/>
                          <a:latin typeface="Calibri" panose="020F0502020204030204" pitchFamily="34" charset="0"/>
                        </a:rPr>
                        <a:t>                    1,418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5121122"/>
                  </a:ext>
                </a:extLst>
              </a:tr>
              <a:tr h="283782">
                <a:tc>
                  <a:txBody>
                    <a:bodyPr/>
                    <a:lstStyle/>
                    <a:p>
                      <a:pPr algn="ctr" fontAlgn="t"/>
                      <a:r>
                        <a:rPr lang="en-US" sz="1100" b="1" i="0" u="none" strike="noStrike" dirty="0">
                          <a:solidFill>
                            <a:srgbClr val="000000"/>
                          </a:solidFill>
                          <a:effectLst/>
                          <a:latin typeface="Calibri" panose="020F0502020204030204" pitchFamily="34" charset="0"/>
                        </a:rPr>
                        <a:t>Issue Exchanged </a:t>
                      </a:r>
                      <a:r>
                        <a:rPr lang="en-US" sz="1000" b="0" i="0" u="none" strike="noStrike" dirty="0">
                          <a:solidFill>
                            <a:srgbClr val="000000"/>
                          </a:solidFill>
                          <a:effectLst/>
                          <a:latin typeface="Calibri" panose="020F0502020204030204" pitchFamily="34" charset="0"/>
                        </a:rPr>
                        <a:t>(</a:t>
                      </a:r>
                      <a:r>
                        <a:rPr lang="en-US" sz="1000" b="0" i="0" u="none" strike="noStrike" dirty="0" err="1">
                          <a:solidFill>
                            <a:srgbClr val="000000"/>
                          </a:solidFill>
                          <a:effectLst/>
                          <a:latin typeface="Calibri" panose="020F0502020204030204" pitchFamily="34" charset="0"/>
                        </a:rPr>
                        <a:t>dlstcd</a:t>
                      </a:r>
                      <a:r>
                        <a:rPr lang="en-US" sz="1000" b="0" i="0" u="none" strike="noStrike" dirty="0">
                          <a:solidFill>
                            <a:srgbClr val="000000"/>
                          </a:solidFill>
                          <a:effectLst/>
                          <a:latin typeface="Calibri" panose="020F0502020204030204" pitchFamily="34" charset="0"/>
                        </a:rPr>
                        <a:t>=300s)</a:t>
                      </a:r>
                      <a:endParaRPr lang="en-US" sz="11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                 8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effectLst/>
                          <a:latin typeface="Calibri" panose="020F0502020204030204" pitchFamily="34" charset="0"/>
                        </a:rPr>
                        <a:t>                    1,010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78540"/>
                  </a:ext>
                </a:extLst>
              </a:tr>
            </a:tbl>
          </a:graphicData>
        </a:graphic>
      </p:graphicFrame>
      <p:sp>
        <p:nvSpPr>
          <p:cNvPr id="17" name="TextBox 16"/>
          <p:cNvSpPr txBox="1"/>
          <p:nvPr/>
        </p:nvSpPr>
        <p:spPr>
          <a:xfrm>
            <a:off x="1424609" y="3117175"/>
            <a:ext cx="6172200" cy="2800767"/>
          </a:xfrm>
          <a:prstGeom prst="rect">
            <a:avLst/>
          </a:prstGeom>
          <a:noFill/>
        </p:spPr>
        <p:txBody>
          <a:bodyPr wrap="square" rtlCol="0">
            <a:spAutoFit/>
          </a:bodyPr>
          <a:lstStyle/>
          <a:p>
            <a:r>
              <a:rPr lang="en-US" sz="1600" dirty="0"/>
              <a:t>What to do?</a:t>
            </a:r>
          </a:p>
          <a:p>
            <a:endParaRPr lang="en-US" sz="1600" dirty="0"/>
          </a:p>
          <a:p>
            <a:r>
              <a:rPr lang="en-US" sz="1600" dirty="0"/>
              <a:t>Delisting Returns and Their Effect on Accounting-Based Market Anomalies (Beaver, </a:t>
            </a:r>
            <a:r>
              <a:rPr lang="en-US" sz="1600" dirty="0" err="1"/>
              <a:t>McNichols</a:t>
            </a:r>
            <a:r>
              <a:rPr lang="en-US" sz="1600" dirty="0"/>
              <a:t>, Price) JAE, 2007.</a:t>
            </a:r>
          </a:p>
          <a:p>
            <a:endParaRPr lang="en-US" sz="1600" dirty="0"/>
          </a:p>
          <a:p>
            <a:pPr marL="285750" indent="-285750">
              <a:buFont typeface="Arial" panose="020B0604020202020204" pitchFamily="34" charset="0"/>
              <a:buChar char="•"/>
            </a:pPr>
            <a:r>
              <a:rPr lang="en-US" sz="1600" dirty="0"/>
              <a:t>Nothing (assume </a:t>
            </a:r>
            <a:r>
              <a:rPr lang="en-US" sz="1600" dirty="0" err="1"/>
              <a:t>dlret</a:t>
            </a:r>
            <a:r>
              <a:rPr lang="en-US" sz="1600" dirty="0"/>
              <a:t>=0). Bias.</a:t>
            </a:r>
          </a:p>
          <a:p>
            <a:pPr marL="285750" indent="-285750">
              <a:buFont typeface="Arial" panose="020B0604020202020204" pitchFamily="34" charset="0"/>
              <a:buChar char="•"/>
            </a:pPr>
            <a:r>
              <a:rPr lang="en-US" sz="1600" dirty="0"/>
              <a:t>-100%</a:t>
            </a:r>
          </a:p>
          <a:p>
            <a:pPr marL="285750" indent="-285750">
              <a:buFont typeface="Arial" panose="020B0604020202020204" pitchFamily="34" charset="0"/>
              <a:buChar char="•"/>
            </a:pPr>
            <a:r>
              <a:rPr lang="en-US" sz="1600" dirty="0"/>
              <a:t>-30%</a:t>
            </a:r>
          </a:p>
          <a:p>
            <a:pPr marL="285750" indent="-285750">
              <a:buFont typeface="Arial" panose="020B0604020202020204" pitchFamily="34" charset="0"/>
              <a:buChar char="•"/>
            </a:pPr>
            <a:r>
              <a:rPr lang="en-US" sz="1600" dirty="0"/>
              <a:t>Use average DLRET from non-missing three-digit delisting cases.</a:t>
            </a:r>
          </a:p>
          <a:p>
            <a:endParaRPr lang="en-US" sz="1600" dirty="0"/>
          </a:p>
        </p:txBody>
      </p:sp>
      <p:sp>
        <p:nvSpPr>
          <p:cNvPr id="18" name="TextBox 17"/>
          <p:cNvSpPr txBox="1"/>
          <p:nvPr/>
        </p:nvSpPr>
        <p:spPr>
          <a:xfrm>
            <a:off x="1447800" y="2736530"/>
            <a:ext cx="2590801" cy="246221"/>
          </a:xfrm>
          <a:prstGeom prst="rect">
            <a:avLst/>
          </a:prstGeom>
          <a:noFill/>
        </p:spPr>
        <p:txBody>
          <a:bodyPr wrap="square" rtlCol="0">
            <a:spAutoFit/>
          </a:bodyPr>
          <a:lstStyle/>
          <a:p>
            <a:r>
              <a:rPr lang="en-US" sz="1000" dirty="0"/>
              <a:t>* From daily </a:t>
            </a:r>
            <a:r>
              <a:rPr lang="en-US" sz="1000" dirty="0" err="1"/>
              <a:t>crsp</a:t>
            </a:r>
            <a:r>
              <a:rPr lang="en-US" sz="1000" dirty="0"/>
              <a:t> files</a:t>
            </a:r>
            <a:endParaRPr lang="en-US" dirty="0"/>
          </a:p>
        </p:txBody>
      </p:sp>
    </p:spTree>
    <p:extLst>
      <p:ext uri="{BB962C8B-B14F-4D97-AF65-F5344CB8AC3E}">
        <p14:creationId xmlns:p14="http://schemas.microsoft.com/office/powerpoint/2010/main" val="396201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5033555" cy="2938461"/>
          </a:xfrm>
        </p:spPr>
        <p:txBody>
          <a:bodyPr/>
          <a:lstStyle/>
          <a:p>
            <a:pPr lvl="0"/>
            <a:r>
              <a:rPr lang="en-US" dirty="0"/>
              <a:t>5. Market Capitalization</a:t>
            </a:r>
            <a:endParaRPr lang="en-US" dirty="0">
              <a:effectLst/>
            </a:endParaRP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386429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507831"/>
          </a:xfrm>
        </p:spPr>
        <p:txBody>
          <a:bodyPr/>
          <a:lstStyle/>
          <a:p>
            <a:r>
              <a:rPr lang="en-US" dirty="0"/>
              <a:t>Market Cap …</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14</a:t>
            </a:fld>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371600"/>
                <a:ext cx="7886700" cy="1848776"/>
              </a:xfrm>
            </p:spPr>
            <p:txBody>
              <a:bodyPr/>
              <a:lstStyle/>
              <a:p>
                <a:r>
                  <a:rPr lang="en-US" sz="3200" i="1" dirty="0">
                    <a:solidFill>
                      <a:schemeClr val="accent3">
                        <a:lumMod val="75000"/>
                      </a:schemeClr>
                    </a:solidFill>
                  </a:rPr>
                  <a:t>MarketCap (t) </a:t>
                </a:r>
                <a:r>
                  <a:rPr lang="en-US" sz="3200" dirty="0">
                    <a:solidFill>
                      <a:schemeClr val="accent3">
                        <a:lumMod val="75000"/>
                      </a:schemeClr>
                    </a:solidFill>
                  </a:rPr>
                  <a:t>= </a:t>
                </a:r>
                <a:br>
                  <a:rPr lang="en-US" sz="3200" b="0" i="0" dirty="0">
                    <a:solidFill>
                      <a:schemeClr val="accent3">
                        <a:lumMod val="75000"/>
                      </a:schemeClr>
                    </a:solidFill>
                    <a:latin typeface="Cambria Math" panose="02040503050406030204" pitchFamily="18" charset="0"/>
                  </a:rPr>
                </a:br>
                <a:r>
                  <a:rPr lang="en-US" sz="3200" b="0" i="0" dirty="0">
                    <a:solidFill>
                      <a:schemeClr val="accent3">
                        <a:lumMod val="75000"/>
                      </a:schemeClr>
                    </a:solidFill>
                    <a:latin typeface="Cambria Math" panose="02040503050406030204" pitchFamily="18" charset="0"/>
                  </a:rPr>
                  <a:t>[ </a:t>
                </a:r>
                <a14:m>
                  <m:oMath xmlns:m="http://schemas.openxmlformats.org/officeDocument/2006/math">
                    <m:r>
                      <m:rPr>
                        <m:sty m:val="p"/>
                      </m:rPr>
                      <a:rPr lang="en-US" sz="3200" b="0" i="0" smtClean="0">
                        <a:solidFill>
                          <a:schemeClr val="accent3">
                            <a:lumMod val="75000"/>
                          </a:schemeClr>
                        </a:solidFill>
                        <a:latin typeface="Cambria Math" panose="02040503050406030204" pitchFamily="18" charset="0"/>
                      </a:rPr>
                      <m:t>abs</m:t>
                    </m:r>
                    <m:d>
                      <m:dPr>
                        <m:ctrlPr>
                          <a:rPr lang="en-US" sz="3200" b="0" i="1" smtClean="0">
                            <a:solidFill>
                              <a:schemeClr val="accent3">
                                <a:lumMod val="75000"/>
                              </a:schemeClr>
                            </a:solidFill>
                            <a:latin typeface="Cambria Math" panose="02040503050406030204" pitchFamily="18" charset="0"/>
                          </a:rPr>
                        </m:ctrlPr>
                      </m:dPr>
                      <m:e>
                        <m:r>
                          <a:rPr lang="en-US" sz="3200" b="0" i="1" smtClean="0">
                            <a:solidFill>
                              <a:schemeClr val="accent3">
                                <a:lumMod val="75000"/>
                              </a:schemeClr>
                            </a:solidFill>
                            <a:latin typeface="Cambria Math" panose="02040503050406030204" pitchFamily="18" charset="0"/>
                          </a:rPr>
                          <m:t>𝑃𝑅𝐶</m:t>
                        </m:r>
                        <m:d>
                          <m:dPr>
                            <m:ctrlPr>
                              <a:rPr lang="en-US" sz="3200" b="0" i="1" smtClean="0">
                                <a:solidFill>
                                  <a:schemeClr val="accent3">
                                    <a:lumMod val="75000"/>
                                  </a:schemeClr>
                                </a:solidFill>
                                <a:latin typeface="Cambria Math" panose="02040503050406030204" pitchFamily="18" charset="0"/>
                              </a:rPr>
                            </m:ctrlPr>
                          </m:dPr>
                          <m:e>
                            <m:r>
                              <a:rPr lang="en-US" sz="3200" b="0" i="1" smtClean="0">
                                <a:solidFill>
                                  <a:schemeClr val="accent3">
                                    <a:lumMod val="75000"/>
                                  </a:schemeClr>
                                </a:solidFill>
                                <a:latin typeface="Cambria Math" panose="02040503050406030204" pitchFamily="18" charset="0"/>
                              </a:rPr>
                              <m:t>𝑡</m:t>
                            </m:r>
                          </m:e>
                        </m:d>
                      </m:e>
                    </m:d>
                    <m:r>
                      <a:rPr lang="en-US" sz="3200" b="0" i="1" smtClean="0">
                        <a:solidFill>
                          <a:schemeClr val="accent3">
                            <a:lumMod val="75000"/>
                          </a:schemeClr>
                        </a:solidFill>
                        <a:latin typeface="Cambria Math" panose="02040503050406030204" pitchFamily="18" charset="0"/>
                      </a:rPr>
                      <m:t>/</m:t>
                    </m:r>
                    <m:r>
                      <a:rPr lang="en-US" sz="3200" i="1">
                        <a:solidFill>
                          <a:schemeClr val="accent3">
                            <a:lumMod val="75000"/>
                          </a:schemeClr>
                        </a:solidFill>
                        <a:latin typeface="Cambria Math" panose="02040503050406030204" pitchFamily="18" charset="0"/>
                      </a:rPr>
                      <m:t>𝐶𝐹𝐴𝐶𝑃𝑅</m:t>
                    </m:r>
                    <m:r>
                      <a:rPr lang="en-US" sz="3200" i="1">
                        <a:solidFill>
                          <a:schemeClr val="accent3">
                            <a:lumMod val="75000"/>
                          </a:schemeClr>
                        </a:solidFill>
                        <a:latin typeface="Cambria Math" panose="02040503050406030204" pitchFamily="18" charset="0"/>
                      </a:rPr>
                      <m:t>(</m:t>
                    </m:r>
                    <m:r>
                      <a:rPr lang="en-US" sz="3200" i="1">
                        <a:solidFill>
                          <a:schemeClr val="accent3">
                            <a:lumMod val="75000"/>
                          </a:schemeClr>
                        </a:solidFill>
                        <a:latin typeface="Cambria Math" panose="02040503050406030204" pitchFamily="18" charset="0"/>
                      </a:rPr>
                      <m:t>𝑡</m:t>
                    </m:r>
                    <m:r>
                      <a:rPr lang="en-US" sz="3200" i="1">
                        <a:solidFill>
                          <a:schemeClr val="accent3">
                            <a:lumMod val="75000"/>
                          </a:schemeClr>
                        </a:solidFill>
                        <a:latin typeface="Cambria Math" panose="02040503050406030204" pitchFamily="18" charset="0"/>
                      </a:rPr>
                      <m:t>)</m:t>
                    </m:r>
                  </m:oMath>
                </a14:m>
                <a:r>
                  <a:rPr lang="en-US" sz="3200" dirty="0">
                    <a:solidFill>
                      <a:schemeClr val="accent3">
                        <a:lumMod val="75000"/>
                      </a:schemeClr>
                    </a:solidFill>
                  </a:rPr>
                  <a:t> ] x </a:t>
                </a:r>
                <a:br>
                  <a:rPr lang="en-US" sz="3200" dirty="0">
                    <a:solidFill>
                      <a:schemeClr val="accent3">
                        <a:lumMod val="75000"/>
                      </a:schemeClr>
                    </a:solidFill>
                  </a:rPr>
                </a:br>
                <a:r>
                  <a:rPr lang="en-US" sz="3200" dirty="0">
                    <a:solidFill>
                      <a:schemeClr val="accent3">
                        <a:lumMod val="75000"/>
                      </a:schemeClr>
                    </a:solidFill>
                    <a:latin typeface="Cambria Math" panose="02040503050406030204" pitchFamily="18" charset="0"/>
                  </a:rPr>
                  <a:t>[ </a:t>
                </a:r>
                <a14:m>
                  <m:oMath xmlns:m="http://schemas.openxmlformats.org/officeDocument/2006/math">
                    <m:r>
                      <m:rPr>
                        <m:sty m:val="p"/>
                      </m:rPr>
                      <a:rPr lang="en-US" sz="3200" dirty="0">
                        <a:solidFill>
                          <a:schemeClr val="accent3">
                            <a:lumMod val="75000"/>
                          </a:schemeClr>
                        </a:solidFill>
                        <a:latin typeface="Cambria Math" panose="02040503050406030204" pitchFamily="18" charset="0"/>
                      </a:rPr>
                      <m:t>S</m:t>
                    </m:r>
                    <m:r>
                      <m:rPr>
                        <m:sty m:val="p"/>
                      </m:rPr>
                      <a:rPr lang="en-US" sz="3200" b="0" i="0" dirty="0" smtClean="0">
                        <a:solidFill>
                          <a:schemeClr val="accent3">
                            <a:lumMod val="75000"/>
                          </a:schemeClr>
                        </a:solidFill>
                        <a:latin typeface="Cambria Math" panose="02040503050406030204" pitchFamily="18" charset="0"/>
                      </a:rPr>
                      <m:t>HROUT</m:t>
                    </m:r>
                    <m:d>
                      <m:dPr>
                        <m:ctrlPr>
                          <a:rPr lang="en-US" sz="3200" b="0" i="1" dirty="0" smtClean="0">
                            <a:solidFill>
                              <a:schemeClr val="accent3">
                                <a:lumMod val="75000"/>
                              </a:schemeClr>
                            </a:solidFill>
                            <a:latin typeface="Cambria Math" panose="02040503050406030204" pitchFamily="18" charset="0"/>
                          </a:rPr>
                        </m:ctrlPr>
                      </m:dPr>
                      <m:e>
                        <m:r>
                          <a:rPr lang="en-US" sz="3200" b="0" i="1" dirty="0" smtClean="0">
                            <a:solidFill>
                              <a:schemeClr val="accent3">
                                <a:lumMod val="75000"/>
                              </a:schemeClr>
                            </a:solidFill>
                            <a:latin typeface="Cambria Math" panose="02040503050406030204" pitchFamily="18" charset="0"/>
                          </a:rPr>
                          <m:t>𝑡</m:t>
                        </m:r>
                      </m:e>
                    </m:d>
                    <m:r>
                      <a:rPr lang="en-US" sz="3200" b="0" i="1" dirty="0" smtClean="0">
                        <a:solidFill>
                          <a:schemeClr val="accent3">
                            <a:lumMod val="75000"/>
                          </a:schemeClr>
                        </a:solidFill>
                        <a:latin typeface="Cambria Math" panose="02040503050406030204" pitchFamily="18" charset="0"/>
                      </a:rPr>
                      <m:t>  </m:t>
                    </m:r>
                    <m:r>
                      <m:rPr>
                        <m:sty m:val="p"/>
                      </m:rPr>
                      <a:rPr lang="en-US" sz="3200" b="0" i="0" dirty="0" smtClean="0">
                        <a:solidFill>
                          <a:schemeClr val="accent3">
                            <a:lumMod val="75000"/>
                          </a:schemeClr>
                        </a:solidFill>
                        <a:latin typeface="Cambria Math" panose="02040503050406030204" pitchFamily="18" charset="0"/>
                      </a:rPr>
                      <m:t>x</m:t>
                    </m:r>
                    <m:r>
                      <a:rPr lang="en-US" sz="3200" b="0" i="1" dirty="0" smtClean="0">
                        <a:solidFill>
                          <a:schemeClr val="accent3">
                            <a:lumMod val="75000"/>
                          </a:schemeClr>
                        </a:solidFill>
                        <a:latin typeface="Cambria Math" panose="02040503050406030204" pitchFamily="18" charset="0"/>
                      </a:rPr>
                      <m:t> </m:t>
                    </m:r>
                    <m:r>
                      <a:rPr lang="en-US" sz="3200" i="1">
                        <a:solidFill>
                          <a:schemeClr val="accent3">
                            <a:lumMod val="75000"/>
                          </a:schemeClr>
                        </a:solidFill>
                        <a:latin typeface="Cambria Math" panose="02040503050406030204" pitchFamily="18" charset="0"/>
                      </a:rPr>
                      <m:t>𝐶𝐹𝐴𝐶</m:t>
                    </m:r>
                    <m:r>
                      <a:rPr lang="en-US" sz="3200" b="0" i="1" smtClean="0">
                        <a:solidFill>
                          <a:schemeClr val="accent3">
                            <a:lumMod val="75000"/>
                          </a:schemeClr>
                        </a:solidFill>
                        <a:latin typeface="Cambria Math" panose="02040503050406030204" pitchFamily="18" charset="0"/>
                      </a:rPr>
                      <m:t>𝑆𝐻𝑅</m:t>
                    </m:r>
                    <m:r>
                      <a:rPr lang="en-US" sz="3200" i="1">
                        <a:solidFill>
                          <a:schemeClr val="accent3">
                            <a:lumMod val="75000"/>
                          </a:schemeClr>
                        </a:solidFill>
                        <a:latin typeface="Cambria Math" panose="02040503050406030204" pitchFamily="18" charset="0"/>
                      </a:rPr>
                      <m:t>(</m:t>
                    </m:r>
                    <m:r>
                      <a:rPr lang="en-US" sz="3200" i="1">
                        <a:solidFill>
                          <a:schemeClr val="accent3">
                            <a:lumMod val="75000"/>
                          </a:schemeClr>
                        </a:solidFill>
                        <a:latin typeface="Cambria Math" panose="02040503050406030204" pitchFamily="18" charset="0"/>
                      </a:rPr>
                      <m:t>𝑡</m:t>
                    </m:r>
                    <m:r>
                      <a:rPr lang="en-US" sz="3200" i="1">
                        <a:solidFill>
                          <a:schemeClr val="accent3">
                            <a:lumMod val="75000"/>
                          </a:schemeClr>
                        </a:solidFill>
                        <a:latin typeface="Cambria Math" panose="02040503050406030204" pitchFamily="18" charset="0"/>
                      </a:rPr>
                      <m:t>)</m:t>
                    </m:r>
                  </m:oMath>
                </a14:m>
                <a:r>
                  <a:rPr lang="en-US" sz="3200" dirty="0">
                    <a:solidFill>
                      <a:schemeClr val="accent3">
                        <a:lumMod val="75000"/>
                      </a:schemeClr>
                    </a:solidFill>
                  </a:rPr>
                  <a:t> ]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371600"/>
                <a:ext cx="7886700" cy="1848776"/>
              </a:xfrm>
              <a:blipFill>
                <a:blip r:embed="rId3"/>
                <a:stretch>
                  <a:fillRect l="-3171" t="-3300" b="-75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2"/>
              <p:cNvSpPr txBox="1">
                <a:spLocks/>
              </p:cNvSpPr>
              <p:nvPr/>
            </p:nvSpPr>
            <p:spPr>
              <a:xfrm>
                <a:off x="685800" y="3654513"/>
                <a:ext cx="7886700" cy="1731436"/>
              </a:xfrm>
              <a:prstGeom prst="rect">
                <a:avLst/>
              </a:prstGeom>
            </p:spPr>
            <p:txBody>
              <a:bodyPr vert="horz" lIns="0" tIns="45720" rIns="0" bIns="45720" rtlCol="0">
                <a:spAutoFit/>
              </a:bodyPr>
              <a:lst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i="1" dirty="0">
                    <a:solidFill>
                      <a:schemeClr val="accent3">
                        <a:lumMod val="75000"/>
                      </a:schemeClr>
                    </a:solidFill>
                  </a:rPr>
                  <a:t>In Most of the cases …</a:t>
                </a:r>
              </a:p>
              <a:p>
                <a:r>
                  <a:rPr lang="en-US" sz="3200" i="1" dirty="0" err="1">
                    <a:solidFill>
                      <a:schemeClr val="accent3">
                        <a:lumMod val="75000"/>
                      </a:schemeClr>
                    </a:solidFill>
                  </a:rPr>
                  <a:t>MarketCap</a:t>
                </a:r>
                <a:r>
                  <a:rPr lang="en-US" sz="3200" i="1" dirty="0">
                    <a:solidFill>
                      <a:schemeClr val="accent3">
                        <a:lumMod val="75000"/>
                      </a:schemeClr>
                    </a:solidFill>
                  </a:rPr>
                  <a:t> (t) </a:t>
                </a:r>
                <a:r>
                  <a:rPr lang="en-US" sz="3200" dirty="0">
                    <a:solidFill>
                      <a:schemeClr val="accent3">
                        <a:lumMod val="75000"/>
                      </a:schemeClr>
                    </a:solidFill>
                  </a:rPr>
                  <a:t>= </a:t>
                </a:r>
                <a:br>
                  <a:rPr lang="en-US" sz="3200" dirty="0">
                    <a:solidFill>
                      <a:schemeClr val="accent3">
                        <a:lumMod val="75000"/>
                      </a:schemeClr>
                    </a:solidFill>
                    <a:latin typeface="Cambria Math" panose="02040503050406030204" pitchFamily="18" charset="0"/>
                  </a:rPr>
                </a:br>
                <a14:m>
                  <m:oMath xmlns:m="http://schemas.openxmlformats.org/officeDocument/2006/math">
                    <m:r>
                      <m:rPr>
                        <m:sty m:val="p"/>
                      </m:rPr>
                      <a:rPr lang="en-US" sz="3200" smtClean="0">
                        <a:solidFill>
                          <a:schemeClr val="accent3">
                            <a:lumMod val="75000"/>
                          </a:schemeClr>
                        </a:solidFill>
                        <a:latin typeface="Cambria Math" panose="02040503050406030204" pitchFamily="18" charset="0"/>
                      </a:rPr>
                      <m:t>abs</m:t>
                    </m:r>
                    <m:d>
                      <m:dPr>
                        <m:ctrlPr>
                          <a:rPr lang="en-US" sz="3200" i="1" smtClean="0">
                            <a:solidFill>
                              <a:schemeClr val="accent3">
                                <a:lumMod val="75000"/>
                              </a:schemeClr>
                            </a:solidFill>
                            <a:latin typeface="Cambria Math" panose="02040503050406030204" pitchFamily="18" charset="0"/>
                          </a:rPr>
                        </m:ctrlPr>
                      </m:dPr>
                      <m:e>
                        <m:r>
                          <a:rPr lang="en-US" sz="3200" i="1" smtClean="0">
                            <a:solidFill>
                              <a:schemeClr val="accent3">
                                <a:lumMod val="75000"/>
                              </a:schemeClr>
                            </a:solidFill>
                            <a:latin typeface="Cambria Math" panose="02040503050406030204" pitchFamily="18" charset="0"/>
                          </a:rPr>
                          <m:t>𝑃𝑅𝐶</m:t>
                        </m:r>
                        <m:d>
                          <m:dPr>
                            <m:ctrlPr>
                              <a:rPr lang="en-US" sz="3200" i="1" smtClean="0">
                                <a:solidFill>
                                  <a:schemeClr val="accent3">
                                    <a:lumMod val="75000"/>
                                  </a:schemeClr>
                                </a:solidFill>
                                <a:latin typeface="Cambria Math" panose="02040503050406030204" pitchFamily="18" charset="0"/>
                              </a:rPr>
                            </m:ctrlPr>
                          </m:dPr>
                          <m:e>
                            <m:r>
                              <a:rPr lang="en-US" sz="3200" i="1" smtClean="0">
                                <a:solidFill>
                                  <a:schemeClr val="accent3">
                                    <a:lumMod val="75000"/>
                                  </a:schemeClr>
                                </a:solidFill>
                                <a:latin typeface="Cambria Math" panose="02040503050406030204" pitchFamily="18" charset="0"/>
                              </a:rPr>
                              <m:t>𝑡</m:t>
                            </m:r>
                          </m:e>
                        </m:d>
                      </m:e>
                    </m:d>
                  </m:oMath>
                </a14:m>
                <a:r>
                  <a:rPr lang="en-US" sz="3200" dirty="0">
                    <a:solidFill>
                      <a:schemeClr val="accent3">
                        <a:lumMod val="75000"/>
                      </a:schemeClr>
                    </a:solidFill>
                  </a:rPr>
                  <a:t>  x </a:t>
                </a:r>
                <a:r>
                  <a:rPr lang="en-US" sz="3200" dirty="0">
                    <a:solidFill>
                      <a:schemeClr val="accent3">
                        <a:lumMod val="75000"/>
                      </a:schemeClr>
                    </a:solidFill>
                    <a:latin typeface="Cambria Math" panose="02040503050406030204" pitchFamily="18" charset="0"/>
                  </a:rPr>
                  <a:t> </a:t>
                </a:r>
                <a14:m>
                  <m:oMath xmlns:m="http://schemas.openxmlformats.org/officeDocument/2006/math">
                    <m:r>
                      <m:rPr>
                        <m:sty m:val="p"/>
                      </m:rPr>
                      <a:rPr lang="en-US" sz="3200" dirty="0">
                        <a:solidFill>
                          <a:schemeClr val="accent3">
                            <a:lumMod val="75000"/>
                          </a:schemeClr>
                        </a:solidFill>
                        <a:latin typeface="Cambria Math" panose="02040503050406030204" pitchFamily="18" charset="0"/>
                      </a:rPr>
                      <m:t>S</m:t>
                    </m:r>
                    <m:r>
                      <m:rPr>
                        <m:sty m:val="p"/>
                      </m:rPr>
                      <a:rPr lang="en-US" sz="3200" dirty="0" smtClean="0">
                        <a:solidFill>
                          <a:schemeClr val="accent3">
                            <a:lumMod val="75000"/>
                          </a:schemeClr>
                        </a:solidFill>
                        <a:latin typeface="Cambria Math" panose="02040503050406030204" pitchFamily="18" charset="0"/>
                      </a:rPr>
                      <m:t>HROUT</m:t>
                    </m:r>
                    <m:d>
                      <m:dPr>
                        <m:ctrlPr>
                          <a:rPr lang="en-US" sz="3200" i="1" dirty="0" smtClean="0">
                            <a:solidFill>
                              <a:schemeClr val="accent3">
                                <a:lumMod val="75000"/>
                              </a:schemeClr>
                            </a:solidFill>
                            <a:latin typeface="Cambria Math" panose="02040503050406030204" pitchFamily="18" charset="0"/>
                          </a:rPr>
                        </m:ctrlPr>
                      </m:dPr>
                      <m:e>
                        <m:r>
                          <a:rPr lang="en-US" sz="3200" i="1" dirty="0" smtClean="0">
                            <a:solidFill>
                              <a:schemeClr val="accent3">
                                <a:lumMod val="75000"/>
                              </a:schemeClr>
                            </a:solidFill>
                            <a:latin typeface="Cambria Math" panose="02040503050406030204" pitchFamily="18" charset="0"/>
                          </a:rPr>
                          <m:t>𝑡</m:t>
                        </m:r>
                      </m:e>
                    </m:d>
                    <m:r>
                      <a:rPr lang="en-US" sz="3200" i="1" dirty="0" smtClean="0">
                        <a:solidFill>
                          <a:schemeClr val="accent3">
                            <a:lumMod val="75000"/>
                          </a:schemeClr>
                        </a:solidFill>
                        <a:latin typeface="Cambria Math" panose="02040503050406030204" pitchFamily="18" charset="0"/>
                      </a:rPr>
                      <m:t>  </m:t>
                    </m:r>
                  </m:oMath>
                </a14:m>
                <a:r>
                  <a:rPr lang="en-US" sz="3200" dirty="0">
                    <a:solidFill>
                      <a:schemeClr val="accent3">
                        <a:lumMod val="75000"/>
                      </a:schemeClr>
                    </a:solidFill>
                  </a:rPr>
                  <a:t> </a:t>
                </a: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685800" y="3654513"/>
                <a:ext cx="7886700" cy="1731436"/>
              </a:xfrm>
              <a:prstGeom prst="rect">
                <a:avLst/>
              </a:prstGeom>
              <a:blipFill>
                <a:blip r:embed="rId4"/>
                <a:stretch>
                  <a:fillRect l="-3171" t="-1053" b="-6667"/>
                </a:stretch>
              </a:blipFill>
            </p:spPr>
            <p:txBody>
              <a:bodyPr/>
              <a:lstStyle/>
              <a:p>
                <a:r>
                  <a:rPr lang="en-US">
                    <a:noFill/>
                  </a:rPr>
                  <a:t> </a:t>
                </a:r>
              </a:p>
            </p:txBody>
          </p:sp>
        </mc:Fallback>
      </mc:AlternateContent>
    </p:spTree>
    <p:extLst>
      <p:ext uri="{BB962C8B-B14F-4D97-AF65-F5344CB8AC3E}">
        <p14:creationId xmlns:p14="http://schemas.microsoft.com/office/powerpoint/2010/main" val="106451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15</a:t>
            </a:fld>
            <a:endParaRPr lang="en-US"/>
          </a:p>
        </p:txBody>
      </p:sp>
      <p:sp>
        <p:nvSpPr>
          <p:cNvPr id="6" name="Rectangle 5"/>
          <p:cNvSpPr/>
          <p:nvPr/>
        </p:nvSpPr>
        <p:spPr>
          <a:xfrm>
            <a:off x="-24384" y="1705187"/>
            <a:ext cx="3886199" cy="34552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p:cNvSpPr>
            <a:spLocks noGrp="1"/>
          </p:cNvSpPr>
          <p:nvPr>
            <p:ph type="title"/>
          </p:nvPr>
        </p:nvSpPr>
        <p:spPr>
          <a:xfrm>
            <a:off x="422586" y="365126"/>
            <a:ext cx="7886700" cy="507831"/>
          </a:xfrm>
        </p:spPr>
        <p:txBody>
          <a:bodyPr/>
          <a:lstStyle/>
          <a:p>
            <a:r>
              <a:rPr lang="en-US" dirty="0"/>
              <a:t>Summary</a:t>
            </a:r>
            <a:endParaRPr lang="en-US" sz="3000" dirty="0"/>
          </a:p>
        </p:txBody>
      </p:sp>
      <p:sp>
        <p:nvSpPr>
          <p:cNvPr id="8" name="Content Placeholder 26"/>
          <p:cNvSpPr>
            <a:spLocks noGrp="1"/>
          </p:cNvSpPr>
          <p:nvPr>
            <p:ph idx="1"/>
          </p:nvPr>
        </p:nvSpPr>
        <p:spPr>
          <a:xfrm>
            <a:off x="422586" y="1986714"/>
            <a:ext cx="7886700" cy="1833194"/>
          </a:xfrm>
        </p:spPr>
        <p:txBody>
          <a:bodyPr/>
          <a:lstStyle/>
          <a:p>
            <a:pPr marL="285750" indent="-285750">
              <a:buFont typeface="Arial" panose="020B0604020202020204" pitchFamily="34" charset="0"/>
              <a:buChar char="•"/>
            </a:pPr>
            <a:r>
              <a:rPr lang="en-US" sz="1400" dirty="0"/>
              <a:t>“Negative Prices”</a:t>
            </a:r>
          </a:p>
          <a:p>
            <a:pPr marL="285750" indent="-285750">
              <a:buFont typeface="Arial" panose="020B0604020202020204" pitchFamily="34" charset="0"/>
              <a:buChar char="•"/>
            </a:pPr>
            <a:r>
              <a:rPr lang="en-US" sz="1400" dirty="0"/>
              <a:t>Adjusting Prices and Shares for Splits</a:t>
            </a:r>
          </a:p>
          <a:p>
            <a:pPr marL="285750" lvl="0" indent="-285750">
              <a:buFont typeface="Arial" panose="020B0604020202020204" pitchFamily="34" charset="0"/>
              <a:buChar char="•"/>
            </a:pPr>
            <a:r>
              <a:rPr lang="en-US" sz="1400" dirty="0"/>
              <a:t>Returns with Dividends</a:t>
            </a:r>
            <a:endParaRPr lang="en-US" sz="1100" dirty="0"/>
          </a:p>
          <a:p>
            <a:pPr marL="285750" lvl="0" indent="-285750">
              <a:buFont typeface="Arial" panose="020B0604020202020204" pitchFamily="34" charset="0"/>
              <a:buChar char="•"/>
            </a:pPr>
            <a:r>
              <a:rPr lang="en-US" sz="1400" dirty="0"/>
              <a:t>Delisting Returns</a:t>
            </a:r>
          </a:p>
          <a:p>
            <a:pPr marL="285750" lvl="0" indent="-285750">
              <a:buFont typeface="Arial" panose="020B0604020202020204" pitchFamily="34" charset="0"/>
              <a:buChar char="•"/>
            </a:pPr>
            <a:r>
              <a:rPr lang="en-US" sz="1400" dirty="0"/>
              <a:t>Market Capitalization.</a:t>
            </a:r>
          </a:p>
        </p:txBody>
      </p:sp>
      <p:pic>
        <p:nvPicPr>
          <p:cNvPr id="1028" name="Picture 4" descr="CRSP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9567" b="32458"/>
          <a:stretch/>
        </p:blipFill>
        <p:spPr bwMode="auto">
          <a:xfrm>
            <a:off x="3910584" y="1722017"/>
            <a:ext cx="4845672" cy="1114213"/>
          </a:xfrm>
          <a:prstGeom prst="rect">
            <a:avLst/>
          </a:prstGeom>
          <a:noFill/>
          <a:ln>
            <a:solidFill>
              <a:schemeClr val="bg2">
                <a:lumMod val="75000"/>
              </a:schemeClr>
            </a:solidFill>
          </a:ln>
          <a:extLst>
            <a:ext uri="{909E8E84-426E-40DD-AFC4-6F175D3DCCD1}">
              <a14:hiddenFill xmlns:a14="http://schemas.microsoft.com/office/drawing/2010/main">
                <a:solidFill>
                  <a:srgbClr val="FFFFFF"/>
                </a:solidFill>
              </a14:hiddenFill>
            </a:ext>
          </a:extLst>
        </p:spPr>
      </p:pic>
      <p:pic>
        <p:nvPicPr>
          <p:cNvPr id="1030" name="Picture 6" descr="http://www.crsp.uchicago.edu/files/images/II_Big-Picture_201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0584" y="2836002"/>
            <a:ext cx="4845673" cy="2324398"/>
          </a:xfrm>
          <a:prstGeom prst="rect">
            <a:avLst/>
          </a:prstGeom>
          <a:noFill/>
          <a:ln>
            <a:solidFill>
              <a:schemeClr val="bg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95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2401" y="228601"/>
            <a:ext cx="2895600" cy="71175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133600"/>
            <a:ext cx="4892077" cy="2422023"/>
          </a:xfrm>
          <a:prstGeom prst="rect">
            <a:avLst/>
          </a:prstGeom>
        </p:spPr>
      </p:pic>
    </p:spTree>
    <p:extLst>
      <p:ext uri="{BB962C8B-B14F-4D97-AF65-F5344CB8AC3E}">
        <p14:creationId xmlns:p14="http://schemas.microsoft.com/office/powerpoint/2010/main" val="261658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2</a:t>
            </a:fld>
            <a:endParaRPr lang="en-US"/>
          </a:p>
        </p:txBody>
      </p:sp>
      <p:sp>
        <p:nvSpPr>
          <p:cNvPr id="6" name="Rectangle 5"/>
          <p:cNvSpPr/>
          <p:nvPr/>
        </p:nvSpPr>
        <p:spPr>
          <a:xfrm>
            <a:off x="-24384" y="1705187"/>
            <a:ext cx="3886199" cy="34552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3"/>
          <p:cNvSpPr>
            <a:spLocks noGrp="1"/>
          </p:cNvSpPr>
          <p:nvPr>
            <p:ph type="title"/>
          </p:nvPr>
        </p:nvSpPr>
        <p:spPr>
          <a:xfrm>
            <a:off x="422586" y="365126"/>
            <a:ext cx="7886700" cy="507831"/>
          </a:xfrm>
        </p:spPr>
        <p:txBody>
          <a:bodyPr/>
          <a:lstStyle/>
          <a:p>
            <a:r>
              <a:rPr lang="en-US" dirty="0"/>
              <a:t>CRSP useful variables</a:t>
            </a:r>
            <a:endParaRPr lang="en-US" sz="3000" dirty="0"/>
          </a:p>
        </p:txBody>
      </p:sp>
      <p:sp>
        <p:nvSpPr>
          <p:cNvPr id="8" name="Content Placeholder 26"/>
          <p:cNvSpPr>
            <a:spLocks noGrp="1"/>
          </p:cNvSpPr>
          <p:nvPr>
            <p:ph idx="1"/>
          </p:nvPr>
        </p:nvSpPr>
        <p:spPr>
          <a:xfrm>
            <a:off x="422586" y="1986714"/>
            <a:ext cx="7886700" cy="1833194"/>
          </a:xfrm>
        </p:spPr>
        <p:txBody>
          <a:bodyPr/>
          <a:lstStyle/>
          <a:p>
            <a:pPr marL="285750" indent="-285750">
              <a:buFont typeface="Arial" panose="020B0604020202020204" pitchFamily="34" charset="0"/>
              <a:buChar char="•"/>
            </a:pPr>
            <a:r>
              <a:rPr lang="en-US" sz="1400" dirty="0"/>
              <a:t>“Negative” Prices</a:t>
            </a:r>
          </a:p>
          <a:p>
            <a:pPr marL="285750" indent="-285750">
              <a:buFont typeface="Arial" panose="020B0604020202020204" pitchFamily="34" charset="0"/>
              <a:buChar char="•"/>
            </a:pPr>
            <a:r>
              <a:rPr lang="en-US" sz="1400" dirty="0"/>
              <a:t>Adjusting Prices and Shares for Splits</a:t>
            </a:r>
          </a:p>
          <a:p>
            <a:pPr marL="285750" lvl="0" indent="-285750">
              <a:buFont typeface="Arial" panose="020B0604020202020204" pitchFamily="34" charset="0"/>
              <a:buChar char="•"/>
            </a:pPr>
            <a:r>
              <a:rPr lang="en-US" sz="1400" dirty="0"/>
              <a:t>Returns with Dividends</a:t>
            </a:r>
            <a:endParaRPr lang="en-US" sz="1100" dirty="0"/>
          </a:p>
          <a:p>
            <a:pPr marL="285750" lvl="0" indent="-285750">
              <a:buFont typeface="Arial" panose="020B0604020202020204" pitchFamily="34" charset="0"/>
              <a:buChar char="•"/>
            </a:pPr>
            <a:r>
              <a:rPr lang="en-US" sz="1400" dirty="0"/>
              <a:t>Delisting Returns</a:t>
            </a:r>
          </a:p>
          <a:p>
            <a:pPr marL="285750" lvl="0" indent="-285750">
              <a:buFont typeface="Arial" panose="020B0604020202020204" pitchFamily="34" charset="0"/>
              <a:buChar char="•"/>
            </a:pPr>
            <a:r>
              <a:rPr lang="en-US" sz="1400" dirty="0"/>
              <a:t>Market Capitalization.</a:t>
            </a:r>
          </a:p>
        </p:txBody>
      </p:sp>
      <p:pic>
        <p:nvPicPr>
          <p:cNvPr id="1028" name="Picture 4" descr="CRSP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9567" b="32458"/>
          <a:stretch/>
        </p:blipFill>
        <p:spPr bwMode="auto">
          <a:xfrm>
            <a:off x="3910584" y="1722017"/>
            <a:ext cx="4845672" cy="1114213"/>
          </a:xfrm>
          <a:prstGeom prst="rect">
            <a:avLst/>
          </a:prstGeom>
          <a:noFill/>
          <a:ln>
            <a:solidFill>
              <a:schemeClr val="bg2">
                <a:lumMod val="75000"/>
              </a:schemeClr>
            </a:solidFill>
          </a:ln>
          <a:extLst>
            <a:ext uri="{909E8E84-426E-40DD-AFC4-6F175D3DCCD1}">
              <a14:hiddenFill xmlns:a14="http://schemas.microsoft.com/office/drawing/2010/main">
                <a:solidFill>
                  <a:srgbClr val="FFFFFF"/>
                </a:solidFill>
              </a14:hiddenFill>
            </a:ext>
          </a:extLst>
        </p:spPr>
      </p:pic>
      <p:pic>
        <p:nvPicPr>
          <p:cNvPr id="1030" name="Picture 6" descr="http://www.crsp.uchicago.edu/files/images/II_Big-Picture_201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0584" y="2836002"/>
            <a:ext cx="4845673" cy="2324398"/>
          </a:xfrm>
          <a:prstGeom prst="rect">
            <a:avLst/>
          </a:prstGeom>
          <a:noFill/>
          <a:ln>
            <a:solidFill>
              <a:schemeClr val="bg2">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408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4728755" cy="2938461"/>
          </a:xfrm>
        </p:spPr>
        <p:txBody>
          <a:bodyPr/>
          <a:lstStyle/>
          <a:p>
            <a:r>
              <a:rPr lang="en-US" dirty="0"/>
              <a:t>1. “Negative” Prices</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1011133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Prices</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4</a:t>
            </a:fld>
            <a:endParaRPr lang="en-US"/>
          </a:p>
        </p:txBody>
      </p:sp>
      <p:pic>
        <p:nvPicPr>
          <p:cNvPr id="7" name="Picture 6"/>
          <p:cNvPicPr>
            <a:picLocks noChangeAspect="1"/>
          </p:cNvPicPr>
          <p:nvPr/>
        </p:nvPicPr>
        <p:blipFill rotWithShape="1">
          <a:blip r:embed="rId3"/>
          <a:srcRect l="45455" t="13319" r="26137" b="69214"/>
          <a:stretch/>
        </p:blipFill>
        <p:spPr>
          <a:xfrm>
            <a:off x="838200" y="2414786"/>
            <a:ext cx="7613254" cy="1827181"/>
          </a:xfrm>
          <a:prstGeom prst="rect">
            <a:avLst/>
          </a:prstGeom>
        </p:spPr>
      </p:pic>
    </p:spTree>
    <p:extLst>
      <p:ext uri="{BB962C8B-B14F-4D97-AF65-F5344CB8AC3E}">
        <p14:creationId xmlns:p14="http://schemas.microsoft.com/office/powerpoint/2010/main" val="1030624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4728755" cy="2938461"/>
          </a:xfrm>
        </p:spPr>
        <p:txBody>
          <a:bodyPr/>
          <a:lstStyle/>
          <a:p>
            <a:r>
              <a:rPr lang="en-US" dirty="0"/>
              <a:t>2. Adjusting Prices and Shares for Splits</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209388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Adjusting Prices and Shares for Splits</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6</a:t>
            </a:fld>
            <a:endParaRPr lang="en-US"/>
          </a:p>
        </p:txBody>
      </p:sp>
      <p:sp>
        <p:nvSpPr>
          <p:cNvPr id="8" name="Rectangle 3"/>
          <p:cNvSpPr>
            <a:spLocks noChangeArrowheads="1"/>
          </p:cNvSpPr>
          <p:nvPr/>
        </p:nvSpPr>
        <p:spPr bwMode="auto">
          <a:xfrm>
            <a:off x="5105400" y="830015"/>
            <a:ext cx="2209800" cy="2671810"/>
          </a:xfrm>
          <a:prstGeom prst="rect">
            <a:avLst/>
          </a:prstGeom>
          <a:solidFill>
            <a:srgbClr val="FDFDF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935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onsolas" panose="020B0609020204030204" pitchFamily="49" charset="0"/>
              </a:rPr>
              <a:t>Adjusted prices </a:t>
            </a:r>
            <a:r>
              <a:rPr kumimoji="0" lang="en-US" altLang="en-US" sz="2000" b="0" i="0" u="none" strike="noStrike" cap="none" normalizeH="0" baseline="0" dirty="0">
                <a:ln>
                  <a:noFill/>
                </a:ln>
                <a:solidFill>
                  <a:srgbClr val="A67F59"/>
                </a:solidFill>
                <a:effectLst/>
                <a:latin typeface="Consolas" panose="020B0609020204030204" pitchFamily="49" charset="0"/>
              </a:rPr>
              <a:t>=</a:t>
            </a:r>
            <a:r>
              <a:rPr kumimoji="0" lang="en-US" altLang="en-US" sz="2000" b="0" i="0" u="none" strike="noStrike" cap="none" normalizeH="0" baseline="0" dirty="0">
                <a:ln>
                  <a:noFill/>
                </a:ln>
                <a:solidFill>
                  <a:srgbClr val="000000"/>
                </a:solidFill>
                <a:effectLst/>
                <a:latin typeface="Consolas" panose="020B0609020204030204" pitchFamily="49" charset="0"/>
              </a:rPr>
              <a:t> abs(PRC) </a:t>
            </a:r>
            <a:r>
              <a:rPr kumimoji="0" lang="en-US" altLang="en-US" sz="2000" b="0" i="0" u="none" strike="noStrike" cap="none" normalizeH="0" baseline="0" dirty="0">
                <a:ln>
                  <a:noFill/>
                </a:ln>
                <a:solidFill>
                  <a:srgbClr val="A67F59"/>
                </a:solidFill>
                <a:effectLst/>
                <a:latin typeface="Consolas" panose="020B0609020204030204" pitchFamily="49" charset="0"/>
              </a:rPr>
              <a:t>/</a:t>
            </a:r>
            <a:r>
              <a:rPr kumimoji="0" lang="en-US" altLang="en-US" sz="2000" b="0" i="0" u="none" strike="noStrike" cap="none" normalizeH="0" baseline="0" dirty="0">
                <a:ln>
                  <a:noFill/>
                </a:ln>
                <a:solidFill>
                  <a:srgbClr val="000000"/>
                </a:solidFill>
                <a:effectLst/>
                <a:latin typeface="Consolas" panose="020B0609020204030204" pitchFamily="49" charset="0"/>
              </a:rPr>
              <a:t> CFACPR </a:t>
            </a:r>
            <a:br>
              <a:rPr kumimoji="0" lang="en-US" altLang="en-US" sz="2000" b="0" i="0" u="none" strike="noStrike" cap="none" normalizeH="0" baseline="0" dirty="0">
                <a:ln>
                  <a:noFill/>
                </a:ln>
                <a:solidFill>
                  <a:srgbClr val="000000"/>
                </a:solidFill>
                <a:effectLst/>
                <a:latin typeface="Consolas" panose="020B0609020204030204" pitchFamily="49" charset="0"/>
              </a:rPr>
            </a:br>
            <a:br>
              <a:rPr kumimoji="0" lang="en-US" altLang="en-US" sz="2000" b="0" i="0" u="none" strike="noStrike" cap="none" normalizeH="0" baseline="0" dirty="0">
                <a:ln>
                  <a:noFill/>
                </a:ln>
                <a:solidFill>
                  <a:srgbClr val="000000"/>
                </a:solidFill>
                <a:effectLst/>
                <a:latin typeface="Consolas" panose="020B0609020204030204" pitchFamily="49" charset="0"/>
              </a:rPr>
            </a:br>
            <a:r>
              <a:rPr kumimoji="0" lang="en-US" altLang="en-US" sz="2000" b="0" i="0" u="none" strike="noStrike" cap="none" normalizeH="0" baseline="0" dirty="0">
                <a:ln>
                  <a:noFill/>
                </a:ln>
                <a:solidFill>
                  <a:srgbClr val="000000"/>
                </a:solidFill>
                <a:effectLst/>
                <a:latin typeface="Consolas" panose="020B0609020204030204" pitchFamily="49" charset="0"/>
              </a:rPr>
              <a:t>Adjusted shares </a:t>
            </a:r>
            <a:r>
              <a:rPr kumimoji="0" lang="en-US" altLang="en-US" sz="2000" b="0" i="0" u="none" strike="noStrike" cap="none" normalizeH="0" baseline="0" dirty="0">
                <a:ln>
                  <a:noFill/>
                </a:ln>
                <a:solidFill>
                  <a:srgbClr val="A67F59"/>
                </a:solidFill>
                <a:effectLst/>
                <a:latin typeface="Consolas" panose="020B0609020204030204" pitchFamily="49" charset="0"/>
              </a:rPr>
              <a:t>=</a:t>
            </a:r>
            <a:r>
              <a:rPr kumimoji="0" lang="en-US" altLang="en-US" sz="2000" b="0" i="0" u="none" strike="noStrike" cap="none" normalizeH="0" baseline="0" dirty="0">
                <a:ln>
                  <a:noFill/>
                </a:ln>
                <a:solidFill>
                  <a:srgbClr val="000000"/>
                </a:solidFill>
                <a:effectLst/>
                <a:latin typeface="Consolas" panose="020B0609020204030204" pitchFamily="49" charset="0"/>
              </a:rPr>
              <a:t> SHROUT </a:t>
            </a:r>
            <a:r>
              <a:rPr kumimoji="0" lang="en-US" altLang="en-US" sz="2000" b="0" i="0" u="none" strike="noStrike" cap="none" normalizeH="0" baseline="0" dirty="0">
                <a:ln>
                  <a:noFill/>
                </a:ln>
                <a:solidFill>
                  <a:srgbClr val="A67F59"/>
                </a:solidFill>
                <a:effectLst/>
                <a:latin typeface="Consolas" panose="020B0609020204030204" pitchFamily="49" charset="0"/>
              </a:rPr>
              <a:t>*</a:t>
            </a:r>
            <a:r>
              <a:rPr kumimoji="0" lang="en-US" altLang="en-US" sz="2000" b="0" i="0" u="none" strike="noStrike" cap="none" normalizeH="0" baseline="0" dirty="0">
                <a:ln>
                  <a:noFill/>
                </a:ln>
                <a:solidFill>
                  <a:srgbClr val="000000"/>
                </a:solidFill>
                <a:effectLst/>
                <a:latin typeface="Consolas" panose="020B0609020204030204" pitchFamily="49" charset="0"/>
              </a:rPr>
              <a:t> CFACSHR</a:t>
            </a:r>
            <a:endParaRPr kumimoji="0" lang="en-US" altLang="en-US" sz="1600" b="0" i="0" u="none" strike="noStrike" cap="none" normalizeH="0" baseline="0" dirty="0">
              <a:ln>
                <a:noFill/>
              </a:ln>
              <a:solidFill>
                <a:srgbClr val="212529"/>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4"/>
          <p:cNvSpPr>
            <a:spLocks noChangeArrowheads="1"/>
          </p:cNvSpPr>
          <p:nvPr/>
        </p:nvSpPr>
        <p:spPr bwMode="auto">
          <a:xfrm>
            <a:off x="5105400" y="3874926"/>
            <a:ext cx="2743200"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E83E8C"/>
                </a:solidFill>
                <a:effectLst/>
                <a:latin typeface="SFMono-Regular"/>
              </a:rPr>
              <a:t>CFACSHR</a:t>
            </a:r>
            <a:r>
              <a:rPr kumimoji="0" lang="en-US" altLang="en-US" sz="2000" b="0" i="0" u="none" strike="noStrike" cap="none" normalizeH="0" baseline="0" dirty="0">
                <a:ln>
                  <a:noFill/>
                </a:ln>
                <a:solidFill>
                  <a:srgbClr val="212529"/>
                </a:solidFill>
                <a:effectLst/>
                <a:latin typeface="Helvetica Neue"/>
              </a:rPr>
              <a:t> is </a:t>
            </a:r>
            <a:r>
              <a:rPr kumimoji="0" lang="en-US" altLang="en-US" sz="2000" b="1" i="0" u="none" strike="noStrike" cap="none" normalizeH="0" baseline="0" dirty="0">
                <a:ln>
                  <a:noFill/>
                </a:ln>
                <a:solidFill>
                  <a:srgbClr val="212529"/>
                </a:solidFill>
                <a:effectLst/>
                <a:latin typeface="Helvetica Neue"/>
              </a:rPr>
              <a:t>not always equal</a:t>
            </a:r>
            <a:r>
              <a:rPr kumimoji="0" lang="en-US" altLang="en-US" sz="2000" b="0" i="0" u="none" strike="noStrike" cap="none" normalizeH="0" baseline="0" dirty="0">
                <a:ln>
                  <a:noFill/>
                </a:ln>
                <a:solidFill>
                  <a:srgbClr val="212529"/>
                </a:solidFill>
                <a:effectLst/>
                <a:latin typeface="Helvetica Neue"/>
              </a:rPr>
              <a:t> to </a:t>
            </a:r>
            <a:r>
              <a:rPr kumimoji="0" lang="en-US" altLang="en-US" sz="1400" b="0" i="0" u="none" strike="noStrike" cap="none" normalizeH="0" baseline="0" dirty="0">
                <a:ln>
                  <a:noFill/>
                </a:ln>
                <a:solidFill>
                  <a:srgbClr val="212529"/>
                </a:solidFill>
                <a:effectLst/>
                <a:latin typeface="Helvetica Neue"/>
              </a:rPr>
              <a:t>CFACPR. </a:t>
            </a:r>
            <a:r>
              <a:rPr kumimoji="0" lang="en-US" altLang="en-US" sz="2000" b="0" i="0" u="none" strike="noStrike" cap="none" normalizeH="0" baseline="0" dirty="0">
                <a:ln>
                  <a:noFill/>
                </a:ln>
                <a:solidFill>
                  <a:srgbClr val="212529"/>
                </a:solidFill>
                <a:effectLst/>
                <a:latin typeface="Helvetica Neue"/>
              </a:rPr>
              <a:t>This can be caused by less common distribution events, spin-offs, and rights.</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2882856173"/>
              </p:ext>
            </p:extLst>
          </p:nvPr>
        </p:nvGraphicFramePr>
        <p:xfrm>
          <a:off x="422587" y="1143002"/>
          <a:ext cx="4055895" cy="4995375"/>
        </p:xfrm>
        <a:graphic>
          <a:graphicData uri="http://schemas.openxmlformats.org/drawingml/2006/table">
            <a:tbl>
              <a:tblPr/>
              <a:tblGrid>
                <a:gridCol w="1234404">
                  <a:extLst>
                    <a:ext uri="{9D8B030D-6E8A-4147-A177-3AD203B41FA5}">
                      <a16:colId xmlns:a16="http://schemas.microsoft.com/office/drawing/2014/main" val="4025881749"/>
                    </a:ext>
                  </a:extLst>
                </a:gridCol>
                <a:gridCol w="940497">
                  <a:extLst>
                    <a:ext uri="{9D8B030D-6E8A-4147-A177-3AD203B41FA5}">
                      <a16:colId xmlns:a16="http://schemas.microsoft.com/office/drawing/2014/main" val="668801576"/>
                    </a:ext>
                  </a:extLst>
                </a:gridCol>
                <a:gridCol w="940497">
                  <a:extLst>
                    <a:ext uri="{9D8B030D-6E8A-4147-A177-3AD203B41FA5}">
                      <a16:colId xmlns:a16="http://schemas.microsoft.com/office/drawing/2014/main" val="343587503"/>
                    </a:ext>
                  </a:extLst>
                </a:gridCol>
                <a:gridCol w="940497">
                  <a:extLst>
                    <a:ext uri="{9D8B030D-6E8A-4147-A177-3AD203B41FA5}">
                      <a16:colId xmlns:a16="http://schemas.microsoft.com/office/drawing/2014/main" val="1843543984"/>
                    </a:ext>
                  </a:extLst>
                </a:gridCol>
              </a:tblGrid>
              <a:tr h="337295">
                <a:tc>
                  <a:txBody>
                    <a:bodyPr/>
                    <a:lstStyle/>
                    <a:p>
                      <a:pPr algn="ctr" fontAlgn="b"/>
                      <a:r>
                        <a:rPr lang="en-US" sz="2000" b="0" i="0" u="none" strike="noStrike" dirty="0">
                          <a:solidFill>
                            <a:srgbClr val="000000"/>
                          </a:solidFill>
                          <a:effectLst/>
                          <a:latin typeface="Calibri" panose="020F0502020204030204" pitchFamily="34" charset="0"/>
                        </a:rPr>
                        <a:t>date</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b"/>
                      <a:r>
                        <a:rPr lang="en-US" sz="2000" b="0" i="0" u="none" strike="noStrike">
                          <a:solidFill>
                            <a:srgbClr val="000000"/>
                          </a:solidFill>
                          <a:effectLst/>
                          <a:latin typeface="Calibri" panose="020F0502020204030204" pitchFamily="34" charset="0"/>
                        </a:rPr>
                        <a:t>TICKER</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b"/>
                      <a:r>
                        <a:rPr lang="en-US" sz="2000" b="0" i="0" u="none" strike="noStrike">
                          <a:solidFill>
                            <a:srgbClr val="000000"/>
                          </a:solidFill>
                          <a:effectLst/>
                          <a:latin typeface="Calibri" panose="020F0502020204030204" pitchFamily="34" charset="0"/>
                        </a:rPr>
                        <a:t>PRC</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fontAlgn="b"/>
                      <a:r>
                        <a:rPr lang="en-US" sz="2000" b="0" i="0" u="none" strike="noStrike" dirty="0">
                          <a:solidFill>
                            <a:srgbClr val="000000"/>
                          </a:solidFill>
                          <a:effectLst/>
                          <a:latin typeface="Calibri" panose="020F0502020204030204" pitchFamily="34" charset="0"/>
                        </a:rPr>
                        <a:t>CFACPR</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1795118569"/>
                  </a:ext>
                </a:extLst>
              </a:tr>
              <a:tr h="582260">
                <a:tc>
                  <a:txBody>
                    <a:bodyPr/>
                    <a:lstStyle/>
                    <a:p>
                      <a:pPr algn="ctr" fontAlgn="b"/>
                      <a:r>
                        <a:rPr lang="en-US" sz="2000" b="0" i="0" u="none" strike="noStrike" dirty="0">
                          <a:solidFill>
                            <a:srgbClr val="000000"/>
                          </a:solidFill>
                          <a:effectLst/>
                          <a:latin typeface="Calibri" panose="020F0502020204030204" pitchFamily="34" charset="0"/>
                        </a:rPr>
                        <a:t>20140603</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effectLst/>
                          <a:latin typeface="Calibri" panose="020F0502020204030204" pitchFamily="34" charset="0"/>
                        </a:rPr>
                        <a:t>637.54</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effectLst/>
                          <a:latin typeface="Calibri" panose="020F0502020204030204" pitchFamily="34" charset="0"/>
                        </a:rPr>
                        <a:t>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448855"/>
                  </a:ext>
                </a:extLst>
              </a:tr>
              <a:tr h="582260">
                <a:tc>
                  <a:txBody>
                    <a:bodyPr/>
                    <a:lstStyle/>
                    <a:p>
                      <a:pPr algn="ctr" fontAlgn="b"/>
                      <a:r>
                        <a:rPr lang="en-US" sz="2000" b="0" i="0" u="none" strike="noStrike">
                          <a:solidFill>
                            <a:srgbClr val="000000"/>
                          </a:solidFill>
                          <a:effectLst/>
                          <a:latin typeface="Calibri" panose="020F0502020204030204" pitchFamily="34" charset="0"/>
                        </a:rPr>
                        <a:t>20140604</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644.82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effectLst/>
                          <a:latin typeface="Calibri" panose="020F0502020204030204" pitchFamily="34" charset="0"/>
                        </a:rPr>
                        <a:t>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4075186"/>
                  </a:ext>
                </a:extLst>
              </a:tr>
              <a:tr h="582260">
                <a:tc>
                  <a:txBody>
                    <a:bodyPr/>
                    <a:lstStyle/>
                    <a:p>
                      <a:pPr algn="ctr" fontAlgn="b"/>
                      <a:r>
                        <a:rPr lang="en-US" sz="2000" b="0" i="0" u="none" strike="noStrike">
                          <a:solidFill>
                            <a:srgbClr val="000000"/>
                          </a:solidFill>
                          <a:effectLst/>
                          <a:latin typeface="Calibri" panose="020F0502020204030204" pitchFamily="34" charset="0"/>
                        </a:rPr>
                        <a:t>20140605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647.35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a:solidFill>
                            <a:srgbClr val="000000"/>
                          </a:solidFill>
                          <a:effectLst/>
                          <a:latin typeface="Calibri" panose="020F0502020204030204" pitchFamily="34" charset="0"/>
                        </a:rPr>
                        <a:t>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4555342"/>
                  </a:ext>
                </a:extLst>
              </a:tr>
              <a:tr h="582260">
                <a:tc>
                  <a:txBody>
                    <a:bodyPr/>
                    <a:lstStyle/>
                    <a:p>
                      <a:pPr algn="ctr" fontAlgn="b"/>
                      <a:r>
                        <a:rPr lang="en-US" sz="2000" b="0" i="0" u="none" strike="noStrike">
                          <a:solidFill>
                            <a:srgbClr val="000000"/>
                          </a:solidFill>
                          <a:effectLst/>
                          <a:latin typeface="Calibri" panose="020F0502020204030204" pitchFamily="34" charset="0"/>
                        </a:rPr>
                        <a:t>20140606</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645.57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7</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1526340"/>
                  </a:ext>
                </a:extLst>
              </a:tr>
              <a:tr h="582260">
                <a:tc>
                  <a:txBody>
                    <a:bodyPr/>
                    <a:lstStyle/>
                    <a:p>
                      <a:pPr algn="ctr" fontAlgn="b"/>
                      <a:r>
                        <a:rPr lang="en-US" sz="2000" b="0" i="0" u="none" strike="noStrike">
                          <a:solidFill>
                            <a:srgbClr val="000000"/>
                          </a:solidFill>
                          <a:effectLst/>
                          <a:latin typeface="Calibri" panose="020F0502020204030204" pitchFamily="34" charset="0"/>
                        </a:rPr>
                        <a:t>20140609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93.70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000" b="0" i="0" u="none" strike="noStrike" dirty="0">
                          <a:solidFill>
                            <a:srgbClr val="000000"/>
                          </a:solidFill>
                          <a:effectLst/>
                          <a:latin typeface="Calibri" panose="020F0502020204030204" pitchFamily="34" charset="0"/>
                        </a:rPr>
                        <a:t>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46543981"/>
                  </a:ext>
                </a:extLst>
              </a:tr>
              <a:tr h="582260">
                <a:tc>
                  <a:txBody>
                    <a:bodyPr/>
                    <a:lstStyle/>
                    <a:p>
                      <a:pPr algn="ctr" fontAlgn="b"/>
                      <a:r>
                        <a:rPr lang="en-US" sz="2000" b="0" i="0" u="none" strike="noStrike">
                          <a:solidFill>
                            <a:srgbClr val="000000"/>
                          </a:solidFill>
                          <a:effectLst/>
                          <a:latin typeface="Calibri" panose="020F0502020204030204" pitchFamily="34" charset="0"/>
                        </a:rPr>
                        <a:t>20140610</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94.25</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000" b="0" i="0" u="none" strike="noStrike" dirty="0">
                          <a:solidFill>
                            <a:srgbClr val="000000"/>
                          </a:solidFill>
                          <a:effectLst/>
                          <a:latin typeface="Calibri" panose="020F0502020204030204" pitchFamily="34" charset="0"/>
                        </a:rPr>
                        <a:t>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4565629"/>
                  </a:ext>
                </a:extLst>
              </a:tr>
              <a:tr h="582260">
                <a:tc>
                  <a:txBody>
                    <a:bodyPr/>
                    <a:lstStyle/>
                    <a:p>
                      <a:pPr algn="ctr" fontAlgn="b"/>
                      <a:r>
                        <a:rPr lang="en-US" sz="2000" b="0" i="0" u="none" strike="noStrike">
                          <a:solidFill>
                            <a:srgbClr val="000000"/>
                          </a:solidFill>
                          <a:effectLst/>
                          <a:latin typeface="Calibri" panose="020F0502020204030204" pitchFamily="34" charset="0"/>
                        </a:rPr>
                        <a:t>20140611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93.86</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000" b="0" i="0" u="none" strike="noStrike" dirty="0">
                          <a:solidFill>
                            <a:srgbClr val="000000"/>
                          </a:solidFill>
                          <a:effectLst/>
                          <a:latin typeface="Calibri" panose="020F0502020204030204" pitchFamily="34" charset="0"/>
                        </a:rPr>
                        <a:t>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287688304"/>
                  </a:ext>
                </a:extLst>
              </a:tr>
              <a:tr h="582260">
                <a:tc>
                  <a:txBody>
                    <a:bodyPr/>
                    <a:lstStyle/>
                    <a:p>
                      <a:pPr algn="ctr" fontAlgn="b"/>
                      <a:r>
                        <a:rPr lang="en-US" sz="2000" b="0" i="0" u="none" strike="noStrike">
                          <a:solidFill>
                            <a:srgbClr val="000000"/>
                          </a:solidFill>
                          <a:effectLst/>
                          <a:latin typeface="Calibri" panose="020F0502020204030204" pitchFamily="34" charset="0"/>
                        </a:rPr>
                        <a:t>20140612</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AAPL</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92.29</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000" b="0" i="0" u="none" strike="noStrike" dirty="0">
                          <a:solidFill>
                            <a:srgbClr val="000000"/>
                          </a:solidFill>
                          <a:effectLst/>
                          <a:latin typeface="Calibri" panose="020F0502020204030204" pitchFamily="34" charset="0"/>
                        </a:rPr>
                        <a:t>1</a:t>
                      </a:r>
                    </a:p>
                  </a:txBody>
                  <a:tcPr marL="9351" marR="9351" marT="93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874032712"/>
                  </a:ext>
                </a:extLst>
              </a:tr>
            </a:tbl>
          </a:graphicData>
        </a:graphic>
      </p:graphicFrame>
    </p:spTree>
    <p:extLst>
      <p:ext uri="{BB962C8B-B14F-4D97-AF65-F5344CB8AC3E}">
        <p14:creationId xmlns:p14="http://schemas.microsoft.com/office/powerpoint/2010/main" val="334194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4728755" cy="2938461"/>
          </a:xfrm>
        </p:spPr>
        <p:txBody>
          <a:bodyPr/>
          <a:lstStyle/>
          <a:p>
            <a:pPr lvl="0"/>
            <a:r>
              <a:rPr lang="en-US" dirty="0"/>
              <a:t>3. Returns with Dividends</a:t>
            </a:r>
            <a:endParaRPr lang="en-US" sz="2800" dirty="0"/>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1493763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86" y="365126"/>
            <a:ext cx="7886700" cy="507831"/>
          </a:xfrm>
        </p:spPr>
        <p:txBody>
          <a:bodyPr/>
          <a:lstStyle/>
          <a:p>
            <a:r>
              <a:rPr lang="en-US" dirty="0"/>
              <a:t>Return with Dividends</a:t>
            </a:r>
          </a:p>
        </p:txBody>
      </p:sp>
      <p:sp>
        <p:nvSpPr>
          <p:cNvPr id="4" name="Footer Placeholder 3"/>
          <p:cNvSpPr>
            <a:spLocks noGrp="1"/>
          </p:cNvSpPr>
          <p:nvPr>
            <p:ph type="ftr" sz="quarter" idx="11"/>
          </p:nvPr>
        </p:nvSpPr>
        <p:spPr/>
        <p:txBody>
          <a:bodyPr/>
          <a:lstStyle/>
          <a:p>
            <a:r>
              <a:rPr lang="en-US" dirty="0">
                <a:solidFill>
                  <a:schemeClr val="bg1"/>
                </a:solidFill>
              </a:rPr>
              <a:t>Wharton Research Data Services</a:t>
            </a:r>
          </a:p>
        </p:txBody>
      </p:sp>
      <p:sp>
        <p:nvSpPr>
          <p:cNvPr id="5" name="Slide Number Placeholder 4"/>
          <p:cNvSpPr>
            <a:spLocks noGrp="1"/>
          </p:cNvSpPr>
          <p:nvPr>
            <p:ph type="sldNum" sz="quarter" idx="12"/>
          </p:nvPr>
        </p:nvSpPr>
        <p:spPr/>
        <p:txBody>
          <a:bodyPr/>
          <a:lstStyle/>
          <a:p>
            <a:fld id="{68EE525B-90CE-4B14-91B6-1BFA233CFAA5}" type="slidenum">
              <a:rPr lang="en-US" smtClean="0"/>
              <a:t>8</a:t>
            </a:fld>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2317423"/>
                <a:ext cx="7886700" cy="1001428"/>
              </a:xfrm>
            </p:spPr>
            <p:txBody>
              <a:bodyPr/>
              <a:lstStyle/>
              <a:p>
                <a:r>
                  <a:rPr lang="en-US" sz="3200" i="1" dirty="0">
                    <a:solidFill>
                      <a:schemeClr val="accent3">
                        <a:lumMod val="75000"/>
                      </a:schemeClr>
                    </a:solidFill>
                  </a:rPr>
                  <a:t>RET (t) </a:t>
                </a:r>
                <a:r>
                  <a:rPr lang="en-US" sz="3200" dirty="0">
                    <a:solidFill>
                      <a:schemeClr val="accent3">
                        <a:lumMod val="75000"/>
                      </a:schemeClr>
                    </a:solidFill>
                  </a:rPr>
                  <a:t>= </a:t>
                </a:r>
                <a14:m>
                  <m:oMath xmlns:m="http://schemas.openxmlformats.org/officeDocument/2006/math">
                    <m:f>
                      <m:fPr>
                        <m:ctrlPr>
                          <a:rPr lang="en-US" sz="3200" i="1" smtClean="0">
                            <a:solidFill>
                              <a:schemeClr val="accent3">
                                <a:lumMod val="75000"/>
                              </a:schemeClr>
                            </a:solidFill>
                            <a:latin typeface="Cambria Math" panose="02040503050406030204" pitchFamily="18" charset="0"/>
                          </a:rPr>
                        </m:ctrlPr>
                      </m:fPr>
                      <m:num>
                        <m:r>
                          <a:rPr lang="en-US" sz="3200" b="0" i="1" smtClean="0">
                            <a:solidFill>
                              <a:schemeClr val="accent3">
                                <a:lumMod val="75000"/>
                              </a:schemeClr>
                            </a:solidFill>
                            <a:latin typeface="Cambria Math" panose="02040503050406030204" pitchFamily="18" charset="0"/>
                          </a:rPr>
                          <m:t>𝐴𝑑𝑗𝑃𝑟𝑐</m:t>
                        </m:r>
                        <m:d>
                          <m:dPr>
                            <m:ctrlPr>
                              <a:rPr lang="en-US" sz="3200" b="0" i="1" smtClean="0">
                                <a:solidFill>
                                  <a:schemeClr val="accent3">
                                    <a:lumMod val="75000"/>
                                  </a:schemeClr>
                                </a:solidFill>
                                <a:latin typeface="Cambria Math" panose="02040503050406030204" pitchFamily="18" charset="0"/>
                              </a:rPr>
                            </m:ctrlPr>
                          </m:dPr>
                          <m:e>
                            <m:r>
                              <a:rPr lang="en-US" sz="3200" b="0" i="1" smtClean="0">
                                <a:solidFill>
                                  <a:schemeClr val="accent3">
                                    <a:lumMod val="75000"/>
                                  </a:schemeClr>
                                </a:solidFill>
                                <a:latin typeface="Cambria Math" panose="02040503050406030204" pitchFamily="18" charset="0"/>
                              </a:rPr>
                              <m:t>𝑡</m:t>
                            </m:r>
                          </m:e>
                        </m:d>
                        <m:r>
                          <a:rPr lang="en-US" sz="3200" b="0" i="1" smtClean="0">
                            <a:solidFill>
                              <a:schemeClr val="accent3">
                                <a:lumMod val="75000"/>
                              </a:schemeClr>
                            </a:solidFill>
                            <a:latin typeface="Cambria Math" panose="02040503050406030204" pitchFamily="18" charset="0"/>
                          </a:rPr>
                          <m:t>+</m:t>
                        </m:r>
                        <m:r>
                          <a:rPr lang="en-US" sz="3200" b="0" i="1" smtClean="0">
                            <a:solidFill>
                              <a:schemeClr val="accent3">
                                <a:lumMod val="75000"/>
                              </a:schemeClr>
                            </a:solidFill>
                            <a:latin typeface="Cambria Math" panose="02040503050406030204" pitchFamily="18" charset="0"/>
                          </a:rPr>
                          <m:t>𝐷𝐼𝑉𝐴𝑀𝑇</m:t>
                        </m:r>
                        <m:r>
                          <a:rPr lang="en-US" sz="3200" b="0" i="1" smtClean="0">
                            <a:solidFill>
                              <a:schemeClr val="accent3">
                                <a:lumMod val="75000"/>
                              </a:schemeClr>
                            </a:solidFill>
                            <a:latin typeface="Cambria Math" panose="02040503050406030204" pitchFamily="18" charset="0"/>
                          </a:rPr>
                          <m:t>(</m:t>
                        </m:r>
                        <m:r>
                          <a:rPr lang="en-US" sz="3200" b="0" i="1" smtClean="0">
                            <a:solidFill>
                              <a:schemeClr val="accent3">
                                <a:lumMod val="75000"/>
                              </a:schemeClr>
                            </a:solidFill>
                            <a:latin typeface="Cambria Math" panose="02040503050406030204" pitchFamily="18" charset="0"/>
                          </a:rPr>
                          <m:t>𝑡</m:t>
                        </m:r>
                        <m:r>
                          <a:rPr lang="en-US" sz="3200" b="0" i="1" smtClean="0">
                            <a:solidFill>
                              <a:schemeClr val="accent3">
                                <a:lumMod val="75000"/>
                              </a:schemeClr>
                            </a:solidFill>
                            <a:latin typeface="Cambria Math" panose="02040503050406030204" pitchFamily="18" charset="0"/>
                          </a:rPr>
                          <m:t>)/</m:t>
                        </m:r>
                        <m:r>
                          <a:rPr lang="en-US" sz="3200" b="0" i="1" smtClean="0">
                            <a:solidFill>
                              <a:schemeClr val="accent3">
                                <a:lumMod val="75000"/>
                              </a:schemeClr>
                            </a:solidFill>
                            <a:latin typeface="Cambria Math" panose="02040503050406030204" pitchFamily="18" charset="0"/>
                          </a:rPr>
                          <m:t>𝐶𝐹𝐴𝐶𝑃𝑅</m:t>
                        </m:r>
                        <m:r>
                          <a:rPr lang="en-US" sz="3200" b="0" i="1" smtClean="0">
                            <a:solidFill>
                              <a:schemeClr val="accent3">
                                <a:lumMod val="75000"/>
                              </a:schemeClr>
                            </a:solidFill>
                            <a:latin typeface="Cambria Math" panose="02040503050406030204" pitchFamily="18" charset="0"/>
                          </a:rPr>
                          <m:t>(</m:t>
                        </m:r>
                        <m:r>
                          <a:rPr lang="en-US" sz="3200" b="0" i="1" smtClean="0">
                            <a:solidFill>
                              <a:schemeClr val="accent3">
                                <a:lumMod val="75000"/>
                              </a:schemeClr>
                            </a:solidFill>
                            <a:latin typeface="Cambria Math" panose="02040503050406030204" pitchFamily="18" charset="0"/>
                          </a:rPr>
                          <m:t>𝑡</m:t>
                        </m:r>
                        <m:r>
                          <a:rPr lang="en-US" sz="3200" b="0" i="1" smtClean="0">
                            <a:solidFill>
                              <a:schemeClr val="accent3">
                                <a:lumMod val="75000"/>
                              </a:schemeClr>
                            </a:solidFill>
                            <a:latin typeface="Cambria Math" panose="02040503050406030204" pitchFamily="18" charset="0"/>
                          </a:rPr>
                          <m:t>)</m:t>
                        </m:r>
                      </m:num>
                      <m:den>
                        <m:r>
                          <a:rPr lang="en-US" sz="3200" b="0" i="1" smtClean="0">
                            <a:solidFill>
                              <a:schemeClr val="accent3">
                                <a:lumMod val="75000"/>
                              </a:schemeClr>
                            </a:solidFill>
                            <a:latin typeface="Cambria Math" panose="02040503050406030204" pitchFamily="18" charset="0"/>
                          </a:rPr>
                          <m:t>𝐴𝑑𝑗𝑃𝑟𝑐</m:t>
                        </m:r>
                        <m:r>
                          <a:rPr lang="en-US" sz="3200" b="0" i="1" smtClean="0">
                            <a:solidFill>
                              <a:schemeClr val="accent3">
                                <a:lumMod val="75000"/>
                              </a:schemeClr>
                            </a:solidFill>
                            <a:latin typeface="Cambria Math" panose="02040503050406030204" pitchFamily="18" charset="0"/>
                          </a:rPr>
                          <m:t>(</m:t>
                        </m:r>
                        <m:r>
                          <a:rPr lang="en-US" sz="3200" b="0" i="1" smtClean="0">
                            <a:solidFill>
                              <a:schemeClr val="accent3">
                                <a:lumMod val="75000"/>
                              </a:schemeClr>
                            </a:solidFill>
                            <a:latin typeface="Cambria Math" panose="02040503050406030204" pitchFamily="18" charset="0"/>
                          </a:rPr>
                          <m:t>𝑡</m:t>
                        </m:r>
                        <m:r>
                          <a:rPr lang="en-US" sz="3200" b="0" i="1" smtClean="0">
                            <a:solidFill>
                              <a:schemeClr val="accent3">
                                <a:lumMod val="75000"/>
                              </a:schemeClr>
                            </a:solidFill>
                            <a:latin typeface="Cambria Math" panose="02040503050406030204" pitchFamily="18" charset="0"/>
                          </a:rPr>
                          <m:t>−1)</m:t>
                        </m:r>
                      </m:den>
                    </m:f>
                    <m:r>
                      <a:rPr lang="en-US" sz="3200" b="0" i="1" smtClean="0">
                        <a:solidFill>
                          <a:schemeClr val="accent3">
                            <a:lumMod val="75000"/>
                          </a:schemeClr>
                        </a:solidFill>
                        <a:latin typeface="Cambria Math" panose="02040503050406030204" pitchFamily="18" charset="0"/>
                      </a:rPr>
                      <m:t>−1</m:t>
                    </m:r>
                  </m:oMath>
                </a14:m>
                <a:endParaRPr lang="en-US" sz="3200" dirty="0">
                  <a:solidFill>
                    <a:schemeClr val="accent3">
                      <a:lumMod val="75000"/>
                    </a:schemeClr>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2317423"/>
                <a:ext cx="7886700" cy="1001428"/>
              </a:xfrm>
              <a:blipFill>
                <a:blip r:embed="rId3"/>
                <a:stretch>
                  <a:fillRect l="-3171" b="-1220"/>
                </a:stretch>
              </a:blipFill>
            </p:spPr>
            <p:txBody>
              <a:bodyPr/>
              <a:lstStyle/>
              <a:p>
                <a:r>
                  <a:rPr lang="en-US">
                    <a:noFill/>
                  </a:rPr>
                  <a:t> </a:t>
                </a:r>
              </a:p>
            </p:txBody>
          </p:sp>
        </mc:Fallback>
      </mc:AlternateContent>
    </p:spTree>
    <p:extLst>
      <p:ext uri="{BB962C8B-B14F-4D97-AF65-F5344CB8AC3E}">
        <p14:creationId xmlns:p14="http://schemas.microsoft.com/office/powerpoint/2010/main" val="346489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986245" y="1633539"/>
            <a:ext cx="5033555" cy="2938461"/>
          </a:xfrm>
        </p:spPr>
        <p:txBody>
          <a:bodyPr/>
          <a:lstStyle/>
          <a:p>
            <a:pPr lvl="0"/>
            <a:r>
              <a:rPr lang="en-US" dirty="0"/>
              <a:t>4. CRSP Delisting Returns</a:t>
            </a:r>
          </a:p>
        </p:txBody>
      </p:sp>
      <p:sp>
        <p:nvSpPr>
          <p:cNvPr id="8" name="Text Placeholder 1"/>
          <p:cNvSpPr>
            <a:spLocks noGrp="1"/>
          </p:cNvSpPr>
          <p:nvPr>
            <p:ph type="body" idx="1"/>
          </p:nvPr>
        </p:nvSpPr>
        <p:spPr>
          <a:xfrm>
            <a:off x="986245" y="4724401"/>
            <a:ext cx="5185955" cy="478144"/>
          </a:xfrm>
        </p:spPr>
        <p:txBody>
          <a:bodyPr/>
          <a:lstStyle/>
          <a:p>
            <a:endParaRPr lang="en-US" dirty="0"/>
          </a:p>
        </p:txBody>
      </p:sp>
    </p:spTree>
    <p:extLst>
      <p:ext uri="{BB962C8B-B14F-4D97-AF65-F5344CB8AC3E}">
        <p14:creationId xmlns:p14="http://schemas.microsoft.com/office/powerpoint/2010/main" val="4037157305"/>
      </p:ext>
    </p:extLst>
  </p:cSld>
  <p:clrMapOvr>
    <a:masterClrMapping/>
  </p:clrMapOvr>
</p:sld>
</file>

<file path=ppt/theme/theme1.xml><?xml version="1.0" encoding="utf-8"?>
<a:theme xmlns:a="http://schemas.openxmlformats.org/drawingml/2006/main" name="Wharton 2016 4:3">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knowledge_master1-3_theme</Template>
  <TotalTime>17527</TotalTime>
  <Words>1015</Words>
  <Application>Microsoft Macintosh PowerPoint</Application>
  <PresentationFormat>On-screen Show (4:3)</PresentationFormat>
  <Paragraphs>229</Paragraphs>
  <Slides>16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Consolas</vt:lpstr>
      <vt:lpstr>Garamond</vt:lpstr>
      <vt:lpstr>Helvetica Neue</vt:lpstr>
      <vt:lpstr>SFMono-Regular</vt:lpstr>
      <vt:lpstr>Wharton 2016 4:3</vt:lpstr>
      <vt:lpstr>CRSP useful variables</vt:lpstr>
      <vt:lpstr>CRSP useful variables</vt:lpstr>
      <vt:lpstr>1. “Negative” Prices</vt:lpstr>
      <vt:lpstr>“Negative” Prices</vt:lpstr>
      <vt:lpstr>2. Adjusting Prices and Shares for Splits</vt:lpstr>
      <vt:lpstr>Adjusting Prices and Shares for Splits</vt:lpstr>
      <vt:lpstr>3. Returns with Dividends</vt:lpstr>
      <vt:lpstr>Return with Dividends</vt:lpstr>
      <vt:lpstr>4. CRSP Delisting Returns</vt:lpstr>
      <vt:lpstr>CRSP Delisting Returns</vt:lpstr>
      <vt:lpstr>Delisting Returns: daily vs monthly</vt:lpstr>
      <vt:lpstr>Missing Delisting Returns</vt:lpstr>
      <vt:lpstr>5. Market Capitalization</vt:lpstr>
      <vt:lpstr>Market Cap …</vt:lpstr>
      <vt:lpstr>Summary</vt:lpstr>
      <vt:lpstr>PowerPoint Presentation</vt:lpstr>
    </vt:vector>
  </TitlesOfParts>
  <Company>The Wharton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tranac</dc:creator>
  <cp:lastModifiedBy>Sauers, Eric D</cp:lastModifiedBy>
  <cp:revision>629</cp:revision>
  <cp:lastPrinted>2020-05-08T19:24:14Z</cp:lastPrinted>
  <dcterms:created xsi:type="dcterms:W3CDTF">2012-04-03T15:29:58Z</dcterms:created>
  <dcterms:modified xsi:type="dcterms:W3CDTF">2020-07-30T14:39:52Z</dcterms:modified>
</cp:coreProperties>
</file>