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7"/>
  </p:notesMasterIdLst>
  <p:handoutMasterIdLst>
    <p:handoutMasterId r:id="rId8"/>
  </p:handoutMasterIdLst>
  <p:sldIdLst>
    <p:sldId id="354" r:id="rId2"/>
    <p:sldId id="380" r:id="rId3"/>
    <p:sldId id="398" r:id="rId4"/>
    <p:sldId id="397" r:id="rId5"/>
    <p:sldId id="396" r:id="rId6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AD7"/>
    <a:srgbClr val="B1B6AF"/>
    <a:srgbClr val="B1B6B9"/>
    <a:srgbClr val="D6D3CB"/>
    <a:srgbClr val="D9D7D0"/>
    <a:srgbClr val="C6093B"/>
    <a:srgbClr val="AFAFAF"/>
    <a:srgbClr val="96227D"/>
    <a:srgbClr val="000000"/>
    <a:srgbClr val="A90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197" autoAdjust="0"/>
  </p:normalViewPr>
  <p:slideViewPr>
    <p:cSldViewPr>
      <p:cViewPr varScale="1">
        <p:scale>
          <a:sx n="88" d="100"/>
          <a:sy n="88" d="100"/>
        </p:scale>
        <p:origin x="1334" y="58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4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rds-www.wharton.upenn.edu/pages/support/the-wrds-cloud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3986802"/>
            <a:ext cx="7726680" cy="646331"/>
          </a:xfrm>
        </p:spPr>
        <p:txBody>
          <a:bodyPr/>
          <a:lstStyle/>
          <a:p>
            <a:r>
              <a:rPr lang="en-US" dirty="0" smtClean="0"/>
              <a:t>Accessing WRDS Cloud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3049" y="5001740"/>
            <a:ext cx="7772400" cy="513346"/>
          </a:xfrm>
        </p:spPr>
        <p:txBody>
          <a:bodyPr/>
          <a:lstStyle/>
          <a:p>
            <a:r>
              <a:rPr lang="en-US" dirty="0" smtClean="0"/>
              <a:t>May 2020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Agenda</a:t>
            </a:r>
          </a:p>
        </p:txBody>
      </p:sp>
      <p:sp>
        <p:nvSpPr>
          <p:cNvPr id="7" name="Subtitle 4"/>
          <p:cNvSpPr>
            <a:spLocks noGrp="1"/>
          </p:cNvSpPr>
          <p:nvPr>
            <p:ph idx="1"/>
          </p:nvPr>
        </p:nvSpPr>
        <p:spPr>
          <a:xfrm>
            <a:off x="422586" y="1328871"/>
            <a:ext cx="7886700" cy="736227"/>
          </a:xfrm>
        </p:spPr>
        <p:txBody>
          <a:bodyPr>
            <a:spAutoFit/>
          </a:bodyPr>
          <a:lstStyle/>
          <a:p>
            <a:pPr marL="0" indent="0">
              <a:lnSpc>
                <a:spcPct val="113000"/>
              </a:lnSpc>
              <a:buNone/>
            </a:pPr>
            <a:r>
              <a:rPr lang="en-US" sz="1500" cap="all" dirty="0">
                <a:solidFill>
                  <a:srgbClr val="06AAFC"/>
                </a:solidFill>
              </a:rPr>
              <a:t>in this video, we are going to learn</a:t>
            </a:r>
            <a:r>
              <a:rPr lang="en-US" cap="all" dirty="0">
                <a:solidFill>
                  <a:srgbClr val="06AAFC"/>
                </a:solidFill>
              </a:rPr>
              <a:t/>
            </a:r>
            <a:br>
              <a:rPr lang="en-US" cap="all" dirty="0">
                <a:solidFill>
                  <a:srgbClr val="06AAFC"/>
                </a:solidFill>
              </a:rPr>
            </a:br>
            <a:r>
              <a:rPr lang="en-US" sz="2400" dirty="0"/>
              <a:t>What you will learn in the end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B55FC9-171C-4086-9873-EF3BA0710EFF}"/>
              </a:ext>
            </a:extLst>
          </p:cNvPr>
          <p:cNvGrpSpPr/>
          <p:nvPr/>
        </p:nvGrpSpPr>
        <p:grpSpPr>
          <a:xfrm>
            <a:off x="1524000" y="2166947"/>
            <a:ext cx="5696886" cy="708130"/>
            <a:chOff x="1524000" y="2470434"/>
            <a:chExt cx="5696886" cy="70813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488B6A3-A81B-4749-8011-798D163E47DB}"/>
                </a:ext>
              </a:extLst>
            </p:cNvPr>
            <p:cNvGrpSpPr/>
            <p:nvPr/>
          </p:nvGrpSpPr>
          <p:grpSpPr>
            <a:xfrm>
              <a:off x="1524000" y="2484502"/>
              <a:ext cx="5696886" cy="694062"/>
              <a:chOff x="1676400" y="2392328"/>
              <a:chExt cx="5696886" cy="694062"/>
            </a:xfrm>
          </p:grpSpPr>
          <p:sp>
            <p:nvSpPr>
              <p:cNvPr id="10" name="Rechteck 50" descr="PresentationLoad.com"/>
              <p:cNvSpPr/>
              <p:nvPr/>
            </p:nvSpPr>
            <p:spPr>
              <a:xfrm>
                <a:off x="1676400" y="2392572"/>
                <a:ext cx="5696886" cy="69381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1684304" y="2392328"/>
                <a:ext cx="943047" cy="694062"/>
                <a:chOff x="1778618" y="3230528"/>
                <a:chExt cx="943047" cy="694062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1778618" y="3230772"/>
                  <a:ext cx="662097" cy="69381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Isosceles Triangle 98"/>
                <p:cNvSpPr/>
                <p:nvPr/>
              </p:nvSpPr>
              <p:spPr>
                <a:xfrm>
                  <a:off x="2440440" y="3230528"/>
                  <a:ext cx="281225" cy="6938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3" name="Textfeld 110"/>
            <p:cNvSpPr txBox="1"/>
            <p:nvPr/>
          </p:nvSpPr>
          <p:spPr>
            <a:xfrm>
              <a:off x="1663252" y="2470434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775273" y="2667000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How to get to the support section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45D456A-32FA-4B5D-9A3D-805D47789D72}"/>
              </a:ext>
            </a:extLst>
          </p:cNvPr>
          <p:cNvGrpSpPr/>
          <p:nvPr/>
        </p:nvGrpSpPr>
        <p:grpSpPr>
          <a:xfrm>
            <a:off x="1531904" y="3786642"/>
            <a:ext cx="5696886" cy="707886"/>
            <a:chOff x="1533478" y="4087598"/>
            <a:chExt cx="5696886" cy="70788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F23B414C-28B4-4343-A348-3E561AEFE4CB}"/>
                </a:ext>
              </a:extLst>
            </p:cNvPr>
            <p:cNvGrpSpPr/>
            <p:nvPr/>
          </p:nvGrpSpPr>
          <p:grpSpPr>
            <a:xfrm>
              <a:off x="1533478" y="4087598"/>
              <a:ext cx="5696886" cy="694062"/>
              <a:chOff x="1676400" y="2392328"/>
              <a:chExt cx="5696886" cy="694062"/>
            </a:xfrm>
          </p:grpSpPr>
          <p:sp>
            <p:nvSpPr>
              <p:cNvPr id="83" name="Rechteck 50" descr="PresentationLoad.com">
                <a:extLst>
                  <a:ext uri="{FF2B5EF4-FFF2-40B4-BE49-F238E27FC236}">
                    <a16:creationId xmlns:a16="http://schemas.microsoft.com/office/drawing/2014/main" id="{6846386D-40E6-4519-BA56-248C76A0B1CB}"/>
                  </a:ext>
                </a:extLst>
              </p:cNvPr>
              <p:cNvSpPr/>
              <p:nvPr/>
            </p:nvSpPr>
            <p:spPr>
              <a:xfrm>
                <a:off x="1676400" y="2392572"/>
                <a:ext cx="5696886" cy="69381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6EF6D2F2-0939-41E8-8AD8-DFC20B9B1B89}"/>
                  </a:ext>
                </a:extLst>
              </p:cNvPr>
              <p:cNvGrpSpPr/>
              <p:nvPr/>
            </p:nvGrpSpPr>
            <p:grpSpPr>
              <a:xfrm>
                <a:off x="1684304" y="2392328"/>
                <a:ext cx="943047" cy="694062"/>
                <a:chOff x="1778618" y="3230528"/>
                <a:chExt cx="943047" cy="694062"/>
              </a:xfrm>
            </p:grpSpPr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4C9CC41E-0241-4863-8EE9-5C7C814F01DE}"/>
                    </a:ext>
                  </a:extLst>
                </p:cNvPr>
                <p:cNvSpPr/>
                <p:nvPr/>
              </p:nvSpPr>
              <p:spPr>
                <a:xfrm>
                  <a:off x="1778618" y="3230772"/>
                  <a:ext cx="662097" cy="69381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Isosceles Triangle 98">
                  <a:extLst>
                    <a:ext uri="{FF2B5EF4-FFF2-40B4-BE49-F238E27FC236}">
                      <a16:creationId xmlns:a16="http://schemas.microsoft.com/office/drawing/2014/main" id="{8762CADF-C940-40AB-81FA-93F8107C1C92}"/>
                    </a:ext>
                  </a:extLst>
                </p:cNvPr>
                <p:cNvSpPr/>
                <p:nvPr/>
              </p:nvSpPr>
              <p:spPr>
                <a:xfrm>
                  <a:off x="2440440" y="3230528"/>
                  <a:ext cx="281225" cy="6938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87" name="Textfeld 110">
              <a:extLst>
                <a:ext uri="{FF2B5EF4-FFF2-40B4-BE49-F238E27FC236}">
                  <a16:creationId xmlns:a16="http://schemas.microsoft.com/office/drawing/2014/main" id="{C30F39DA-0232-4047-B77F-2F7CE3845364}"/>
                </a:ext>
              </a:extLst>
            </p:cNvPr>
            <p:cNvSpPr txBox="1"/>
            <p:nvPr/>
          </p:nvSpPr>
          <p:spPr>
            <a:xfrm>
              <a:off x="1640829" y="4087598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Rechteck 1">
              <a:extLst>
                <a:ext uri="{FF2B5EF4-FFF2-40B4-BE49-F238E27FC236}">
                  <a16:creationId xmlns:a16="http://schemas.microsoft.com/office/drawing/2014/main" id="{8611DB79-E4C0-46E4-9EFA-DE29CE2D33C3}"/>
                </a:ext>
              </a:extLst>
            </p:cNvPr>
            <p:cNvSpPr/>
            <p:nvPr/>
          </p:nvSpPr>
          <p:spPr>
            <a:xfrm>
              <a:off x="2774670" y="4212924"/>
              <a:ext cx="43135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Differences </a:t>
              </a:r>
              <a:r>
                <a:rPr lang="en-US" sz="1400" dirty="0">
                  <a:solidFill>
                    <a:schemeClr val="tx2"/>
                  </a:solidFill>
                </a:rPr>
                <a:t>between </a:t>
              </a:r>
              <a:r>
                <a:rPr lang="en-US" sz="1400" dirty="0" smtClean="0">
                  <a:solidFill>
                    <a:schemeClr val="tx2"/>
                  </a:solidFill>
                </a:rPr>
                <a:t>a web </a:t>
              </a:r>
              <a:r>
                <a:rPr lang="en-US" sz="1400" dirty="0">
                  <a:solidFill>
                    <a:schemeClr val="tx2"/>
                  </a:solidFill>
                </a:rPr>
                <a:t>query and </a:t>
              </a:r>
              <a:r>
                <a:rPr lang="en-US" sz="1400">
                  <a:solidFill>
                    <a:schemeClr val="tx2"/>
                  </a:solidFill>
                </a:rPr>
                <a:t>a </a:t>
              </a:r>
              <a:r>
                <a:rPr lang="en-US" sz="1400" smtClean="0">
                  <a:solidFill>
                    <a:schemeClr val="tx2"/>
                  </a:solidFill>
                </a:rPr>
                <a:t>WRDS-Cloud </a:t>
              </a:r>
              <a:r>
                <a:rPr lang="en-US" sz="1400" dirty="0" smtClean="0">
                  <a:solidFill>
                    <a:schemeClr val="tx2"/>
                  </a:solidFill>
                </a:rPr>
                <a:t>query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DDA9F2-B7B0-4836-A78D-8D3ECD4F8074}"/>
              </a:ext>
            </a:extLst>
          </p:cNvPr>
          <p:cNvGrpSpPr/>
          <p:nvPr/>
        </p:nvGrpSpPr>
        <p:grpSpPr>
          <a:xfrm>
            <a:off x="1524000" y="2976794"/>
            <a:ext cx="5696886" cy="708130"/>
            <a:chOff x="1524000" y="3276600"/>
            <a:chExt cx="5696886" cy="70813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D48AB98-819D-422A-A4AD-968E22BE4A90}"/>
                </a:ext>
              </a:extLst>
            </p:cNvPr>
            <p:cNvGrpSpPr/>
            <p:nvPr/>
          </p:nvGrpSpPr>
          <p:grpSpPr>
            <a:xfrm>
              <a:off x="1524000" y="3290668"/>
              <a:ext cx="5696886" cy="694062"/>
              <a:chOff x="1676400" y="2392328"/>
              <a:chExt cx="5696886" cy="694062"/>
            </a:xfrm>
          </p:grpSpPr>
          <p:sp>
            <p:nvSpPr>
              <p:cNvPr id="76" name="Rechteck 50" descr="PresentationLoad.com">
                <a:extLst>
                  <a:ext uri="{FF2B5EF4-FFF2-40B4-BE49-F238E27FC236}">
                    <a16:creationId xmlns:a16="http://schemas.microsoft.com/office/drawing/2014/main" id="{C28ADBE0-8025-42C3-B5FF-4F9343F53194}"/>
                  </a:ext>
                </a:extLst>
              </p:cNvPr>
              <p:cNvSpPr/>
              <p:nvPr/>
            </p:nvSpPr>
            <p:spPr>
              <a:xfrm>
                <a:off x="1676400" y="2392572"/>
                <a:ext cx="5696886" cy="69381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3F7C2A4D-2E11-4EE4-97AE-AFBB9E26A178}"/>
                  </a:ext>
                </a:extLst>
              </p:cNvPr>
              <p:cNvGrpSpPr/>
              <p:nvPr/>
            </p:nvGrpSpPr>
            <p:grpSpPr>
              <a:xfrm>
                <a:off x="1684304" y="2392328"/>
                <a:ext cx="943047" cy="694062"/>
                <a:chOff x="1778618" y="3230528"/>
                <a:chExt cx="943047" cy="69406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D243C0F8-3674-4013-9526-02AE146C1A82}"/>
                    </a:ext>
                  </a:extLst>
                </p:cNvPr>
                <p:cNvSpPr/>
                <p:nvPr/>
              </p:nvSpPr>
              <p:spPr>
                <a:xfrm>
                  <a:off x="1778618" y="3230772"/>
                  <a:ext cx="662097" cy="69381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Isosceles Triangle 98">
                  <a:extLst>
                    <a:ext uri="{FF2B5EF4-FFF2-40B4-BE49-F238E27FC236}">
                      <a16:creationId xmlns:a16="http://schemas.microsoft.com/office/drawing/2014/main" id="{59EEE457-A7AC-41BF-B138-14BE8B7B469A}"/>
                    </a:ext>
                  </a:extLst>
                </p:cNvPr>
                <p:cNvSpPr/>
                <p:nvPr/>
              </p:nvSpPr>
              <p:spPr>
                <a:xfrm>
                  <a:off x="2440440" y="3230528"/>
                  <a:ext cx="281225" cy="6938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80" name="Textfeld 110">
              <a:extLst>
                <a:ext uri="{FF2B5EF4-FFF2-40B4-BE49-F238E27FC236}">
                  <a16:creationId xmlns:a16="http://schemas.microsoft.com/office/drawing/2014/main" id="{BCB0FA16-F30D-42A1-B7A1-05E56666203F}"/>
                </a:ext>
              </a:extLst>
            </p:cNvPr>
            <p:cNvSpPr txBox="1"/>
            <p:nvPr/>
          </p:nvSpPr>
          <p:spPr>
            <a:xfrm>
              <a:off x="1663252" y="32766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hteck 1">
              <a:extLst>
                <a:ext uri="{FF2B5EF4-FFF2-40B4-BE49-F238E27FC236}">
                  <a16:creationId xmlns:a16="http://schemas.microsoft.com/office/drawing/2014/main" id="{D290ED91-6B56-470D-A658-8CCF84EEE3D2}"/>
                </a:ext>
              </a:extLst>
            </p:cNvPr>
            <p:cNvSpPr/>
            <p:nvPr/>
          </p:nvSpPr>
          <p:spPr>
            <a:xfrm>
              <a:off x="2775273" y="3473166"/>
              <a:ext cx="41684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Supported languages on WRDS Cloud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94" name="Textfeld 110">
              <a:extLst>
                <a:ext uri="{FF2B5EF4-FFF2-40B4-BE49-F238E27FC236}">
                  <a16:creationId xmlns:a16="http://schemas.microsoft.com/office/drawing/2014/main" id="{075F5C16-4DA2-4EB0-BD65-C651BBBD83D9}"/>
                </a:ext>
              </a:extLst>
            </p:cNvPr>
            <p:cNvSpPr txBox="1"/>
            <p:nvPr/>
          </p:nvSpPr>
          <p:spPr>
            <a:xfrm>
              <a:off x="1815652" y="3429000"/>
              <a:ext cx="538653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DD9C767-AA62-4D88-985A-4C9E6E174494}"/>
              </a:ext>
            </a:extLst>
          </p:cNvPr>
          <p:cNvGrpSpPr/>
          <p:nvPr/>
        </p:nvGrpSpPr>
        <p:grpSpPr>
          <a:xfrm>
            <a:off x="1524000" y="4596244"/>
            <a:ext cx="5696886" cy="708130"/>
            <a:chOff x="1533478" y="4920220"/>
            <a:chExt cx="5696886" cy="708130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364F4F7C-CE6C-4737-95C0-F9A5B663C4F8}"/>
                </a:ext>
              </a:extLst>
            </p:cNvPr>
            <p:cNvGrpSpPr/>
            <p:nvPr/>
          </p:nvGrpSpPr>
          <p:grpSpPr>
            <a:xfrm>
              <a:off x="1533478" y="4934288"/>
              <a:ext cx="5696886" cy="694062"/>
              <a:chOff x="1676400" y="2392328"/>
              <a:chExt cx="5696886" cy="694062"/>
            </a:xfrm>
          </p:grpSpPr>
          <p:sp>
            <p:nvSpPr>
              <p:cNvPr id="97" name="Rechteck 50" descr="PresentationLoad.com">
                <a:extLst>
                  <a:ext uri="{FF2B5EF4-FFF2-40B4-BE49-F238E27FC236}">
                    <a16:creationId xmlns:a16="http://schemas.microsoft.com/office/drawing/2014/main" id="{EDE9C2EF-7031-4E1D-B6F3-BEFA53EA941E}"/>
                  </a:ext>
                </a:extLst>
              </p:cNvPr>
              <p:cNvSpPr/>
              <p:nvPr/>
            </p:nvSpPr>
            <p:spPr>
              <a:xfrm>
                <a:off x="1676400" y="2392572"/>
                <a:ext cx="5696886" cy="69381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5203B070-E27C-4F53-A0A6-4A1A1DD5EEC4}"/>
                  </a:ext>
                </a:extLst>
              </p:cNvPr>
              <p:cNvGrpSpPr/>
              <p:nvPr/>
            </p:nvGrpSpPr>
            <p:grpSpPr>
              <a:xfrm>
                <a:off x="1684304" y="2392328"/>
                <a:ext cx="943047" cy="694062"/>
                <a:chOff x="1778618" y="3230528"/>
                <a:chExt cx="943047" cy="694062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61A37970-56F7-4F87-B9F8-DC39C8E941BE}"/>
                    </a:ext>
                  </a:extLst>
                </p:cNvPr>
                <p:cNvSpPr/>
                <p:nvPr/>
              </p:nvSpPr>
              <p:spPr>
                <a:xfrm>
                  <a:off x="1778618" y="3230772"/>
                  <a:ext cx="662097" cy="69381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Isosceles Triangle 98">
                  <a:extLst>
                    <a:ext uri="{FF2B5EF4-FFF2-40B4-BE49-F238E27FC236}">
                      <a16:creationId xmlns:a16="http://schemas.microsoft.com/office/drawing/2014/main" id="{4F3BA389-F4DB-4CA6-A418-15AAC003E9B8}"/>
                    </a:ext>
                  </a:extLst>
                </p:cNvPr>
                <p:cNvSpPr/>
                <p:nvPr/>
              </p:nvSpPr>
              <p:spPr>
                <a:xfrm>
                  <a:off x="2440440" y="3230528"/>
                  <a:ext cx="281225" cy="6938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01" name="Textfeld 110">
              <a:extLst>
                <a:ext uri="{FF2B5EF4-FFF2-40B4-BE49-F238E27FC236}">
                  <a16:creationId xmlns:a16="http://schemas.microsoft.com/office/drawing/2014/main" id="{AA29EBFE-FF2F-4AF9-9230-D2DAB7B2715B}"/>
                </a:ext>
              </a:extLst>
            </p:cNvPr>
            <p:cNvSpPr txBox="1"/>
            <p:nvPr/>
          </p:nvSpPr>
          <p:spPr>
            <a:xfrm>
              <a:off x="1672730" y="492022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Rechteck 1">
              <a:extLst>
                <a:ext uri="{FF2B5EF4-FFF2-40B4-BE49-F238E27FC236}">
                  <a16:creationId xmlns:a16="http://schemas.microsoft.com/office/drawing/2014/main" id="{E39A1644-B143-4B7F-8814-434647866775}"/>
                </a:ext>
              </a:extLst>
            </p:cNvPr>
            <p:cNvSpPr/>
            <p:nvPr/>
          </p:nvSpPr>
          <p:spPr>
            <a:xfrm>
              <a:off x="2784751" y="5115849"/>
              <a:ext cx="435287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Head nodes </a:t>
              </a:r>
              <a:r>
                <a:rPr lang="en-US" sz="1400" dirty="0">
                  <a:solidFill>
                    <a:schemeClr val="tx2"/>
                  </a:solidFill>
                </a:rPr>
                <a:t>vs compute </a:t>
              </a:r>
              <a:r>
                <a:rPr lang="en-US" sz="1400" dirty="0" smtClean="0">
                  <a:solidFill>
                    <a:schemeClr val="tx2"/>
                  </a:solidFill>
                </a:rPr>
                <a:t>nodes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4A261F0-0F83-40EA-BCEB-69E0B35FCD60}"/>
              </a:ext>
            </a:extLst>
          </p:cNvPr>
          <p:cNvGrpSpPr/>
          <p:nvPr/>
        </p:nvGrpSpPr>
        <p:grpSpPr>
          <a:xfrm>
            <a:off x="1524000" y="5406090"/>
            <a:ext cx="5696886" cy="707886"/>
            <a:chOff x="1541382" y="5709577"/>
            <a:chExt cx="5696886" cy="707886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E608A48-9F8C-4CD4-887F-1B445C604DCC}"/>
                </a:ext>
              </a:extLst>
            </p:cNvPr>
            <p:cNvGrpSpPr/>
            <p:nvPr/>
          </p:nvGrpSpPr>
          <p:grpSpPr>
            <a:xfrm>
              <a:off x="1541382" y="5722991"/>
              <a:ext cx="5696886" cy="694062"/>
              <a:chOff x="1676400" y="2392328"/>
              <a:chExt cx="5696886" cy="694062"/>
            </a:xfrm>
          </p:grpSpPr>
          <p:sp>
            <p:nvSpPr>
              <p:cNvPr id="90" name="Rechteck 50" descr="PresentationLoad.com">
                <a:extLst>
                  <a:ext uri="{FF2B5EF4-FFF2-40B4-BE49-F238E27FC236}">
                    <a16:creationId xmlns:a16="http://schemas.microsoft.com/office/drawing/2014/main" id="{0738CD07-5AAB-4B25-87BC-87E15C0F76F3}"/>
                  </a:ext>
                </a:extLst>
              </p:cNvPr>
              <p:cNvSpPr/>
              <p:nvPr/>
            </p:nvSpPr>
            <p:spPr>
              <a:xfrm>
                <a:off x="1676400" y="2392572"/>
                <a:ext cx="5696886" cy="69381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9F9EAC75-7609-40BF-A366-B15CAA68610B}"/>
                  </a:ext>
                </a:extLst>
              </p:cNvPr>
              <p:cNvGrpSpPr/>
              <p:nvPr/>
            </p:nvGrpSpPr>
            <p:grpSpPr>
              <a:xfrm>
                <a:off x="1684304" y="2392328"/>
                <a:ext cx="943047" cy="694062"/>
                <a:chOff x="1778618" y="3230528"/>
                <a:chExt cx="943047" cy="694062"/>
              </a:xfrm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174E8FC4-A972-4429-920E-B6A29150F1FF}"/>
                    </a:ext>
                  </a:extLst>
                </p:cNvPr>
                <p:cNvSpPr/>
                <p:nvPr/>
              </p:nvSpPr>
              <p:spPr>
                <a:xfrm>
                  <a:off x="1778618" y="3230772"/>
                  <a:ext cx="662097" cy="69381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Isosceles Triangle 98">
                  <a:extLst>
                    <a:ext uri="{FF2B5EF4-FFF2-40B4-BE49-F238E27FC236}">
                      <a16:creationId xmlns:a16="http://schemas.microsoft.com/office/drawing/2014/main" id="{5FA080B0-C120-4052-B5FD-F07F6AC9860F}"/>
                    </a:ext>
                  </a:extLst>
                </p:cNvPr>
                <p:cNvSpPr/>
                <p:nvPr/>
              </p:nvSpPr>
              <p:spPr>
                <a:xfrm>
                  <a:off x="2440440" y="3230528"/>
                  <a:ext cx="281225" cy="6938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95" name="Rechteck 1">
              <a:extLst>
                <a:ext uri="{FF2B5EF4-FFF2-40B4-BE49-F238E27FC236}">
                  <a16:creationId xmlns:a16="http://schemas.microsoft.com/office/drawing/2014/main" id="{D6E73229-F9F1-4A9F-8CEF-66609259BBF3}"/>
                </a:ext>
              </a:extLst>
            </p:cNvPr>
            <p:cNvSpPr/>
            <p:nvPr/>
          </p:nvSpPr>
          <p:spPr>
            <a:xfrm>
              <a:off x="2786124" y="5916011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Additional </a:t>
              </a:r>
              <a:r>
                <a:rPr lang="en-US" sz="1400" dirty="0">
                  <a:solidFill>
                    <a:schemeClr val="tx2"/>
                  </a:solidFill>
                </a:rPr>
                <a:t>Help</a:t>
              </a:r>
            </a:p>
          </p:txBody>
        </p:sp>
        <p:sp>
          <p:nvSpPr>
            <p:cNvPr id="103" name="Textfeld 110">
              <a:extLst>
                <a:ext uri="{FF2B5EF4-FFF2-40B4-BE49-F238E27FC236}">
                  <a16:creationId xmlns:a16="http://schemas.microsoft.com/office/drawing/2014/main" id="{C88E35AA-709D-44E6-9A11-9C153C3C4AFF}"/>
                </a:ext>
              </a:extLst>
            </p:cNvPr>
            <p:cNvSpPr txBox="1"/>
            <p:nvPr/>
          </p:nvSpPr>
          <p:spPr>
            <a:xfrm>
              <a:off x="1653152" y="5709577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76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6997" y="736091"/>
            <a:ext cx="7886700" cy="978729"/>
          </a:xfrm>
        </p:spPr>
        <p:txBody>
          <a:bodyPr/>
          <a:lstStyle/>
          <a:p>
            <a:r>
              <a:rPr lang="en-US" sz="3200" dirty="0">
                <a:solidFill>
                  <a:schemeClr val="tx2"/>
                </a:solidFill>
              </a:rPr>
              <a:t>Differences between a </a:t>
            </a:r>
            <a:r>
              <a:rPr lang="en-US" sz="3200" dirty="0" smtClean="0">
                <a:solidFill>
                  <a:schemeClr val="tx2"/>
                </a:solidFill>
              </a:rPr>
              <a:t>Web Query 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and a </a:t>
            </a:r>
            <a:r>
              <a:rPr lang="en-US" sz="3200" dirty="0">
                <a:solidFill>
                  <a:schemeClr val="tx2"/>
                </a:solidFill>
              </a:rPr>
              <a:t>WRDS-Cloud </a:t>
            </a:r>
            <a:r>
              <a:rPr lang="en-US" sz="3200" dirty="0" smtClean="0">
                <a:solidFill>
                  <a:schemeClr val="tx2"/>
                </a:solidFill>
              </a:rPr>
              <a:t>Query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3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B55FC9-171C-4086-9873-EF3BA0710EFF}"/>
              </a:ext>
            </a:extLst>
          </p:cNvPr>
          <p:cNvGrpSpPr/>
          <p:nvPr/>
        </p:nvGrpSpPr>
        <p:grpSpPr>
          <a:xfrm>
            <a:off x="1524000" y="2470434"/>
            <a:ext cx="5696886" cy="708130"/>
            <a:chOff x="1524000" y="2470434"/>
            <a:chExt cx="5696886" cy="70813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488B6A3-A81B-4749-8011-798D163E47DB}"/>
                </a:ext>
              </a:extLst>
            </p:cNvPr>
            <p:cNvGrpSpPr/>
            <p:nvPr/>
          </p:nvGrpSpPr>
          <p:grpSpPr>
            <a:xfrm>
              <a:off x="1524000" y="2484502"/>
              <a:ext cx="5696886" cy="694062"/>
              <a:chOff x="1676400" y="2392328"/>
              <a:chExt cx="5696886" cy="694062"/>
            </a:xfrm>
          </p:grpSpPr>
          <p:sp>
            <p:nvSpPr>
              <p:cNvPr id="10" name="Rechteck 50" descr="PresentationLoad.com"/>
              <p:cNvSpPr/>
              <p:nvPr/>
            </p:nvSpPr>
            <p:spPr>
              <a:xfrm>
                <a:off x="1676400" y="2392572"/>
                <a:ext cx="5696886" cy="69381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1684304" y="2392328"/>
                <a:ext cx="943047" cy="694062"/>
                <a:chOff x="1778618" y="3230528"/>
                <a:chExt cx="943047" cy="694062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1778618" y="3230772"/>
                  <a:ext cx="662097" cy="69381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Isosceles Triangle 98"/>
                <p:cNvSpPr/>
                <p:nvPr/>
              </p:nvSpPr>
              <p:spPr>
                <a:xfrm>
                  <a:off x="2440440" y="3230528"/>
                  <a:ext cx="281225" cy="6938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3" name="Textfeld 110"/>
            <p:cNvSpPr txBox="1"/>
            <p:nvPr/>
          </p:nvSpPr>
          <p:spPr>
            <a:xfrm>
              <a:off x="1663252" y="2470434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775273" y="2667000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They use different </a:t>
              </a:r>
              <a:r>
                <a:rPr lang="en-US" sz="1400" dirty="0" smtClean="0">
                  <a:solidFill>
                    <a:schemeClr val="tx2"/>
                  </a:solidFill>
                </a:rPr>
                <a:t>tools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45D456A-32FA-4B5D-9A3D-805D47789D72}"/>
              </a:ext>
            </a:extLst>
          </p:cNvPr>
          <p:cNvGrpSpPr/>
          <p:nvPr/>
        </p:nvGrpSpPr>
        <p:grpSpPr>
          <a:xfrm>
            <a:off x="1531904" y="4090129"/>
            <a:ext cx="5696886" cy="707886"/>
            <a:chOff x="1533478" y="4087598"/>
            <a:chExt cx="5696886" cy="70788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F23B414C-28B4-4343-A348-3E561AEFE4CB}"/>
                </a:ext>
              </a:extLst>
            </p:cNvPr>
            <p:cNvGrpSpPr/>
            <p:nvPr/>
          </p:nvGrpSpPr>
          <p:grpSpPr>
            <a:xfrm>
              <a:off x="1533478" y="4087598"/>
              <a:ext cx="5696886" cy="694062"/>
              <a:chOff x="1676400" y="2392328"/>
              <a:chExt cx="5696886" cy="694062"/>
            </a:xfrm>
          </p:grpSpPr>
          <p:sp>
            <p:nvSpPr>
              <p:cNvPr id="83" name="Rechteck 50" descr="PresentationLoad.com">
                <a:extLst>
                  <a:ext uri="{FF2B5EF4-FFF2-40B4-BE49-F238E27FC236}">
                    <a16:creationId xmlns:a16="http://schemas.microsoft.com/office/drawing/2014/main" id="{6846386D-40E6-4519-BA56-248C76A0B1CB}"/>
                  </a:ext>
                </a:extLst>
              </p:cNvPr>
              <p:cNvSpPr/>
              <p:nvPr/>
            </p:nvSpPr>
            <p:spPr>
              <a:xfrm>
                <a:off x="1676400" y="2392572"/>
                <a:ext cx="5696886" cy="69381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6EF6D2F2-0939-41E8-8AD8-DFC20B9B1B89}"/>
                  </a:ext>
                </a:extLst>
              </p:cNvPr>
              <p:cNvGrpSpPr/>
              <p:nvPr/>
            </p:nvGrpSpPr>
            <p:grpSpPr>
              <a:xfrm>
                <a:off x="1684304" y="2392328"/>
                <a:ext cx="943047" cy="694062"/>
                <a:chOff x="1778618" y="3230528"/>
                <a:chExt cx="943047" cy="694062"/>
              </a:xfrm>
            </p:grpSpPr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4C9CC41E-0241-4863-8EE9-5C7C814F01DE}"/>
                    </a:ext>
                  </a:extLst>
                </p:cNvPr>
                <p:cNvSpPr/>
                <p:nvPr/>
              </p:nvSpPr>
              <p:spPr>
                <a:xfrm>
                  <a:off x="1778618" y="3230772"/>
                  <a:ext cx="662097" cy="69381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Isosceles Triangle 98">
                  <a:extLst>
                    <a:ext uri="{FF2B5EF4-FFF2-40B4-BE49-F238E27FC236}">
                      <a16:creationId xmlns:a16="http://schemas.microsoft.com/office/drawing/2014/main" id="{8762CADF-C940-40AB-81FA-93F8107C1C92}"/>
                    </a:ext>
                  </a:extLst>
                </p:cNvPr>
                <p:cNvSpPr/>
                <p:nvPr/>
              </p:nvSpPr>
              <p:spPr>
                <a:xfrm>
                  <a:off x="2440440" y="3230528"/>
                  <a:ext cx="281225" cy="6938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87" name="Textfeld 110">
              <a:extLst>
                <a:ext uri="{FF2B5EF4-FFF2-40B4-BE49-F238E27FC236}">
                  <a16:creationId xmlns:a16="http://schemas.microsoft.com/office/drawing/2014/main" id="{C30F39DA-0232-4047-B77F-2F7CE3845364}"/>
                </a:ext>
              </a:extLst>
            </p:cNvPr>
            <p:cNvSpPr txBox="1"/>
            <p:nvPr/>
          </p:nvSpPr>
          <p:spPr>
            <a:xfrm>
              <a:off x="1640829" y="4087598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Rechteck 1">
              <a:extLst>
                <a:ext uri="{FF2B5EF4-FFF2-40B4-BE49-F238E27FC236}">
                  <a16:creationId xmlns:a16="http://schemas.microsoft.com/office/drawing/2014/main" id="{8611DB79-E4C0-46E4-9EFA-DE29CE2D33C3}"/>
                </a:ext>
              </a:extLst>
            </p:cNvPr>
            <p:cNvSpPr/>
            <p:nvPr/>
          </p:nvSpPr>
          <p:spPr>
            <a:xfrm>
              <a:off x="2776847" y="4187086"/>
              <a:ext cx="43135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Different requirements of knowledge of the datasets behind the query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DDA9F2-B7B0-4836-A78D-8D3ECD4F8074}"/>
              </a:ext>
            </a:extLst>
          </p:cNvPr>
          <p:cNvGrpSpPr/>
          <p:nvPr/>
        </p:nvGrpSpPr>
        <p:grpSpPr>
          <a:xfrm>
            <a:off x="1524000" y="3280281"/>
            <a:ext cx="5696886" cy="708130"/>
            <a:chOff x="1524000" y="3276600"/>
            <a:chExt cx="5696886" cy="70813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D48AB98-819D-422A-A4AD-968E22BE4A90}"/>
                </a:ext>
              </a:extLst>
            </p:cNvPr>
            <p:cNvGrpSpPr/>
            <p:nvPr/>
          </p:nvGrpSpPr>
          <p:grpSpPr>
            <a:xfrm>
              <a:off x="1524000" y="3290668"/>
              <a:ext cx="5696886" cy="694062"/>
              <a:chOff x="1676400" y="2392328"/>
              <a:chExt cx="5696886" cy="694062"/>
            </a:xfrm>
          </p:grpSpPr>
          <p:sp>
            <p:nvSpPr>
              <p:cNvPr id="76" name="Rechteck 50" descr="PresentationLoad.com">
                <a:extLst>
                  <a:ext uri="{FF2B5EF4-FFF2-40B4-BE49-F238E27FC236}">
                    <a16:creationId xmlns:a16="http://schemas.microsoft.com/office/drawing/2014/main" id="{C28ADBE0-8025-42C3-B5FF-4F9343F53194}"/>
                  </a:ext>
                </a:extLst>
              </p:cNvPr>
              <p:cNvSpPr/>
              <p:nvPr/>
            </p:nvSpPr>
            <p:spPr>
              <a:xfrm>
                <a:off x="1676400" y="2392572"/>
                <a:ext cx="5696886" cy="69381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3F7C2A4D-2E11-4EE4-97AE-AFBB9E26A178}"/>
                  </a:ext>
                </a:extLst>
              </p:cNvPr>
              <p:cNvGrpSpPr/>
              <p:nvPr/>
            </p:nvGrpSpPr>
            <p:grpSpPr>
              <a:xfrm>
                <a:off x="1684304" y="2392328"/>
                <a:ext cx="943047" cy="694062"/>
                <a:chOff x="1778618" y="3230528"/>
                <a:chExt cx="943047" cy="69406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D243C0F8-3674-4013-9526-02AE146C1A82}"/>
                    </a:ext>
                  </a:extLst>
                </p:cNvPr>
                <p:cNvSpPr/>
                <p:nvPr/>
              </p:nvSpPr>
              <p:spPr>
                <a:xfrm>
                  <a:off x="1778618" y="3230772"/>
                  <a:ext cx="662097" cy="69381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Isosceles Triangle 98">
                  <a:extLst>
                    <a:ext uri="{FF2B5EF4-FFF2-40B4-BE49-F238E27FC236}">
                      <a16:creationId xmlns:a16="http://schemas.microsoft.com/office/drawing/2014/main" id="{59EEE457-A7AC-41BF-B138-14BE8B7B469A}"/>
                    </a:ext>
                  </a:extLst>
                </p:cNvPr>
                <p:cNvSpPr/>
                <p:nvPr/>
              </p:nvSpPr>
              <p:spPr>
                <a:xfrm>
                  <a:off x="2440440" y="3230528"/>
                  <a:ext cx="281225" cy="6938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80" name="Textfeld 110">
              <a:extLst>
                <a:ext uri="{FF2B5EF4-FFF2-40B4-BE49-F238E27FC236}">
                  <a16:creationId xmlns:a16="http://schemas.microsoft.com/office/drawing/2014/main" id="{BCB0FA16-F30D-42A1-B7A1-05E56666203F}"/>
                </a:ext>
              </a:extLst>
            </p:cNvPr>
            <p:cNvSpPr txBox="1"/>
            <p:nvPr/>
          </p:nvSpPr>
          <p:spPr>
            <a:xfrm>
              <a:off x="1663252" y="32766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hteck 1">
              <a:extLst>
                <a:ext uri="{FF2B5EF4-FFF2-40B4-BE49-F238E27FC236}">
                  <a16:creationId xmlns:a16="http://schemas.microsoft.com/office/drawing/2014/main" id="{D290ED91-6B56-470D-A658-8CCF84EEE3D2}"/>
                </a:ext>
              </a:extLst>
            </p:cNvPr>
            <p:cNvSpPr/>
            <p:nvPr/>
          </p:nvSpPr>
          <p:spPr>
            <a:xfrm>
              <a:off x="2775273" y="3473166"/>
              <a:ext cx="41684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Limited queries vs unlimited queries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94" name="Textfeld 110">
              <a:extLst>
                <a:ext uri="{FF2B5EF4-FFF2-40B4-BE49-F238E27FC236}">
                  <a16:creationId xmlns:a16="http://schemas.microsoft.com/office/drawing/2014/main" id="{075F5C16-4DA2-4EB0-BD65-C651BBBD83D9}"/>
                </a:ext>
              </a:extLst>
            </p:cNvPr>
            <p:cNvSpPr txBox="1"/>
            <p:nvPr/>
          </p:nvSpPr>
          <p:spPr>
            <a:xfrm>
              <a:off x="1815652" y="3429000"/>
              <a:ext cx="538653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791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Thank you</a:t>
            </a:r>
          </a:p>
        </p:txBody>
      </p:sp>
      <p:sp>
        <p:nvSpPr>
          <p:cNvPr id="7" name="Subtitle 4"/>
          <p:cNvSpPr>
            <a:spLocks noGrp="1"/>
          </p:cNvSpPr>
          <p:nvPr>
            <p:ph idx="1"/>
          </p:nvPr>
        </p:nvSpPr>
        <p:spPr>
          <a:xfrm>
            <a:off x="422586" y="1328871"/>
            <a:ext cx="7886700" cy="331757"/>
          </a:xfrm>
        </p:spPr>
        <p:txBody>
          <a:bodyPr>
            <a:spAutoFit/>
          </a:bodyPr>
          <a:lstStyle/>
          <a:p>
            <a:pPr marL="0" indent="0">
              <a:lnSpc>
                <a:spcPct val="113000"/>
              </a:lnSpc>
              <a:buNone/>
            </a:pPr>
            <a:r>
              <a:rPr lang="en-US" sz="1500" cap="all" dirty="0">
                <a:solidFill>
                  <a:srgbClr val="06AAFC"/>
                </a:solidFill>
              </a:rPr>
              <a:t>For More information visit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779FB7-0896-436F-BC33-D39D5A6294F8}"/>
              </a:ext>
            </a:extLst>
          </p:cNvPr>
          <p:cNvSpPr txBox="1"/>
          <p:nvPr/>
        </p:nvSpPr>
        <p:spPr>
          <a:xfrm>
            <a:off x="304800" y="2114365"/>
            <a:ext cx="7903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https://wrds-www.wharton.upenn.edu/pages/support/the-wrds-cloud/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779FB7-0896-436F-BC33-D39D5A6294F8}"/>
              </a:ext>
            </a:extLst>
          </p:cNvPr>
          <p:cNvSpPr txBox="1"/>
          <p:nvPr/>
        </p:nvSpPr>
        <p:spPr>
          <a:xfrm>
            <a:off x="304800" y="2900176"/>
            <a:ext cx="7239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WRDS web page -&gt; Support -&gt; Info -&gt; Contact WRDS Support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4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90294"/>
      </p:ext>
    </p:extLst>
  </p:cSld>
  <p:clrMapOvr>
    <a:masterClrMapping/>
  </p:clrMapOvr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pital IQ - How to use.pptx" id="{81655E98-EB0E-40AD-8634-FF98171CD1B4}" vid="{3B1EA0D2-7DAD-4DEF-896B-F6A33AEB1B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wrdsathome_template_blank</Template>
  <TotalTime>2212</TotalTime>
  <Words>129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Garamond</vt:lpstr>
      <vt:lpstr>Wharton 2016 4:3</vt:lpstr>
      <vt:lpstr>Accessing WRDS Cloud</vt:lpstr>
      <vt:lpstr>Agenda</vt:lpstr>
      <vt:lpstr>Differences between a Web Query  and a WRDS-Cloud Query</vt:lpstr>
      <vt:lpstr>Thank you</vt:lpstr>
      <vt:lpstr>PowerPoint Presentation</vt:lpstr>
    </vt:vector>
  </TitlesOfParts>
  <Company>University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WRDS Cloud</dc:title>
  <dc:creator>Wang, Ye</dc:creator>
  <cp:lastModifiedBy>Wang, Ye</cp:lastModifiedBy>
  <cp:revision>10</cp:revision>
  <cp:lastPrinted>2012-04-12T19:17:32Z</cp:lastPrinted>
  <dcterms:created xsi:type="dcterms:W3CDTF">2020-05-19T22:21:51Z</dcterms:created>
  <dcterms:modified xsi:type="dcterms:W3CDTF">2020-06-01T05:22:15Z</dcterms:modified>
</cp:coreProperties>
</file>