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6"/>
  </p:notesMasterIdLst>
  <p:handoutMasterIdLst>
    <p:handoutMasterId r:id="rId17"/>
  </p:handoutMasterIdLst>
  <p:sldIdLst>
    <p:sldId id="354" r:id="rId2"/>
    <p:sldId id="380" r:id="rId3"/>
    <p:sldId id="381" r:id="rId4"/>
    <p:sldId id="399" r:id="rId5"/>
    <p:sldId id="388" r:id="rId6"/>
    <p:sldId id="402" r:id="rId7"/>
    <p:sldId id="403" r:id="rId8"/>
    <p:sldId id="404" r:id="rId9"/>
    <p:sldId id="384" r:id="rId10"/>
    <p:sldId id="407" r:id="rId11"/>
    <p:sldId id="408" r:id="rId12"/>
    <p:sldId id="409" r:id="rId13"/>
    <p:sldId id="406" r:id="rId14"/>
    <p:sldId id="294" r:id="rId15"/>
  </p:sldIdLst>
  <p:sldSz cx="9144000" cy="6858000" type="screen4x3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93B"/>
    <a:srgbClr val="D8DAD7"/>
    <a:srgbClr val="B1B6AF"/>
    <a:srgbClr val="B1B6B9"/>
    <a:srgbClr val="D6D3CB"/>
    <a:srgbClr val="D9D7D0"/>
    <a:srgbClr val="AFAFAF"/>
    <a:srgbClr val="96227D"/>
    <a:srgbClr val="000000"/>
    <a:srgbClr val="A90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9" autoAdjust="0"/>
    <p:restoredTop sz="96192" autoAdjust="0"/>
  </p:normalViewPr>
  <p:slideViewPr>
    <p:cSldViewPr>
      <p:cViewPr varScale="1">
        <p:scale>
          <a:sx n="105" d="100"/>
          <a:sy n="105" d="100"/>
        </p:scale>
        <p:origin x="1680" y="102"/>
      </p:cViewPr>
      <p:guideLst>
        <p:guide orient="horz" pos="2160"/>
        <p:guide pos="912"/>
      </p:guideLst>
    </p:cSldViewPr>
  </p:slideViewPr>
  <p:outlineViewPr>
    <p:cViewPr>
      <p:scale>
        <a:sx n="33" d="100"/>
        <a:sy n="33" d="100"/>
      </p:scale>
      <p:origin x="0" y="-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5" d="100"/>
        <a:sy n="30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74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C604CD14-512E-4ED5-BC62-E538007162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0639290-6861-4206-AFE3-4D55B234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5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F596556E-D92C-4943-8DC9-CB9A7CAB134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068ADE0E-12BD-4DC4-8CFC-B74AF52C7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54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262218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86" y="304800"/>
            <a:ext cx="7886700" cy="594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9143999" cy="65035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chemeClr val="accent1">
              <a:alpha val="85000"/>
            </a:schemeClr>
          </a:solidFill>
        </p:spPr>
        <p:txBody>
          <a:bodyPr lIns="274320" tIns="274320" rIns="274320" bIns="274320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87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an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 rot="10800000" flipV="1">
            <a:off x="0" y="2122400"/>
            <a:ext cx="1463201" cy="4381103"/>
          </a:xfrm>
          <a:custGeom>
            <a:avLst/>
            <a:gdLst>
              <a:gd name="connsiteX0" fmla="*/ 1463201 w 1463201"/>
              <a:gd name="connsiteY0" fmla="*/ 0 h 4381103"/>
              <a:gd name="connsiteX1" fmla="*/ 0 w 1463201"/>
              <a:gd name="connsiteY1" fmla="*/ 4381103 h 4381103"/>
              <a:gd name="connsiteX2" fmla="*/ 1463201 w 1463201"/>
              <a:gd name="connsiteY2" fmla="*/ 4381103 h 43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201" h="4381103">
                <a:moveTo>
                  <a:pt x="1463201" y="0"/>
                </a:moveTo>
                <a:lnTo>
                  <a:pt x="0" y="4381103"/>
                </a:lnTo>
                <a:lnTo>
                  <a:pt x="1463201" y="4381103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 rot="5400000" flipV="1">
            <a:off x="2933151" y="292651"/>
            <a:ext cx="3277705" cy="9144003"/>
          </a:xfrm>
          <a:custGeom>
            <a:avLst/>
            <a:gdLst>
              <a:gd name="connsiteX0" fmla="*/ 0 w 3277705"/>
              <a:gd name="connsiteY0" fmla="*/ 9144003 h 9144003"/>
              <a:gd name="connsiteX1" fmla="*/ 3277705 w 3277705"/>
              <a:gd name="connsiteY1" fmla="*/ 9144003 h 9144003"/>
              <a:gd name="connsiteX2" fmla="*/ 3277704 w 3277705"/>
              <a:gd name="connsiteY2" fmla="*/ 0 h 9144003"/>
              <a:gd name="connsiteX3" fmla="*/ 3053915 w 3277705"/>
              <a:gd name="connsiteY3" fmla="*/ 0 h 91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7705" h="9144003">
                <a:moveTo>
                  <a:pt x="0" y="9144003"/>
                </a:moveTo>
                <a:lnTo>
                  <a:pt x="3277705" y="9144003"/>
                </a:lnTo>
                <a:lnTo>
                  <a:pt x="3277704" y="0"/>
                </a:lnTo>
                <a:lnTo>
                  <a:pt x="3053915" y="0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4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1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Emphas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rgbClr val="003D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245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245" y="47244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Freeform 9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2289473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5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586" y="1329999"/>
            <a:ext cx="7886700" cy="2289473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AFAFAF"/>
                </a:solidFill>
              </a:defRPr>
            </a:lvl1pPr>
          </a:lstStyle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3725" y="6138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525B-90CE-4B14-91B6-1BFA233CFAA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3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9" r:id="rId2"/>
    <p:sldLayoutId id="2147483720" r:id="rId3"/>
    <p:sldLayoutId id="2147483707" r:id="rId4"/>
    <p:sldLayoutId id="2147483708" r:id="rId5"/>
    <p:sldLayoutId id="2147483709" r:id="rId6"/>
    <p:sldLayoutId id="2147483710" r:id="rId7"/>
    <p:sldLayoutId id="2147483713" r:id="rId8"/>
    <p:sldLayoutId id="2147483711" r:id="rId9"/>
    <p:sldLayoutId id="2147483718" r:id="rId10"/>
    <p:sldLayoutId id="2147483714" r:id="rId11"/>
    <p:sldLayoutId id="2147483712" r:id="rId12"/>
    <p:sldLayoutId id="2147483717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C5093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050" y="3810000"/>
            <a:ext cx="7772400" cy="1200329"/>
          </a:xfrm>
        </p:spPr>
        <p:txBody>
          <a:bodyPr/>
          <a:lstStyle/>
          <a:p>
            <a:r>
              <a:rPr lang="en-US" dirty="0"/>
              <a:t>CRSP </a:t>
            </a:r>
            <a:r>
              <a:rPr lang="en-US" dirty="0" smtClean="0"/>
              <a:t>Stock Database </a:t>
            </a:r>
            <a:r>
              <a:rPr lang="en-US" dirty="0"/>
              <a:t>Structure in </a:t>
            </a:r>
            <a:r>
              <a:rPr lang="en-US" dirty="0" smtClean="0"/>
              <a:t>WRDS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3050" y="5486400"/>
            <a:ext cx="7772400" cy="513346"/>
          </a:xfrm>
        </p:spPr>
        <p:txBody>
          <a:bodyPr/>
          <a:lstStyle/>
          <a:p>
            <a:r>
              <a:rPr lang="en-US" dirty="0" smtClean="0"/>
              <a:t>April 15, 2020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11" y="1121988"/>
            <a:ext cx="4892077" cy="2422023"/>
          </a:xfrm>
          <a:prstGeom prst="rect">
            <a:avLst/>
          </a:prstGeom>
        </p:spPr>
      </p:pic>
      <p:sp>
        <p:nvSpPr>
          <p:cNvPr id="9" name="object 5"/>
          <p:cNvSpPr txBox="1"/>
          <p:nvPr/>
        </p:nvSpPr>
        <p:spPr>
          <a:xfrm>
            <a:off x="2286001" y="3157916"/>
            <a:ext cx="4953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chemeClr val="bg1"/>
                </a:solidFill>
                <a:cs typeface="Calibri"/>
              </a:rPr>
              <a:t>WHARTON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RESEARCH </a:t>
            </a:r>
            <a:r>
              <a:rPr sz="2000" spc="-145" dirty="0">
                <a:solidFill>
                  <a:schemeClr val="bg1"/>
                </a:solidFill>
                <a:cs typeface="Calibri"/>
              </a:rPr>
              <a:t>DATA</a:t>
            </a:r>
            <a:r>
              <a:rPr sz="2000" spc="5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SERVICES</a:t>
            </a:r>
            <a:endParaRPr sz="20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977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Shares Outstanding to Time-Series…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4150623"/>
          </a:xfrm>
        </p:spPr>
        <p:txBody>
          <a:bodyPr/>
          <a:lstStyle/>
          <a:p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</a:rPr>
              <a:t>libname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crsp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'/</a:t>
            </a:r>
            <a:r>
              <a:rPr lang="en-US" sz="1600" dirty="0" err="1">
                <a:solidFill>
                  <a:srgbClr val="800080"/>
                </a:solidFill>
                <a:latin typeface="Courier New" panose="02070309020205020404" pitchFamily="49" charset="0"/>
              </a:rPr>
              <a:t>wrds</a:t>
            </a:r>
            <a:r>
              <a:rPr lang="en-US" sz="1600" dirty="0">
                <a:solidFill>
                  <a:srgbClr val="800080"/>
                </a:solidFill>
                <a:latin typeface="Courier New" panose="02070309020205020404" pitchFamily="49" charset="0"/>
              </a:rPr>
              <a:t>/</a:t>
            </a:r>
            <a:r>
              <a:rPr lang="en-US" sz="1600" dirty="0" err="1">
                <a:solidFill>
                  <a:srgbClr val="800080"/>
                </a:solidFill>
                <a:latin typeface="Courier New" panose="02070309020205020404" pitchFamily="49" charset="0"/>
              </a:rPr>
              <a:t>crsp</a:t>
            </a:r>
            <a:r>
              <a:rPr lang="en-US" sz="1600" dirty="0">
                <a:solidFill>
                  <a:srgbClr val="800080"/>
                </a:solidFill>
                <a:latin typeface="Courier New" panose="02070309020205020404" pitchFamily="49" charset="0"/>
              </a:rPr>
              <a:t>/</a:t>
            </a:r>
            <a:r>
              <a:rPr lang="en-US" sz="16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sasdata</a:t>
            </a:r>
            <a:r>
              <a:rPr lang="en-US" sz="1600" dirty="0">
                <a:solidFill>
                  <a:srgbClr val="800080"/>
                </a:solidFill>
                <a:latin typeface="Courier New" panose="02070309020205020404" pitchFamily="49" charset="0"/>
              </a:rPr>
              <a:t>/</a:t>
            </a:r>
            <a:r>
              <a:rPr lang="en-US" sz="1600" dirty="0" err="1">
                <a:solidFill>
                  <a:srgbClr val="800080"/>
                </a:solidFill>
                <a:latin typeface="Courier New" panose="02070309020205020404" pitchFamily="49" charset="0"/>
              </a:rPr>
              <a:t>a_stock</a:t>
            </a:r>
            <a:r>
              <a:rPr lang="en-US" sz="16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600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sql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b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create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</a:rPr>
              <a:t>table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Adding_Shrout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select</a:t>
            </a:r>
            <a:b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</a:rPr>
            </a:b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a.permno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a.date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a.prc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b.shrout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from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crsp.dsf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a,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crsp.dseshares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b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where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a.permno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b.permno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</a:rPr>
              <a:t>and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a.date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between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b.shrsdt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</a:rPr>
              <a:t>and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b.shrenddt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a.permno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11081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</a:rPr>
              <a:t>and /* example for DELL */</a:t>
            </a:r>
            <a:b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</a:rPr>
            </a:b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and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year(date)=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2013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</a:rPr>
              <a:t>and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month(date)=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10</a:t>
            </a:r>
            <a:b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order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</a:rPr>
              <a:t>by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date;</a:t>
            </a:r>
            <a:b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quit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of Initiative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0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175863"/>
              </p:ext>
            </p:extLst>
          </p:nvPr>
        </p:nvGraphicFramePr>
        <p:xfrm>
          <a:off x="914400" y="1330330"/>
          <a:ext cx="6251266" cy="4693920"/>
        </p:xfrm>
        <a:graphic>
          <a:graphicData uri="http://schemas.openxmlformats.org/drawingml/2006/table">
            <a:tbl>
              <a:tblPr/>
              <a:tblGrid>
                <a:gridCol w="1387221">
                  <a:extLst>
                    <a:ext uri="{9D8B030D-6E8A-4147-A177-3AD203B41FA5}">
                      <a16:colId xmlns:a16="http://schemas.microsoft.com/office/drawing/2014/main" val="3092062495"/>
                    </a:ext>
                  </a:extLst>
                </a:gridCol>
                <a:gridCol w="1755974">
                  <a:extLst>
                    <a:ext uri="{9D8B030D-6E8A-4147-A177-3AD203B41FA5}">
                      <a16:colId xmlns:a16="http://schemas.microsoft.com/office/drawing/2014/main" val="3602415939"/>
                    </a:ext>
                  </a:extLst>
                </a:gridCol>
                <a:gridCol w="1404777">
                  <a:extLst>
                    <a:ext uri="{9D8B030D-6E8A-4147-A177-3AD203B41FA5}">
                      <a16:colId xmlns:a16="http://schemas.microsoft.com/office/drawing/2014/main" val="683126013"/>
                    </a:ext>
                  </a:extLst>
                </a:gridCol>
                <a:gridCol w="1703294">
                  <a:extLst>
                    <a:ext uri="{9D8B030D-6E8A-4147-A177-3AD203B41FA5}">
                      <a16:colId xmlns:a16="http://schemas.microsoft.com/office/drawing/2014/main" val="3575610437"/>
                    </a:ext>
                  </a:extLst>
                </a:gridCol>
              </a:tblGrid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shrout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97937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20131001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86459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20131002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249689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20131003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703778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20131004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39799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20131007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127886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20131008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213361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20131009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73049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07862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30350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20131014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597628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20131015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955781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124592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891458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20131018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26787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20131021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363809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20131022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103507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20131023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738543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729088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106584"/>
                  </a:ext>
                </a:extLst>
              </a:tr>
              <a:tr h="1919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20131028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804450"/>
                  </a:ext>
                </a:extLst>
              </a:tr>
              <a:tr h="2015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20131029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1758369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06859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of Initiative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CRSP on </a:t>
            </a:r>
            <a:r>
              <a:rPr lang="en-US" u="sng" dirty="0" smtClean="0"/>
              <a:t>WRDS web page</a:t>
            </a: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of Initiative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934358"/>
          </a:xfrm>
        </p:spPr>
        <p:txBody>
          <a:bodyPr/>
          <a:lstStyle/>
          <a:p>
            <a:r>
              <a:rPr lang="en-US" dirty="0" smtClean="0"/>
              <a:t>Time-Series and Event files are merged on the </a:t>
            </a:r>
            <a:r>
              <a:rPr lang="en-US" dirty="0" smtClean="0"/>
              <a:t>fly. No need to program…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4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24384" y="1705187"/>
            <a:ext cx="3886199" cy="34552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sz="3000" dirty="0"/>
          </a:p>
        </p:txBody>
      </p:sp>
      <p:sp>
        <p:nvSpPr>
          <p:cNvPr id="8" name="Content Placeholder 26"/>
          <p:cNvSpPr>
            <a:spLocks noGrp="1"/>
          </p:cNvSpPr>
          <p:nvPr>
            <p:ph idx="1"/>
          </p:nvPr>
        </p:nvSpPr>
        <p:spPr>
          <a:xfrm>
            <a:off x="422586" y="1986714"/>
            <a:ext cx="7886700" cy="1331134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Types of CRSP Updates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Time </a:t>
            </a:r>
            <a:r>
              <a:rPr lang="en-US" sz="1400" dirty="0"/>
              <a:t>Series vs Event Files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How to merge both Time-Series and </a:t>
            </a:r>
            <a:br>
              <a:rPr lang="en-US" sz="1400" dirty="0" smtClean="0"/>
            </a:br>
            <a:r>
              <a:rPr lang="en-US" sz="1400" dirty="0" smtClean="0"/>
              <a:t>Event files.</a:t>
            </a:r>
            <a:endParaRPr lang="en-US" sz="1400" dirty="0"/>
          </a:p>
        </p:txBody>
      </p:sp>
      <p:pic>
        <p:nvPicPr>
          <p:cNvPr id="1028" name="Picture 4" descr="CRSP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67" b="32458"/>
          <a:stretch/>
        </p:blipFill>
        <p:spPr bwMode="auto">
          <a:xfrm>
            <a:off x="3910584" y="1722017"/>
            <a:ext cx="4845672" cy="111421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rsp.uchicago.edu/files/images/II_Big-Picture_20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584" y="2836002"/>
            <a:ext cx="4845673" cy="2324398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28601"/>
            <a:ext cx="2895600" cy="711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00"/>
            <a:ext cx="4892077" cy="242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5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24384" y="1705187"/>
            <a:ext cx="3886199" cy="34552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Structure in WRDS</a:t>
            </a:r>
            <a:endParaRPr lang="en-US" sz="3000" dirty="0"/>
          </a:p>
        </p:txBody>
      </p:sp>
      <p:sp>
        <p:nvSpPr>
          <p:cNvPr id="8" name="Content Placeholder 26"/>
          <p:cNvSpPr>
            <a:spLocks noGrp="1"/>
          </p:cNvSpPr>
          <p:nvPr>
            <p:ph idx="1"/>
          </p:nvPr>
        </p:nvSpPr>
        <p:spPr>
          <a:xfrm>
            <a:off x="422586" y="1986714"/>
            <a:ext cx="7886700" cy="1085554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Types of Updates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Time </a:t>
            </a:r>
            <a:r>
              <a:rPr lang="en-US" sz="1400" dirty="0"/>
              <a:t>Series vs Event Files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How to merge </a:t>
            </a:r>
            <a:r>
              <a:rPr lang="en-US" sz="1400" dirty="0" smtClean="0"/>
              <a:t>those files.</a:t>
            </a:r>
            <a:endParaRPr lang="en-US" sz="1400" dirty="0"/>
          </a:p>
        </p:txBody>
      </p:sp>
      <p:pic>
        <p:nvPicPr>
          <p:cNvPr id="1028" name="Picture 4" descr="CRSP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67" b="32458"/>
          <a:stretch/>
        </p:blipFill>
        <p:spPr bwMode="auto">
          <a:xfrm>
            <a:off x="3910584" y="1722017"/>
            <a:ext cx="4845672" cy="111421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rsp.uchicago.edu/files/images/II_Big-Picture_20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584" y="2836002"/>
            <a:ext cx="4845673" cy="2324398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40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986245" y="1633539"/>
            <a:ext cx="4728755" cy="2938461"/>
          </a:xfrm>
        </p:spPr>
        <p:txBody>
          <a:bodyPr/>
          <a:lstStyle/>
          <a:p>
            <a:r>
              <a:rPr lang="en-US" dirty="0" smtClean="0"/>
              <a:t>1. Types of Updates</a:t>
            </a:r>
            <a:endParaRPr lang="en-US" dirty="0"/>
          </a:p>
        </p:txBody>
      </p:sp>
      <p:sp>
        <p:nvSpPr>
          <p:cNvPr id="8" name="Text Placeholder 1"/>
          <p:cNvSpPr>
            <a:spLocks noGrp="1"/>
          </p:cNvSpPr>
          <p:nvPr>
            <p:ph type="body" idx="1"/>
          </p:nvPr>
        </p:nvSpPr>
        <p:spPr>
          <a:xfrm>
            <a:off x="986245" y="4724401"/>
            <a:ext cx="5185955" cy="4781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3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</a:t>
            </a:r>
            <a:r>
              <a:rPr lang="en-US" sz="1800" dirty="0" smtClean="0"/>
              <a:t>(subscriptions)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86" y="1329999"/>
            <a:ext cx="7886700" cy="4009687"/>
          </a:xfrm>
        </p:spPr>
        <p:txBody>
          <a:bodyPr/>
          <a:lstStyle/>
          <a:p>
            <a:r>
              <a:rPr lang="en-US" b="1" dirty="0" smtClean="0"/>
              <a:t>Annually: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/</a:t>
            </a:r>
            <a:r>
              <a:rPr lang="en-US" dirty="0" err="1" smtClean="0"/>
              <a:t>wrds</a:t>
            </a:r>
            <a:r>
              <a:rPr lang="en-US" dirty="0" smtClean="0"/>
              <a:t>/</a:t>
            </a:r>
            <a:r>
              <a:rPr lang="en-US" dirty="0" err="1" smtClean="0"/>
              <a:t>crsp</a:t>
            </a:r>
            <a:r>
              <a:rPr lang="en-US" dirty="0" smtClean="0"/>
              <a:t>/</a:t>
            </a:r>
            <a:r>
              <a:rPr lang="en-US" dirty="0" err="1" smtClean="0"/>
              <a:t>sasdata</a:t>
            </a:r>
            <a:r>
              <a:rPr lang="en-US" dirty="0" smtClean="0"/>
              <a:t>/</a:t>
            </a:r>
            <a:r>
              <a:rPr lang="en-US" dirty="0" err="1" smtClean="0"/>
              <a:t>a_stock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Quarterly: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/</a:t>
            </a:r>
            <a:r>
              <a:rPr lang="en-US" dirty="0" err="1" smtClean="0"/>
              <a:t>wrds</a:t>
            </a:r>
            <a:r>
              <a:rPr lang="en-US" dirty="0" smtClean="0"/>
              <a:t>/</a:t>
            </a:r>
            <a:r>
              <a:rPr lang="en-US" dirty="0" err="1" smtClean="0"/>
              <a:t>crsp</a:t>
            </a:r>
            <a:r>
              <a:rPr lang="en-US" dirty="0" smtClean="0"/>
              <a:t>/</a:t>
            </a:r>
            <a:r>
              <a:rPr lang="en-US" dirty="0" err="1" smtClean="0"/>
              <a:t>sasdata</a:t>
            </a:r>
            <a:r>
              <a:rPr lang="en-US" dirty="0" smtClean="0"/>
              <a:t>/</a:t>
            </a:r>
            <a:r>
              <a:rPr lang="en-US" dirty="0" err="1" smtClean="0"/>
              <a:t>q_stock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 smtClean="0"/>
              <a:t>Monthly: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</a:t>
            </a:r>
            <a:r>
              <a:rPr lang="en-US" dirty="0" err="1" smtClean="0"/>
              <a:t>wrds</a:t>
            </a:r>
            <a:r>
              <a:rPr lang="en-US" dirty="0" smtClean="0"/>
              <a:t>/</a:t>
            </a:r>
            <a:r>
              <a:rPr lang="en-US" dirty="0" err="1" smtClean="0"/>
              <a:t>crsp</a:t>
            </a:r>
            <a:r>
              <a:rPr lang="en-US" dirty="0" smtClean="0"/>
              <a:t>/</a:t>
            </a:r>
            <a:r>
              <a:rPr lang="en-US" dirty="0" err="1" smtClean="0"/>
              <a:t>sasdata</a:t>
            </a:r>
            <a:r>
              <a:rPr lang="en-US" dirty="0" smtClean="0"/>
              <a:t>/</a:t>
            </a:r>
            <a:r>
              <a:rPr lang="en-US" dirty="0" err="1" smtClean="0"/>
              <a:t>m_stock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986245" y="1633539"/>
            <a:ext cx="4728755" cy="2938461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Time-series and Event files</a:t>
            </a:r>
            <a:endParaRPr lang="en-US" dirty="0"/>
          </a:p>
        </p:txBody>
      </p:sp>
      <p:sp>
        <p:nvSpPr>
          <p:cNvPr id="8" name="Text Placeholder 1"/>
          <p:cNvSpPr>
            <a:spLocks noGrp="1"/>
          </p:cNvSpPr>
          <p:nvPr>
            <p:ph type="body" idx="1"/>
          </p:nvPr>
        </p:nvSpPr>
        <p:spPr>
          <a:xfrm>
            <a:off x="986245" y="4724401"/>
            <a:ext cx="5185955" cy="4781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</a:t>
            </a:r>
            <a:r>
              <a:rPr lang="en-US" dirty="0" smtClean="0"/>
              <a:t>of </a:t>
            </a:r>
            <a:r>
              <a:rPr lang="en-US" dirty="0" smtClean="0"/>
              <a:t>CRSP Files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620690" y="1869170"/>
            <a:ext cx="2745246" cy="564162"/>
            <a:chOff x="1770714" y="3200400"/>
            <a:chExt cx="5696886" cy="752215"/>
          </a:xfrm>
        </p:grpSpPr>
        <p:sp>
          <p:nvSpPr>
            <p:cNvPr id="7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2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9" name="Textfeld 110"/>
            <p:cNvSpPr txBox="1"/>
            <p:nvPr/>
          </p:nvSpPr>
          <p:spPr>
            <a:xfrm>
              <a:off x="1975947" y="3200400"/>
              <a:ext cx="538653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3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hteck 1"/>
            <p:cNvSpPr/>
            <p:nvPr/>
          </p:nvSpPr>
          <p:spPr>
            <a:xfrm>
              <a:off x="2829780" y="3398618"/>
              <a:ext cx="3553745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solidFill>
                    <a:schemeClr val="tx2"/>
                  </a:solidFill>
                </a:rPr>
                <a:t>Time-Series:</a:t>
              </a:r>
              <a:r>
                <a:rPr lang="en-US" sz="1050" dirty="0" smtClean="0">
                  <a:solidFill>
                    <a:schemeClr val="tx2"/>
                  </a:solidFill>
                </a:rPr>
                <a:t/>
              </a:r>
              <a:br>
                <a:rPr lang="en-US" sz="1050" dirty="0" smtClean="0">
                  <a:solidFill>
                    <a:schemeClr val="tx2"/>
                  </a:solidFill>
                </a:rPr>
              </a:br>
              <a:endParaRPr lang="en-US" sz="105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20690" y="2925602"/>
            <a:ext cx="2852356" cy="577081"/>
            <a:chOff x="1770714" y="4104391"/>
            <a:chExt cx="5696886" cy="769441"/>
          </a:xfrm>
        </p:grpSpPr>
        <p:sp>
          <p:nvSpPr>
            <p:cNvPr id="14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9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6" name="Rechteck 1"/>
            <p:cNvSpPr/>
            <p:nvPr/>
          </p:nvSpPr>
          <p:spPr>
            <a:xfrm>
              <a:off x="2841155" y="4104391"/>
              <a:ext cx="434829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solidFill>
                    <a:schemeClr val="tx2"/>
                  </a:solidFill>
                </a:rPr>
                <a:t/>
              </a:r>
              <a:br>
                <a:rPr lang="en-US" sz="1050" b="1" dirty="0" smtClean="0">
                  <a:solidFill>
                    <a:schemeClr val="tx2"/>
                  </a:solidFill>
                </a:rPr>
              </a:br>
              <a:r>
                <a:rPr lang="en-US" sz="1050" b="1" dirty="0" smtClean="0">
                  <a:solidFill>
                    <a:schemeClr val="tx2"/>
                  </a:solidFill>
                </a:rPr>
                <a:t>Event files:</a:t>
              </a:r>
              <a:r>
                <a:rPr lang="en-US" sz="1050" dirty="0" smtClean="0">
                  <a:solidFill>
                    <a:schemeClr val="tx2"/>
                  </a:solidFill>
                </a:rPr>
                <a:t/>
              </a:r>
              <a:br>
                <a:rPr lang="en-US" sz="1050" dirty="0" smtClean="0">
                  <a:solidFill>
                    <a:schemeClr val="tx2"/>
                  </a:solidFill>
                </a:rPr>
              </a:br>
              <a:endParaRPr lang="en-US" sz="1050" dirty="0">
                <a:solidFill>
                  <a:schemeClr val="tx2"/>
                </a:solidFill>
              </a:endParaRPr>
            </a:p>
          </p:txBody>
        </p:sp>
        <p:sp>
          <p:nvSpPr>
            <p:cNvPr id="17" name="Textfeld 110"/>
            <p:cNvSpPr txBox="1"/>
            <p:nvPr/>
          </p:nvSpPr>
          <p:spPr>
            <a:xfrm>
              <a:off x="1963082" y="4128850"/>
              <a:ext cx="485539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3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251886" y="2020446"/>
            <a:ext cx="2057400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*</a:t>
            </a:r>
            <a:r>
              <a:rPr lang="en-US" sz="1100" dirty="0" smtClean="0"/>
              <a:t>SF, *SI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6251886" y="2925602"/>
            <a:ext cx="2057400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*SENAMES,*SESHARES,</a:t>
            </a:r>
            <a:br>
              <a:rPr lang="en-US" sz="1100" dirty="0" smtClean="0"/>
            </a:br>
            <a:r>
              <a:rPr lang="en-US" sz="1100" dirty="0" smtClean="0"/>
              <a:t>*SEDELIST</a:t>
            </a:r>
            <a:r>
              <a:rPr lang="en-US" sz="1100" dirty="0" smtClean="0"/>
              <a:t>, </a:t>
            </a:r>
            <a:r>
              <a:rPr lang="en-US" sz="1100" dirty="0" smtClean="0"/>
              <a:t>*SEDIST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6276270" y="1143000"/>
            <a:ext cx="2033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= D or 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2078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2168214" cy="48628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Example 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DSF</a:t>
            </a:r>
            <a:br>
              <a:rPr lang="en-US" sz="2000" dirty="0" smtClean="0"/>
            </a:br>
            <a:r>
              <a:rPr lang="en-US" sz="1400" dirty="0" smtClean="0"/>
              <a:t>(Time-series)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DSENAMES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400" dirty="0" smtClean="0"/>
              <a:t>(Event file)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46287"/>
              </p:ext>
            </p:extLst>
          </p:nvPr>
        </p:nvGraphicFramePr>
        <p:xfrm>
          <a:off x="1762125" y="3942267"/>
          <a:ext cx="7239000" cy="1827210"/>
        </p:xfrm>
        <a:graphic>
          <a:graphicData uri="http://schemas.openxmlformats.org/drawingml/2006/table">
            <a:tbl>
              <a:tblPr/>
              <a:tblGrid>
                <a:gridCol w="690297">
                  <a:extLst>
                    <a:ext uri="{9D8B030D-6E8A-4147-A177-3AD203B41FA5}">
                      <a16:colId xmlns:a16="http://schemas.microsoft.com/office/drawing/2014/main" val="3515554105"/>
                    </a:ext>
                  </a:extLst>
                </a:gridCol>
                <a:gridCol w="861959">
                  <a:extLst>
                    <a:ext uri="{9D8B030D-6E8A-4147-A177-3AD203B41FA5}">
                      <a16:colId xmlns:a16="http://schemas.microsoft.com/office/drawing/2014/main" val="1945323265"/>
                    </a:ext>
                  </a:extLst>
                </a:gridCol>
                <a:gridCol w="1607043">
                  <a:extLst>
                    <a:ext uri="{9D8B030D-6E8A-4147-A177-3AD203B41FA5}">
                      <a16:colId xmlns:a16="http://schemas.microsoft.com/office/drawing/2014/main" val="37121563"/>
                    </a:ext>
                  </a:extLst>
                </a:gridCol>
                <a:gridCol w="701256">
                  <a:extLst>
                    <a:ext uri="{9D8B030D-6E8A-4147-A177-3AD203B41FA5}">
                      <a16:colId xmlns:a16="http://schemas.microsoft.com/office/drawing/2014/main" val="4007452995"/>
                    </a:ext>
                  </a:extLst>
                </a:gridCol>
                <a:gridCol w="540551">
                  <a:extLst>
                    <a:ext uri="{9D8B030D-6E8A-4147-A177-3AD203B41FA5}">
                      <a16:colId xmlns:a16="http://schemas.microsoft.com/office/drawing/2014/main" val="1905048203"/>
                    </a:ext>
                  </a:extLst>
                </a:gridCol>
                <a:gridCol w="686646">
                  <a:extLst>
                    <a:ext uri="{9D8B030D-6E8A-4147-A177-3AD203B41FA5}">
                      <a16:colId xmlns:a16="http://schemas.microsoft.com/office/drawing/2014/main" val="2775021726"/>
                    </a:ext>
                  </a:extLst>
                </a:gridCol>
                <a:gridCol w="525942">
                  <a:extLst>
                    <a:ext uri="{9D8B030D-6E8A-4147-A177-3AD203B41FA5}">
                      <a16:colId xmlns:a16="http://schemas.microsoft.com/office/drawing/2014/main" val="2394549642"/>
                    </a:ext>
                  </a:extLst>
                </a:gridCol>
                <a:gridCol w="613599">
                  <a:extLst>
                    <a:ext uri="{9D8B030D-6E8A-4147-A177-3AD203B41FA5}">
                      <a16:colId xmlns:a16="http://schemas.microsoft.com/office/drawing/2014/main" val="2018790569"/>
                    </a:ext>
                  </a:extLst>
                </a:gridCol>
                <a:gridCol w="471156">
                  <a:extLst>
                    <a:ext uri="{9D8B030D-6E8A-4147-A177-3AD203B41FA5}">
                      <a16:colId xmlns:a16="http://schemas.microsoft.com/office/drawing/2014/main" val="3665190512"/>
                    </a:ext>
                  </a:extLst>
                </a:gridCol>
                <a:gridCol w="540551">
                  <a:extLst>
                    <a:ext uri="{9D8B030D-6E8A-4147-A177-3AD203B41FA5}">
                      <a16:colId xmlns:a16="http://schemas.microsoft.com/office/drawing/2014/main" val="173923761"/>
                    </a:ext>
                  </a:extLst>
                </a:gridCol>
              </a:tblGrid>
              <a:tr h="3045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NAMEENDT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COMNAM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NCUSIP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TICKER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SHRCD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EXCHCD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SICCD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NAICS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53549"/>
                  </a:ext>
                </a:extLst>
              </a:tr>
              <a:tr h="3045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19880622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20030721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DELL COMPUTER CORP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24702510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860222"/>
                  </a:ext>
                </a:extLst>
              </a:tr>
              <a:tr h="3045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20030722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20040609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DELL INC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24702R10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846803"/>
                  </a:ext>
                </a:extLst>
              </a:tr>
              <a:tr h="3045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20040610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20060629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DELL INC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24702R10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45716"/>
                  </a:ext>
                </a:extLst>
              </a:tr>
              <a:tr h="3045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20060630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20120522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DELL INC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24702R10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183915"/>
                  </a:ext>
                </a:extLst>
              </a:tr>
              <a:tr h="3045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20120523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DELL INC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24702R10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86636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641846"/>
              </p:ext>
            </p:extLst>
          </p:nvPr>
        </p:nvGraphicFramePr>
        <p:xfrm>
          <a:off x="1762125" y="990603"/>
          <a:ext cx="3657600" cy="2438397"/>
        </p:xfrm>
        <a:graphic>
          <a:graphicData uri="http://schemas.openxmlformats.org/drawingml/2006/table">
            <a:tbl>
              <a:tblPr/>
              <a:tblGrid>
                <a:gridCol w="731520">
                  <a:extLst>
                    <a:ext uri="{9D8B030D-6E8A-4147-A177-3AD203B41FA5}">
                      <a16:colId xmlns:a16="http://schemas.microsoft.com/office/drawing/2014/main" val="300576654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66782339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52213512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19763887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499646134"/>
                    </a:ext>
                  </a:extLst>
                </a:gridCol>
              </a:tblGrid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544689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20020501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24852686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0.005315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290516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20020502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28163281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-0.04003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924003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20020503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32577239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-0.04327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593229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20020506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20276240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594501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20020507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35223880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-0.05979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28934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20020508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34750543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0.148679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766642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20020509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19617279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-0.01598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127072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20020510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22611509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-0.05388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437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2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2168214" cy="440120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Examples 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DSESHARES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100" dirty="0" smtClean="0"/>
              <a:t>(Event File)</a:t>
            </a:r>
            <a:r>
              <a:rPr lang="en-US" sz="2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1600" dirty="0" smtClean="0"/>
              <a:t>DSEDELIST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200" dirty="0" smtClean="0"/>
              <a:t>(Event file)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909040"/>
              </p:ext>
            </p:extLst>
          </p:nvPr>
        </p:nvGraphicFramePr>
        <p:xfrm>
          <a:off x="1981200" y="987770"/>
          <a:ext cx="6477000" cy="2211958"/>
        </p:xfrm>
        <a:graphic>
          <a:graphicData uri="http://schemas.openxmlformats.org/drawingml/2006/table">
            <a:tbl>
              <a:tblPr/>
              <a:tblGrid>
                <a:gridCol w="1316464">
                  <a:extLst>
                    <a:ext uri="{9D8B030D-6E8A-4147-A177-3AD203B41FA5}">
                      <a16:colId xmlns:a16="http://schemas.microsoft.com/office/drawing/2014/main" val="2927103025"/>
                    </a:ext>
                  </a:extLst>
                </a:gridCol>
                <a:gridCol w="1395451">
                  <a:extLst>
                    <a:ext uri="{9D8B030D-6E8A-4147-A177-3AD203B41FA5}">
                      <a16:colId xmlns:a16="http://schemas.microsoft.com/office/drawing/2014/main" val="2539592453"/>
                    </a:ext>
                  </a:extLst>
                </a:gridCol>
                <a:gridCol w="1685072">
                  <a:extLst>
                    <a:ext uri="{9D8B030D-6E8A-4147-A177-3AD203B41FA5}">
                      <a16:colId xmlns:a16="http://schemas.microsoft.com/office/drawing/2014/main" val="44261439"/>
                    </a:ext>
                  </a:extLst>
                </a:gridCol>
                <a:gridCol w="2080013">
                  <a:extLst>
                    <a:ext uri="{9D8B030D-6E8A-4147-A177-3AD203B41FA5}">
                      <a16:colId xmlns:a16="http://schemas.microsoft.com/office/drawing/2014/main" val="2021521761"/>
                    </a:ext>
                  </a:extLst>
                </a:gridCol>
              </a:tblGrid>
              <a:tr h="315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PERMNO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SHRSDT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SHRENDDT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SHROUT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167260"/>
                  </a:ext>
                </a:extLst>
              </a:tr>
              <a:tr h="315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20030131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20030420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2,579,000 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840403"/>
                  </a:ext>
                </a:extLst>
              </a:tr>
              <a:tr h="315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20030421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20030429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2,568,286 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04611"/>
                  </a:ext>
                </a:extLst>
              </a:tr>
              <a:tr h="315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20030430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20030501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2,568,117 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22247"/>
                  </a:ext>
                </a:extLst>
              </a:tr>
              <a:tr h="315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20030502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20030522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2,568,000 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8004"/>
                  </a:ext>
                </a:extLst>
              </a:tr>
              <a:tr h="315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20030523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20030529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2,568,252 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860321"/>
                  </a:ext>
                </a:extLst>
              </a:tr>
              <a:tr h="315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20030530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20030721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2,568,631 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9501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386990"/>
              </p:ext>
            </p:extLst>
          </p:nvPr>
        </p:nvGraphicFramePr>
        <p:xfrm>
          <a:off x="1981200" y="4504346"/>
          <a:ext cx="5667375" cy="703048"/>
        </p:xfrm>
        <a:graphic>
          <a:graphicData uri="http://schemas.openxmlformats.org/drawingml/2006/table">
            <a:tbl>
              <a:tblPr/>
              <a:tblGrid>
                <a:gridCol w="809625">
                  <a:extLst>
                    <a:ext uri="{9D8B030D-6E8A-4147-A177-3AD203B41FA5}">
                      <a16:colId xmlns:a16="http://schemas.microsoft.com/office/drawing/2014/main" val="2254653323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3181023483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373680668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153877825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3399939067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1828166447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861933712"/>
                    </a:ext>
                  </a:extLst>
                </a:gridCol>
              </a:tblGrid>
              <a:tr h="351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DLSTDT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DLSTCD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DLAMT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DLRETX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DLPDT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DLRET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015025"/>
                  </a:ext>
                </a:extLst>
              </a:tr>
              <a:tr h="351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0.001443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20131030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0.001443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41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5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986245" y="1633539"/>
            <a:ext cx="5033555" cy="2938461"/>
          </a:xfrm>
        </p:spPr>
        <p:txBody>
          <a:bodyPr/>
          <a:lstStyle/>
          <a:p>
            <a:r>
              <a:rPr lang="en-US" dirty="0" smtClean="0"/>
              <a:t>3. </a:t>
            </a:r>
            <a:r>
              <a:rPr lang="en-US" dirty="0"/>
              <a:t>How to merge both Time-Series and </a:t>
            </a:r>
            <a:br>
              <a:rPr lang="en-US" dirty="0"/>
            </a:br>
            <a:r>
              <a:rPr lang="en-US" dirty="0"/>
              <a:t>Event files.</a:t>
            </a:r>
            <a:br>
              <a:rPr lang="en-US" dirty="0"/>
            </a:br>
            <a:endParaRPr lang="en-US" dirty="0">
              <a:effectLst/>
            </a:endParaRPr>
          </a:p>
        </p:txBody>
      </p:sp>
      <p:sp>
        <p:nvSpPr>
          <p:cNvPr id="8" name="Text Placeholder 1"/>
          <p:cNvSpPr>
            <a:spLocks noGrp="1"/>
          </p:cNvSpPr>
          <p:nvPr>
            <p:ph type="body" idx="1"/>
          </p:nvPr>
        </p:nvSpPr>
        <p:spPr>
          <a:xfrm>
            <a:off x="986245" y="4724401"/>
            <a:ext cx="5185955" cy="4781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5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arton 2016 4:3">
  <a:themeElements>
    <a:clrScheme name="Wharton 2016">
      <a:dk1>
        <a:srgbClr val="2D2C41"/>
      </a:dk1>
      <a:lt1>
        <a:srgbClr val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Wharton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knowledge_master1-3_theme</Template>
  <TotalTime>14168</TotalTime>
  <Words>568</Words>
  <Application>Microsoft Office PowerPoint</Application>
  <PresentationFormat>On-screen Show (4:3)</PresentationFormat>
  <Paragraphs>285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Garamond</vt:lpstr>
      <vt:lpstr>Wharton 2016 4:3</vt:lpstr>
      <vt:lpstr>CRSP Stock Database Structure in WRDS</vt:lpstr>
      <vt:lpstr>Data Structure in WRDS</vt:lpstr>
      <vt:lpstr>1. Types of Updates</vt:lpstr>
      <vt:lpstr>Updates (subscriptions)</vt:lpstr>
      <vt:lpstr>2. Time-series and Event files</vt:lpstr>
      <vt:lpstr>2 Types of CRSP Files</vt:lpstr>
      <vt:lpstr>Example :     DSF (Time-series)     DSENAMES  (Event file)</vt:lpstr>
      <vt:lpstr>Examples :    DSESHARES (Event File)      DSEDELIST (Event file)</vt:lpstr>
      <vt:lpstr>3. How to merge both Time-Series and  Event files. </vt:lpstr>
      <vt:lpstr>Adding Shares Outstanding to Time-Series…</vt:lpstr>
      <vt:lpstr>Output</vt:lpstr>
      <vt:lpstr>CRSP on WRDS web page</vt:lpstr>
      <vt:lpstr>Summary</vt:lpstr>
      <vt:lpstr>PowerPoint Presentation</vt:lpstr>
    </vt:vector>
  </TitlesOfParts>
  <Company>The Wharton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tranac</dc:creator>
  <cp:lastModifiedBy>luisfe felipe</cp:lastModifiedBy>
  <cp:revision>566</cp:revision>
  <cp:lastPrinted>2012-04-12T19:17:32Z</cp:lastPrinted>
  <dcterms:created xsi:type="dcterms:W3CDTF">2012-04-03T15:29:58Z</dcterms:created>
  <dcterms:modified xsi:type="dcterms:W3CDTF">2020-05-02T22:39:38Z</dcterms:modified>
</cp:coreProperties>
</file>