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17"/>
  </p:notesMasterIdLst>
  <p:handoutMasterIdLst>
    <p:handoutMasterId r:id="rId18"/>
  </p:handoutMasterIdLst>
  <p:sldIdLst>
    <p:sldId id="354" r:id="rId2"/>
    <p:sldId id="380" r:id="rId3"/>
    <p:sldId id="381" r:id="rId4"/>
    <p:sldId id="393" r:id="rId5"/>
    <p:sldId id="392" r:id="rId6"/>
    <p:sldId id="383" r:id="rId7"/>
    <p:sldId id="388" r:id="rId8"/>
    <p:sldId id="389" r:id="rId9"/>
    <p:sldId id="384" r:id="rId10"/>
    <p:sldId id="385" r:id="rId11"/>
    <p:sldId id="386" r:id="rId12"/>
    <p:sldId id="387" r:id="rId13"/>
    <p:sldId id="391" r:id="rId14"/>
    <p:sldId id="390" r:id="rId15"/>
    <p:sldId id="294" r:id="rId16"/>
  </p:sldIdLst>
  <p:sldSz cx="9144000" cy="6858000" type="screen4x3"/>
  <p:notesSz cx="7010400" cy="92964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9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DAD7"/>
    <a:srgbClr val="B1B6AF"/>
    <a:srgbClr val="B1B6B9"/>
    <a:srgbClr val="D6D3CB"/>
    <a:srgbClr val="D9D7D0"/>
    <a:srgbClr val="C6093B"/>
    <a:srgbClr val="AFAFAF"/>
    <a:srgbClr val="96227D"/>
    <a:srgbClr val="000000"/>
    <a:srgbClr val="A905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20" autoAdjust="0"/>
    <p:restoredTop sz="96192" autoAdjust="0"/>
  </p:normalViewPr>
  <p:slideViewPr>
    <p:cSldViewPr>
      <p:cViewPr varScale="1">
        <p:scale>
          <a:sx n="105" d="100"/>
          <a:sy n="105" d="100"/>
        </p:scale>
        <p:origin x="3900" y="102"/>
      </p:cViewPr>
      <p:guideLst>
        <p:guide orient="horz" pos="2160"/>
        <p:guide pos="912"/>
      </p:guideLst>
    </p:cSldViewPr>
  </p:slideViewPr>
  <p:outlineViewPr>
    <p:cViewPr>
      <p:scale>
        <a:sx n="33" d="100"/>
        <a:sy n="33" d="100"/>
      </p:scale>
      <p:origin x="0" y="-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05" d="100"/>
        <a:sy n="305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2874" y="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436" y="0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r">
              <a:defRPr sz="1200"/>
            </a:lvl1pPr>
          </a:lstStyle>
          <a:p>
            <a:fld id="{C604CD14-512E-4ED5-BC62-E538007162F6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7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436" y="8830627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r">
              <a:defRPr sz="1200"/>
            </a:lvl1pPr>
          </a:lstStyle>
          <a:p>
            <a:fld id="{20639290-6861-4206-AFE3-4D55B2340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052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200"/>
            </a:lvl1pPr>
          </a:lstStyle>
          <a:p>
            <a:fld id="{F596556E-D92C-4943-8DC9-CB9A7CAB1341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200"/>
            </a:lvl1pPr>
          </a:lstStyle>
          <a:p>
            <a:fld id="{068ADE0E-12BD-4DC4-8CFC-B74AF52C7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543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</a:t>
            </a:r>
            <a:r>
              <a:rPr lang="en-US" baseline="0" dirty="0" smtClean="0"/>
              <a:t> databases: </a:t>
            </a:r>
            <a:br>
              <a:rPr lang="en-US" baseline="0" dirty="0" smtClean="0"/>
            </a:br>
            <a:r>
              <a:rPr lang="en-US" baseline="0" dirty="0" smtClean="0"/>
              <a:t>CRSP Portfolios and Stock Indices database</a:t>
            </a:r>
            <a:br>
              <a:rPr lang="en-US" baseline="0" dirty="0" smtClean="0"/>
            </a:br>
            <a:r>
              <a:rPr lang="en-US" baseline="0" dirty="0" smtClean="0"/>
              <a:t>CRSP Treasuries</a:t>
            </a:r>
            <a:br>
              <a:rPr lang="en-US" baseline="0" dirty="0" smtClean="0"/>
            </a:br>
            <a:r>
              <a:rPr lang="en-US" baseline="0" dirty="0" err="1" smtClean="0"/>
              <a:t>Ziman</a:t>
            </a:r>
            <a:r>
              <a:rPr lang="en-US" baseline="0" dirty="0" smtClean="0"/>
              <a:t> REIT database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ADE0E-12BD-4DC4-8CFC-B74AF52C7F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63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 rot="16200000" flipV="1">
            <a:off x="2646492" y="-2665075"/>
            <a:ext cx="3813850" cy="9144001"/>
          </a:xfrm>
          <a:custGeom>
            <a:avLst/>
            <a:gdLst>
              <a:gd name="connsiteX0" fmla="*/ 3813850 w 3813850"/>
              <a:gd name="connsiteY0" fmla="*/ 9144001 h 9144001"/>
              <a:gd name="connsiteX1" fmla="*/ 3813850 w 3813850"/>
              <a:gd name="connsiteY1" fmla="*/ 0 h 9144001"/>
              <a:gd name="connsiteX2" fmla="*/ 3053915 w 3813850"/>
              <a:gd name="connsiteY2" fmla="*/ 0 h 9144001"/>
              <a:gd name="connsiteX3" fmla="*/ 0 w 3813850"/>
              <a:gd name="connsiteY3" fmla="*/ 9144001 h 914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3850" h="9144001">
                <a:moveTo>
                  <a:pt x="3813850" y="9144001"/>
                </a:moveTo>
                <a:lnTo>
                  <a:pt x="3813850" y="0"/>
                </a:lnTo>
                <a:lnTo>
                  <a:pt x="3053915" y="0"/>
                </a:lnTo>
                <a:lnTo>
                  <a:pt x="0" y="9144001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12" y="554100"/>
            <a:ext cx="2641600" cy="6493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815774"/>
            <a:ext cx="7772400" cy="646331"/>
          </a:xfrm>
        </p:spPr>
        <p:txBody>
          <a:bodyPr anchor="b">
            <a:sp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464028"/>
            <a:ext cx="7772400" cy="548483"/>
          </a:xfrm>
        </p:spPr>
        <p:txBody>
          <a:bodyPr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125454"/>
            <a:ext cx="7772400" cy="513346"/>
          </a:xfrm>
        </p:spPr>
        <p:txBody>
          <a:bodyPr>
            <a:spAutoFit/>
          </a:bodyPr>
          <a:lstStyle>
            <a:lvl1pPr marL="0" indent="0">
              <a:buNone/>
              <a:defRPr sz="2400">
                <a:solidFill>
                  <a:schemeClr val="accent4"/>
                </a:solidFill>
                <a:latin typeface="Garamond" panose="02020404030301010803" pitchFamily="18" charset="0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</p:spTree>
    <p:extLst>
      <p:ext uri="{BB962C8B-B14F-4D97-AF65-F5344CB8AC3E}">
        <p14:creationId xmlns:p14="http://schemas.microsoft.com/office/powerpoint/2010/main" val="2622188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586" y="304800"/>
            <a:ext cx="7886700" cy="5943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22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0"/>
            <a:ext cx="9143999" cy="650350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solidFill>
            <a:schemeClr val="accent1">
              <a:alpha val="85000"/>
            </a:schemeClr>
          </a:solidFill>
        </p:spPr>
        <p:txBody>
          <a:bodyPr lIns="274320" tIns="274320" rIns="274320" bIns="274320"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Initiative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31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Initiative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87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an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 rot="10800000" flipV="1">
            <a:off x="0" y="2122400"/>
            <a:ext cx="1463201" cy="4381103"/>
          </a:xfrm>
          <a:custGeom>
            <a:avLst/>
            <a:gdLst>
              <a:gd name="connsiteX0" fmla="*/ 1463201 w 1463201"/>
              <a:gd name="connsiteY0" fmla="*/ 0 h 4381103"/>
              <a:gd name="connsiteX1" fmla="*/ 0 w 1463201"/>
              <a:gd name="connsiteY1" fmla="*/ 4381103 h 4381103"/>
              <a:gd name="connsiteX2" fmla="*/ 1463201 w 1463201"/>
              <a:gd name="connsiteY2" fmla="*/ 4381103 h 438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3201" h="4381103">
                <a:moveTo>
                  <a:pt x="1463201" y="0"/>
                </a:moveTo>
                <a:lnTo>
                  <a:pt x="0" y="4381103"/>
                </a:lnTo>
                <a:lnTo>
                  <a:pt x="1463201" y="4381103"/>
                </a:lnTo>
                <a:close/>
              </a:path>
            </a:pathLst>
          </a:custGeom>
          <a:solidFill>
            <a:srgbClr val="00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9" name="Freeform 8"/>
          <p:cNvSpPr/>
          <p:nvPr userDrawn="1"/>
        </p:nvSpPr>
        <p:spPr>
          <a:xfrm rot="5400000" flipV="1">
            <a:off x="2933151" y="292651"/>
            <a:ext cx="3277705" cy="9144003"/>
          </a:xfrm>
          <a:custGeom>
            <a:avLst/>
            <a:gdLst>
              <a:gd name="connsiteX0" fmla="*/ 0 w 3277705"/>
              <a:gd name="connsiteY0" fmla="*/ 9144003 h 9144003"/>
              <a:gd name="connsiteX1" fmla="*/ 3277705 w 3277705"/>
              <a:gd name="connsiteY1" fmla="*/ 9144003 h 9144003"/>
              <a:gd name="connsiteX2" fmla="*/ 3277704 w 3277705"/>
              <a:gd name="connsiteY2" fmla="*/ 0 h 9144003"/>
              <a:gd name="connsiteX3" fmla="*/ 3053915 w 3277705"/>
              <a:gd name="connsiteY3" fmla="*/ 0 h 9144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7705" h="9144003">
                <a:moveTo>
                  <a:pt x="0" y="9144003"/>
                </a:moveTo>
                <a:lnTo>
                  <a:pt x="3277705" y="9144003"/>
                </a:lnTo>
                <a:lnTo>
                  <a:pt x="3277704" y="0"/>
                </a:lnTo>
                <a:lnTo>
                  <a:pt x="3053915" y="0"/>
                </a:lnTo>
                <a:close/>
              </a:path>
            </a:pathLst>
          </a:custGeom>
          <a:solidFill>
            <a:srgbClr val="00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Initiative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84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 userDrawn="1"/>
        </p:nvSpPr>
        <p:spPr>
          <a:xfrm flipV="1">
            <a:off x="7570986" y="0"/>
            <a:ext cx="1573014" cy="4709905"/>
          </a:xfrm>
          <a:custGeom>
            <a:avLst/>
            <a:gdLst>
              <a:gd name="connsiteX0" fmla="*/ 0 w 1573014"/>
              <a:gd name="connsiteY0" fmla="*/ 4709905 h 4709905"/>
              <a:gd name="connsiteX1" fmla="*/ 1573014 w 1573014"/>
              <a:gd name="connsiteY1" fmla="*/ 4709905 h 4709905"/>
              <a:gd name="connsiteX2" fmla="*/ 1573014 w 1573014"/>
              <a:gd name="connsiteY2" fmla="*/ 0 h 470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3014" h="4709905">
                <a:moveTo>
                  <a:pt x="0" y="4709905"/>
                </a:moveTo>
                <a:lnTo>
                  <a:pt x="1573014" y="4709905"/>
                </a:lnTo>
                <a:lnTo>
                  <a:pt x="1573014" y="0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 userDrawn="1"/>
        </p:nvSpPr>
        <p:spPr>
          <a:xfrm rot="16200000" flipV="1">
            <a:off x="2646492" y="-2665075"/>
            <a:ext cx="3813850" cy="9144001"/>
          </a:xfrm>
          <a:custGeom>
            <a:avLst/>
            <a:gdLst>
              <a:gd name="connsiteX0" fmla="*/ 3813850 w 3813850"/>
              <a:gd name="connsiteY0" fmla="*/ 9144001 h 9144001"/>
              <a:gd name="connsiteX1" fmla="*/ 3813850 w 3813850"/>
              <a:gd name="connsiteY1" fmla="*/ 0 h 9144001"/>
              <a:gd name="connsiteX2" fmla="*/ 3053915 w 3813850"/>
              <a:gd name="connsiteY2" fmla="*/ 0 h 9144001"/>
              <a:gd name="connsiteX3" fmla="*/ 0 w 3813850"/>
              <a:gd name="connsiteY3" fmla="*/ 9144001 h 914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3850" h="9144001">
                <a:moveTo>
                  <a:pt x="3813850" y="9144001"/>
                </a:moveTo>
                <a:lnTo>
                  <a:pt x="3813850" y="0"/>
                </a:lnTo>
                <a:lnTo>
                  <a:pt x="3053915" y="0"/>
                </a:lnTo>
                <a:lnTo>
                  <a:pt x="0" y="9144001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815774"/>
            <a:ext cx="7772400" cy="646331"/>
          </a:xfrm>
        </p:spPr>
        <p:txBody>
          <a:bodyPr anchor="b">
            <a:sp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464028"/>
            <a:ext cx="7772400" cy="548483"/>
          </a:xfrm>
        </p:spPr>
        <p:txBody>
          <a:bodyPr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125454"/>
            <a:ext cx="7772400" cy="513346"/>
          </a:xfrm>
        </p:spPr>
        <p:txBody>
          <a:bodyPr>
            <a:spAutoFit/>
          </a:bodyPr>
          <a:lstStyle>
            <a:lvl1pPr marL="0" indent="0">
              <a:buNone/>
              <a:defRPr sz="2400">
                <a:solidFill>
                  <a:schemeClr val="accent4"/>
                </a:solidFill>
                <a:latin typeface="Garamond" panose="02020404030301010803" pitchFamily="18" charset="0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12" y="554100"/>
            <a:ext cx="2641600" cy="64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241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 userDrawn="1"/>
        </p:nvSpPr>
        <p:spPr>
          <a:xfrm flipV="1">
            <a:off x="7570986" y="0"/>
            <a:ext cx="1573014" cy="4709905"/>
          </a:xfrm>
          <a:custGeom>
            <a:avLst/>
            <a:gdLst>
              <a:gd name="connsiteX0" fmla="*/ 0 w 1573014"/>
              <a:gd name="connsiteY0" fmla="*/ 4709905 h 4709905"/>
              <a:gd name="connsiteX1" fmla="*/ 1573014 w 1573014"/>
              <a:gd name="connsiteY1" fmla="*/ 4709905 h 4709905"/>
              <a:gd name="connsiteX2" fmla="*/ 1573014 w 1573014"/>
              <a:gd name="connsiteY2" fmla="*/ 0 h 470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3014" h="4709905">
                <a:moveTo>
                  <a:pt x="0" y="4709905"/>
                </a:moveTo>
                <a:lnTo>
                  <a:pt x="1573014" y="4709905"/>
                </a:lnTo>
                <a:lnTo>
                  <a:pt x="1573014" y="0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 userDrawn="1"/>
        </p:nvSpPr>
        <p:spPr>
          <a:xfrm rot="16200000" flipV="1">
            <a:off x="2646492" y="-2665075"/>
            <a:ext cx="3813850" cy="9144001"/>
          </a:xfrm>
          <a:custGeom>
            <a:avLst/>
            <a:gdLst>
              <a:gd name="connsiteX0" fmla="*/ 3813850 w 3813850"/>
              <a:gd name="connsiteY0" fmla="*/ 9144001 h 9144001"/>
              <a:gd name="connsiteX1" fmla="*/ 3813850 w 3813850"/>
              <a:gd name="connsiteY1" fmla="*/ 0 h 9144001"/>
              <a:gd name="connsiteX2" fmla="*/ 3053915 w 3813850"/>
              <a:gd name="connsiteY2" fmla="*/ 0 h 9144001"/>
              <a:gd name="connsiteX3" fmla="*/ 0 w 3813850"/>
              <a:gd name="connsiteY3" fmla="*/ 9144001 h 914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3850" h="9144001">
                <a:moveTo>
                  <a:pt x="3813850" y="9144001"/>
                </a:moveTo>
                <a:lnTo>
                  <a:pt x="3813850" y="0"/>
                </a:lnTo>
                <a:lnTo>
                  <a:pt x="3053915" y="0"/>
                </a:lnTo>
                <a:lnTo>
                  <a:pt x="0" y="9144001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815774"/>
            <a:ext cx="7772400" cy="646331"/>
          </a:xfrm>
        </p:spPr>
        <p:txBody>
          <a:bodyPr anchor="b">
            <a:sp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464028"/>
            <a:ext cx="7772400" cy="548483"/>
          </a:xfrm>
        </p:spPr>
        <p:txBody>
          <a:bodyPr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125454"/>
            <a:ext cx="7772400" cy="513346"/>
          </a:xfrm>
        </p:spPr>
        <p:txBody>
          <a:bodyPr>
            <a:spAutoFit/>
          </a:bodyPr>
          <a:lstStyle>
            <a:lvl1pPr marL="0" indent="0">
              <a:buNone/>
              <a:defRPr sz="2400">
                <a:solidFill>
                  <a:schemeClr val="accent4"/>
                </a:solidFill>
                <a:latin typeface="Garamond" panose="02020404030301010803" pitchFamily="18" charset="0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12" y="554100"/>
            <a:ext cx="2641600" cy="64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817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93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: Emphasi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503504"/>
            <a:ext cx="9144000" cy="384735"/>
          </a:xfrm>
          <a:prstGeom prst="rect">
            <a:avLst/>
          </a:prstGeom>
          <a:solidFill>
            <a:srgbClr val="003D7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002C77"/>
              </a:solidFill>
            </a:endParaRPr>
          </a:p>
        </p:txBody>
      </p:sp>
      <p:sp>
        <p:nvSpPr>
          <p:cNvPr id="8" name="Freeform 7"/>
          <p:cNvSpPr/>
          <p:nvPr userDrawn="1"/>
        </p:nvSpPr>
        <p:spPr>
          <a:xfrm>
            <a:off x="0" y="6503504"/>
            <a:ext cx="1600200" cy="384735"/>
          </a:xfrm>
          <a:custGeom>
            <a:avLst/>
            <a:gdLst>
              <a:gd name="connsiteX0" fmla="*/ 0 w 1600200"/>
              <a:gd name="connsiteY0" fmla="*/ 0 h 384735"/>
              <a:gd name="connsiteX1" fmla="*/ 1472137 w 1600200"/>
              <a:gd name="connsiteY1" fmla="*/ 0 h 384735"/>
              <a:gd name="connsiteX2" fmla="*/ 1600200 w 1600200"/>
              <a:gd name="connsiteY2" fmla="*/ 384735 h 384735"/>
              <a:gd name="connsiteX3" fmla="*/ 0 w 1600200"/>
              <a:gd name="connsiteY3" fmla="*/ 384735 h 38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0200" h="384735">
                <a:moveTo>
                  <a:pt x="0" y="0"/>
                </a:moveTo>
                <a:lnTo>
                  <a:pt x="1472137" y="0"/>
                </a:lnTo>
                <a:lnTo>
                  <a:pt x="1600200" y="384735"/>
                </a:lnTo>
                <a:lnTo>
                  <a:pt x="0" y="384735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Name of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2" y="6595711"/>
            <a:ext cx="914444" cy="17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30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245" y="1709739"/>
            <a:ext cx="7886700" cy="285273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6245" y="472440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Freeform 9"/>
          <p:cNvSpPr/>
          <p:nvPr userDrawn="1"/>
        </p:nvSpPr>
        <p:spPr>
          <a:xfrm flipV="1">
            <a:off x="7570986" y="0"/>
            <a:ext cx="1573014" cy="4709905"/>
          </a:xfrm>
          <a:custGeom>
            <a:avLst/>
            <a:gdLst>
              <a:gd name="connsiteX0" fmla="*/ 0 w 1573014"/>
              <a:gd name="connsiteY0" fmla="*/ 4709905 h 4709905"/>
              <a:gd name="connsiteX1" fmla="*/ 1573014 w 1573014"/>
              <a:gd name="connsiteY1" fmla="*/ 4709905 h 4709905"/>
              <a:gd name="connsiteX2" fmla="*/ 1573014 w 1573014"/>
              <a:gd name="connsiteY2" fmla="*/ 0 h 470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3014" h="4709905">
                <a:moveTo>
                  <a:pt x="0" y="4709905"/>
                </a:moveTo>
                <a:lnTo>
                  <a:pt x="1573014" y="4709905"/>
                </a:lnTo>
                <a:lnTo>
                  <a:pt x="1573014" y="0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 userDrawn="1"/>
        </p:nvSpPr>
        <p:spPr>
          <a:xfrm rot="16200000" flipV="1">
            <a:off x="2646492" y="-2665075"/>
            <a:ext cx="3813850" cy="9144001"/>
          </a:xfrm>
          <a:custGeom>
            <a:avLst/>
            <a:gdLst>
              <a:gd name="connsiteX0" fmla="*/ 3813850 w 3813850"/>
              <a:gd name="connsiteY0" fmla="*/ 9144001 h 9144001"/>
              <a:gd name="connsiteX1" fmla="*/ 3813850 w 3813850"/>
              <a:gd name="connsiteY1" fmla="*/ 0 h 9144001"/>
              <a:gd name="connsiteX2" fmla="*/ 3053915 w 3813850"/>
              <a:gd name="connsiteY2" fmla="*/ 0 h 9144001"/>
              <a:gd name="connsiteX3" fmla="*/ 0 w 3813850"/>
              <a:gd name="connsiteY3" fmla="*/ 9144001 h 914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3850" h="9144001">
                <a:moveTo>
                  <a:pt x="3813850" y="9144001"/>
                </a:moveTo>
                <a:lnTo>
                  <a:pt x="3813850" y="0"/>
                </a:lnTo>
                <a:lnTo>
                  <a:pt x="3053915" y="0"/>
                </a:lnTo>
                <a:lnTo>
                  <a:pt x="0" y="9144001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66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baseline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baseline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Initiative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3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2289473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Initiative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4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Initiative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59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03504"/>
            <a:ext cx="9144000" cy="38473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002C77"/>
              </a:solidFill>
            </a:endParaRPr>
          </a:p>
        </p:txBody>
      </p:sp>
      <p:sp>
        <p:nvSpPr>
          <p:cNvPr id="10" name="Freeform 9"/>
          <p:cNvSpPr/>
          <p:nvPr userDrawn="1"/>
        </p:nvSpPr>
        <p:spPr>
          <a:xfrm>
            <a:off x="0" y="6503504"/>
            <a:ext cx="1600200" cy="384735"/>
          </a:xfrm>
          <a:custGeom>
            <a:avLst/>
            <a:gdLst>
              <a:gd name="connsiteX0" fmla="*/ 0 w 1600200"/>
              <a:gd name="connsiteY0" fmla="*/ 0 h 384735"/>
              <a:gd name="connsiteX1" fmla="*/ 1472137 w 1600200"/>
              <a:gd name="connsiteY1" fmla="*/ 0 h 384735"/>
              <a:gd name="connsiteX2" fmla="*/ 1600200 w 1600200"/>
              <a:gd name="connsiteY2" fmla="*/ 384735 h 384735"/>
              <a:gd name="connsiteX3" fmla="*/ 0 w 1600200"/>
              <a:gd name="connsiteY3" fmla="*/ 384735 h 38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0200" h="384735">
                <a:moveTo>
                  <a:pt x="0" y="0"/>
                </a:moveTo>
                <a:lnTo>
                  <a:pt x="1472137" y="0"/>
                </a:lnTo>
                <a:lnTo>
                  <a:pt x="1600200" y="384735"/>
                </a:lnTo>
                <a:lnTo>
                  <a:pt x="0" y="384735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2586" y="365126"/>
            <a:ext cx="7886700" cy="507831"/>
          </a:xfrm>
          <a:prstGeom prst="rect">
            <a:avLst/>
          </a:prstGeom>
        </p:spPr>
        <p:txBody>
          <a:bodyPr vert="horz" lIns="0" tIns="45720" rIns="0" bIns="4572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2586" y="1329999"/>
            <a:ext cx="7886700" cy="2289473"/>
          </a:xfrm>
          <a:prstGeom prst="rect">
            <a:avLst/>
          </a:prstGeom>
        </p:spPr>
        <p:txBody>
          <a:bodyPr vert="horz" lIns="0" tIns="45720" rIns="0" bIns="4572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15025" y="651201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AFAFAF"/>
                </a:solidFill>
              </a:defRPr>
            </a:lvl1pPr>
          </a:lstStyle>
          <a:p>
            <a:r>
              <a:rPr lang="en-US" dirty="0"/>
              <a:t>Name of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3725" y="61383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E525B-90CE-4B14-91B6-1BFA233CFA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52402" y="6595711"/>
            <a:ext cx="914444" cy="17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133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9" r:id="rId2"/>
    <p:sldLayoutId id="2147483720" r:id="rId3"/>
    <p:sldLayoutId id="2147483707" r:id="rId4"/>
    <p:sldLayoutId id="2147483708" r:id="rId5"/>
    <p:sldLayoutId id="2147483709" r:id="rId6"/>
    <p:sldLayoutId id="2147483710" r:id="rId7"/>
    <p:sldLayoutId id="2147483713" r:id="rId8"/>
    <p:sldLayoutId id="2147483711" r:id="rId9"/>
    <p:sldLayoutId id="2147483718" r:id="rId10"/>
    <p:sldLayoutId id="2147483714" r:id="rId11"/>
    <p:sldLayoutId id="2147483712" r:id="rId12"/>
    <p:sldLayoutId id="2147483717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rgbClr val="C5093B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4000"/>
        </a:lnSpc>
        <a:spcBef>
          <a:spcPts val="800"/>
        </a:spcBef>
        <a:spcAft>
          <a:spcPts val="200"/>
        </a:spcAft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14000"/>
        </a:lnSpc>
        <a:spcBef>
          <a:spcPts val="800"/>
        </a:spcBef>
        <a:spcAft>
          <a:spcPts val="200"/>
        </a:spcAft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14000"/>
        </a:lnSpc>
        <a:spcBef>
          <a:spcPts val="800"/>
        </a:spcBef>
        <a:spcAft>
          <a:spcPts val="200"/>
        </a:spcAft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14000"/>
        </a:lnSpc>
        <a:spcBef>
          <a:spcPts val="800"/>
        </a:spcBef>
        <a:spcAft>
          <a:spcPts val="200"/>
        </a:spcAft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14000"/>
        </a:lnSpc>
        <a:spcBef>
          <a:spcPts val="800"/>
        </a:spcBef>
        <a:spcAft>
          <a:spcPts val="200"/>
        </a:spcAft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986802"/>
            <a:ext cx="7772400" cy="646331"/>
          </a:xfrm>
        </p:spPr>
        <p:txBody>
          <a:bodyPr/>
          <a:lstStyle/>
          <a:p>
            <a:r>
              <a:rPr lang="en-US" dirty="0" smtClean="0"/>
              <a:t>CRSP in WRDS: The Basics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83050" y="5486400"/>
            <a:ext cx="7772400" cy="513346"/>
          </a:xfrm>
        </p:spPr>
        <p:txBody>
          <a:bodyPr/>
          <a:lstStyle/>
          <a:p>
            <a:r>
              <a:rPr lang="en-US" dirty="0" smtClean="0"/>
              <a:t>April 15, 2020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211" y="1121988"/>
            <a:ext cx="4892077" cy="2422023"/>
          </a:xfrm>
          <a:prstGeom prst="rect">
            <a:avLst/>
          </a:prstGeom>
        </p:spPr>
      </p:pic>
      <p:sp>
        <p:nvSpPr>
          <p:cNvPr id="9" name="object 5"/>
          <p:cNvSpPr txBox="1"/>
          <p:nvPr/>
        </p:nvSpPr>
        <p:spPr>
          <a:xfrm>
            <a:off x="2286001" y="3157916"/>
            <a:ext cx="495300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solidFill>
                  <a:schemeClr val="bg1"/>
                </a:solidFill>
                <a:cs typeface="Calibri"/>
              </a:rPr>
              <a:t>WHARTON </a:t>
            </a:r>
            <a:r>
              <a:rPr sz="2000" spc="-15" dirty="0">
                <a:solidFill>
                  <a:schemeClr val="bg1"/>
                </a:solidFill>
                <a:cs typeface="Calibri"/>
              </a:rPr>
              <a:t>RESEARCH </a:t>
            </a:r>
            <a:r>
              <a:rPr sz="2000" spc="-145" dirty="0">
                <a:solidFill>
                  <a:schemeClr val="bg1"/>
                </a:solidFill>
                <a:cs typeface="Calibri"/>
              </a:rPr>
              <a:t>DATA</a:t>
            </a:r>
            <a:r>
              <a:rPr sz="2000" spc="5" dirty="0">
                <a:solidFill>
                  <a:schemeClr val="bg1"/>
                </a:solidFill>
                <a:cs typeface="Calibri"/>
              </a:rPr>
              <a:t> </a:t>
            </a:r>
            <a:r>
              <a:rPr sz="2000" spc="-15" dirty="0">
                <a:solidFill>
                  <a:schemeClr val="bg1"/>
                </a:solidFill>
                <a:cs typeface="Calibri"/>
              </a:rPr>
              <a:t>SERVICES</a:t>
            </a:r>
            <a:endParaRPr sz="20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977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Monthly CRSP data for IBM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0348191"/>
              </p:ext>
            </p:extLst>
          </p:nvPr>
        </p:nvGraphicFramePr>
        <p:xfrm>
          <a:off x="422586" y="1600200"/>
          <a:ext cx="8188015" cy="4079649"/>
        </p:xfrm>
        <a:graphic>
          <a:graphicData uri="http://schemas.openxmlformats.org/drawingml/2006/table">
            <a:tbl>
              <a:tblPr/>
              <a:tblGrid>
                <a:gridCol w="1305730">
                  <a:extLst>
                    <a:ext uri="{9D8B030D-6E8A-4147-A177-3AD203B41FA5}">
                      <a16:colId xmlns:a16="http://schemas.microsoft.com/office/drawing/2014/main" val="4011550480"/>
                    </a:ext>
                  </a:extLst>
                </a:gridCol>
                <a:gridCol w="1305730">
                  <a:extLst>
                    <a:ext uri="{9D8B030D-6E8A-4147-A177-3AD203B41FA5}">
                      <a16:colId xmlns:a16="http://schemas.microsoft.com/office/drawing/2014/main" val="1734828283"/>
                    </a:ext>
                  </a:extLst>
                </a:gridCol>
                <a:gridCol w="1305730">
                  <a:extLst>
                    <a:ext uri="{9D8B030D-6E8A-4147-A177-3AD203B41FA5}">
                      <a16:colId xmlns:a16="http://schemas.microsoft.com/office/drawing/2014/main" val="3582276783"/>
                    </a:ext>
                  </a:extLst>
                </a:gridCol>
                <a:gridCol w="1305730">
                  <a:extLst>
                    <a:ext uri="{9D8B030D-6E8A-4147-A177-3AD203B41FA5}">
                      <a16:colId xmlns:a16="http://schemas.microsoft.com/office/drawing/2014/main" val="2813059915"/>
                    </a:ext>
                  </a:extLst>
                </a:gridCol>
                <a:gridCol w="1305730">
                  <a:extLst>
                    <a:ext uri="{9D8B030D-6E8A-4147-A177-3AD203B41FA5}">
                      <a16:colId xmlns:a16="http://schemas.microsoft.com/office/drawing/2014/main" val="1095223876"/>
                    </a:ext>
                  </a:extLst>
                </a:gridCol>
                <a:gridCol w="1659365">
                  <a:extLst>
                    <a:ext uri="{9D8B030D-6E8A-4147-A177-3AD203B41FA5}">
                      <a16:colId xmlns:a16="http://schemas.microsoft.com/office/drawing/2014/main" val="3247781297"/>
                    </a:ext>
                  </a:extLst>
                </a:gridCol>
              </a:tblGrid>
              <a:tr h="439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PERMNO</a:t>
                      </a:r>
                    </a:p>
                  </a:txBody>
                  <a:tcPr marL="8805" marR="8805" marT="8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date</a:t>
                      </a:r>
                    </a:p>
                  </a:txBody>
                  <a:tcPr marL="8805" marR="8805" marT="8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TICKER</a:t>
                      </a:r>
                    </a:p>
                  </a:txBody>
                  <a:tcPr marL="8805" marR="8805" marT="8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PRC</a:t>
                      </a:r>
                    </a:p>
                  </a:txBody>
                  <a:tcPr marL="8805" marR="8805" marT="8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</a:t>
                      </a:r>
                    </a:p>
                  </a:txBody>
                  <a:tcPr marL="8805" marR="8805" marT="8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SHROUT</a:t>
                      </a:r>
                    </a:p>
                  </a:txBody>
                  <a:tcPr marL="8805" marR="8805" marT="8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3345464"/>
                  </a:ext>
                </a:extLst>
              </a:tr>
              <a:tr h="313837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12490</a:t>
                      </a:r>
                    </a:p>
                  </a:txBody>
                  <a:tcPr marL="8805" marR="8805" marT="8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20190131</a:t>
                      </a:r>
                    </a:p>
                  </a:txBody>
                  <a:tcPr marL="8805" marR="8805" marT="8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IBM</a:t>
                      </a:r>
                    </a:p>
                  </a:txBody>
                  <a:tcPr marL="8805" marR="8805" marT="8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134.42</a:t>
                      </a:r>
                    </a:p>
                  </a:txBody>
                  <a:tcPr marL="8805" marR="8805" marT="8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0.182546</a:t>
                      </a:r>
                    </a:p>
                  </a:txBody>
                  <a:tcPr marL="8805" marR="8805" marT="8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908,794 </a:t>
                      </a:r>
                    </a:p>
                  </a:txBody>
                  <a:tcPr marL="8805" marR="8805" marT="8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7374014"/>
                  </a:ext>
                </a:extLst>
              </a:tr>
              <a:tr h="313837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12490</a:t>
                      </a:r>
                    </a:p>
                  </a:txBody>
                  <a:tcPr marL="8805" marR="8805" marT="8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20190228</a:t>
                      </a:r>
                    </a:p>
                  </a:txBody>
                  <a:tcPr marL="8805" marR="8805" marT="8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IBM</a:t>
                      </a:r>
                    </a:p>
                  </a:txBody>
                  <a:tcPr marL="8805" marR="8805" marT="8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138.13</a:t>
                      </a:r>
                    </a:p>
                  </a:txBody>
                  <a:tcPr marL="8805" marR="8805" marT="8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0.03928</a:t>
                      </a:r>
                    </a:p>
                  </a:txBody>
                  <a:tcPr marL="8805" marR="8805" marT="8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889,866 </a:t>
                      </a:r>
                    </a:p>
                  </a:txBody>
                  <a:tcPr marL="8805" marR="8805" marT="8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8367415"/>
                  </a:ext>
                </a:extLst>
              </a:tr>
              <a:tr h="313837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12490</a:t>
                      </a:r>
                    </a:p>
                  </a:txBody>
                  <a:tcPr marL="8805" marR="8805" marT="8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20190329</a:t>
                      </a:r>
                    </a:p>
                  </a:txBody>
                  <a:tcPr marL="8805" marR="8805" marT="8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IBM</a:t>
                      </a:r>
                    </a:p>
                  </a:txBody>
                  <a:tcPr marL="8805" marR="8805" marT="8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141.1</a:t>
                      </a:r>
                    </a:p>
                  </a:txBody>
                  <a:tcPr marL="8805" marR="8805" marT="8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0.021501</a:t>
                      </a:r>
                    </a:p>
                  </a:txBody>
                  <a:tcPr marL="8805" marR="8805" marT="8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889,866 </a:t>
                      </a:r>
                    </a:p>
                  </a:txBody>
                  <a:tcPr marL="8805" marR="8805" marT="8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9025402"/>
                  </a:ext>
                </a:extLst>
              </a:tr>
              <a:tr h="313837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12490</a:t>
                      </a:r>
                    </a:p>
                  </a:txBody>
                  <a:tcPr marL="8805" marR="8805" marT="8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20190430</a:t>
                      </a:r>
                    </a:p>
                  </a:txBody>
                  <a:tcPr marL="8805" marR="8805" marT="8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IBM</a:t>
                      </a:r>
                    </a:p>
                  </a:txBody>
                  <a:tcPr marL="8805" marR="8805" marT="8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140.27</a:t>
                      </a:r>
                    </a:p>
                  </a:txBody>
                  <a:tcPr marL="8805" marR="8805" marT="8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-0.00588</a:t>
                      </a:r>
                    </a:p>
                  </a:txBody>
                  <a:tcPr marL="8805" marR="8805" marT="8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886,643 </a:t>
                      </a:r>
                    </a:p>
                  </a:txBody>
                  <a:tcPr marL="8805" marR="8805" marT="8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7102174"/>
                  </a:ext>
                </a:extLst>
              </a:tr>
              <a:tr h="313837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12490</a:t>
                      </a:r>
                    </a:p>
                  </a:txBody>
                  <a:tcPr marL="8805" marR="8805" marT="8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20190531</a:t>
                      </a:r>
                    </a:p>
                  </a:txBody>
                  <a:tcPr marL="8805" marR="8805" marT="8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IBM</a:t>
                      </a:r>
                    </a:p>
                  </a:txBody>
                  <a:tcPr marL="8805" marR="8805" marT="8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126.99</a:t>
                      </a:r>
                    </a:p>
                  </a:txBody>
                  <a:tcPr marL="8805" marR="8805" marT="8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-0.08313</a:t>
                      </a:r>
                    </a:p>
                  </a:txBody>
                  <a:tcPr marL="8805" marR="8805" marT="8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886,643 </a:t>
                      </a:r>
                    </a:p>
                  </a:txBody>
                  <a:tcPr marL="8805" marR="8805" marT="8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8593966"/>
                  </a:ext>
                </a:extLst>
              </a:tr>
              <a:tr h="313837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12490</a:t>
                      </a:r>
                    </a:p>
                  </a:txBody>
                  <a:tcPr marL="8805" marR="8805" marT="8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20190628</a:t>
                      </a:r>
                    </a:p>
                  </a:txBody>
                  <a:tcPr marL="8805" marR="8805" marT="8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IBM</a:t>
                      </a:r>
                    </a:p>
                  </a:txBody>
                  <a:tcPr marL="8805" marR="8805" marT="8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137.9</a:t>
                      </a:r>
                    </a:p>
                  </a:txBody>
                  <a:tcPr marL="8805" marR="8805" marT="8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0.085912</a:t>
                      </a:r>
                    </a:p>
                  </a:txBody>
                  <a:tcPr marL="8805" marR="8805" marT="8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886,643 </a:t>
                      </a:r>
                    </a:p>
                  </a:txBody>
                  <a:tcPr marL="8805" marR="8805" marT="8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9574228"/>
                  </a:ext>
                </a:extLst>
              </a:tr>
              <a:tr h="313837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12490</a:t>
                      </a:r>
                    </a:p>
                  </a:txBody>
                  <a:tcPr marL="8805" marR="8805" marT="8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20190731</a:t>
                      </a:r>
                    </a:p>
                  </a:txBody>
                  <a:tcPr marL="8805" marR="8805" marT="8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IBM</a:t>
                      </a:r>
                    </a:p>
                  </a:txBody>
                  <a:tcPr marL="8805" marR="8805" marT="8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148.24</a:t>
                      </a:r>
                    </a:p>
                  </a:txBody>
                  <a:tcPr marL="8805" marR="8805" marT="8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0.074982</a:t>
                      </a:r>
                    </a:p>
                  </a:txBody>
                  <a:tcPr marL="8805" marR="8805" marT="8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885,875 </a:t>
                      </a:r>
                    </a:p>
                  </a:txBody>
                  <a:tcPr marL="8805" marR="8805" marT="8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7622630"/>
                  </a:ext>
                </a:extLst>
              </a:tr>
              <a:tr h="313837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12490</a:t>
                      </a:r>
                    </a:p>
                  </a:txBody>
                  <a:tcPr marL="8805" marR="8805" marT="8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20190830</a:t>
                      </a:r>
                    </a:p>
                  </a:txBody>
                  <a:tcPr marL="8805" marR="8805" marT="8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IBM</a:t>
                      </a:r>
                    </a:p>
                  </a:txBody>
                  <a:tcPr marL="8805" marR="8805" marT="8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135.53</a:t>
                      </a:r>
                    </a:p>
                  </a:txBody>
                  <a:tcPr marL="8805" marR="8805" marT="8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-0.07481</a:t>
                      </a:r>
                    </a:p>
                  </a:txBody>
                  <a:tcPr marL="8805" marR="8805" marT="8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885,875 </a:t>
                      </a:r>
                    </a:p>
                  </a:txBody>
                  <a:tcPr marL="8805" marR="8805" marT="8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5610552"/>
                  </a:ext>
                </a:extLst>
              </a:tr>
              <a:tr h="313837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12490</a:t>
                      </a:r>
                    </a:p>
                  </a:txBody>
                  <a:tcPr marL="8805" marR="8805" marT="8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20190930</a:t>
                      </a:r>
                    </a:p>
                  </a:txBody>
                  <a:tcPr marL="8805" marR="8805" marT="8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IBM</a:t>
                      </a:r>
                    </a:p>
                  </a:txBody>
                  <a:tcPr marL="8805" marR="8805" marT="8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145.42</a:t>
                      </a:r>
                    </a:p>
                  </a:txBody>
                  <a:tcPr marL="8805" marR="8805" marT="8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0.072973</a:t>
                      </a:r>
                    </a:p>
                  </a:txBody>
                  <a:tcPr marL="8805" marR="8805" marT="8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885,875 </a:t>
                      </a:r>
                    </a:p>
                  </a:txBody>
                  <a:tcPr marL="8805" marR="8805" marT="8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2542224"/>
                  </a:ext>
                </a:extLst>
              </a:tr>
              <a:tr h="313837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12490</a:t>
                      </a:r>
                    </a:p>
                  </a:txBody>
                  <a:tcPr marL="8805" marR="8805" marT="8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20191031</a:t>
                      </a:r>
                    </a:p>
                  </a:txBody>
                  <a:tcPr marL="8805" marR="8805" marT="8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IBM</a:t>
                      </a:r>
                    </a:p>
                  </a:txBody>
                  <a:tcPr marL="8805" marR="8805" marT="8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133.73</a:t>
                      </a:r>
                    </a:p>
                  </a:txBody>
                  <a:tcPr marL="8805" marR="8805" marT="8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-0.08039</a:t>
                      </a:r>
                    </a:p>
                  </a:txBody>
                  <a:tcPr marL="8805" marR="8805" marT="8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885,637 </a:t>
                      </a:r>
                    </a:p>
                  </a:txBody>
                  <a:tcPr marL="8805" marR="8805" marT="8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1443493"/>
                  </a:ext>
                </a:extLst>
              </a:tr>
              <a:tr h="313837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12490</a:t>
                      </a:r>
                    </a:p>
                  </a:txBody>
                  <a:tcPr marL="8805" marR="8805" marT="8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20191129</a:t>
                      </a:r>
                    </a:p>
                  </a:txBody>
                  <a:tcPr marL="8805" marR="8805" marT="8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IBM</a:t>
                      </a:r>
                    </a:p>
                  </a:txBody>
                  <a:tcPr marL="8805" marR="8805" marT="8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134.45</a:t>
                      </a:r>
                    </a:p>
                  </a:txBody>
                  <a:tcPr marL="8805" marR="8805" marT="8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0.017498</a:t>
                      </a:r>
                    </a:p>
                  </a:txBody>
                  <a:tcPr marL="8805" marR="8805" marT="8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885,637 </a:t>
                      </a:r>
                    </a:p>
                  </a:txBody>
                  <a:tcPr marL="8805" marR="8805" marT="8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4133944"/>
                  </a:ext>
                </a:extLst>
              </a:tr>
              <a:tr h="313837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12490</a:t>
                      </a:r>
                    </a:p>
                  </a:txBody>
                  <a:tcPr marL="8805" marR="8805" marT="8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20191231</a:t>
                      </a:r>
                    </a:p>
                  </a:txBody>
                  <a:tcPr marL="8805" marR="8805" marT="8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IBM</a:t>
                      </a:r>
                    </a:p>
                  </a:txBody>
                  <a:tcPr marL="8805" marR="8805" marT="8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134.04</a:t>
                      </a:r>
                    </a:p>
                  </a:txBody>
                  <a:tcPr marL="8805" marR="8805" marT="8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-0.00305</a:t>
                      </a:r>
                    </a:p>
                  </a:txBody>
                  <a:tcPr marL="8805" marR="8805" marT="8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885,637 </a:t>
                      </a:r>
                    </a:p>
                  </a:txBody>
                  <a:tcPr marL="8805" marR="8805" marT="8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1208416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Wharton Research Data Services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7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586" y="365126"/>
            <a:ext cx="7886700" cy="923330"/>
          </a:xfrm>
        </p:spPr>
        <p:txBody>
          <a:bodyPr/>
          <a:lstStyle/>
          <a:p>
            <a:r>
              <a:rPr lang="en-US" dirty="0" smtClean="0"/>
              <a:t>Example when Ticker change on CRSP daily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Wharton Research Data Services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4645839"/>
              </p:ext>
            </p:extLst>
          </p:nvPr>
        </p:nvGraphicFramePr>
        <p:xfrm>
          <a:off x="422588" y="1447794"/>
          <a:ext cx="6949105" cy="5101740"/>
        </p:xfrm>
        <a:graphic>
          <a:graphicData uri="http://schemas.openxmlformats.org/drawingml/2006/table">
            <a:tbl>
              <a:tblPr/>
              <a:tblGrid>
                <a:gridCol w="1086505">
                  <a:extLst>
                    <a:ext uri="{9D8B030D-6E8A-4147-A177-3AD203B41FA5}">
                      <a16:colId xmlns:a16="http://schemas.microsoft.com/office/drawing/2014/main" val="3888222157"/>
                    </a:ext>
                  </a:extLst>
                </a:gridCol>
                <a:gridCol w="1086505">
                  <a:extLst>
                    <a:ext uri="{9D8B030D-6E8A-4147-A177-3AD203B41FA5}">
                      <a16:colId xmlns:a16="http://schemas.microsoft.com/office/drawing/2014/main" val="783224612"/>
                    </a:ext>
                  </a:extLst>
                </a:gridCol>
                <a:gridCol w="1086505">
                  <a:extLst>
                    <a:ext uri="{9D8B030D-6E8A-4147-A177-3AD203B41FA5}">
                      <a16:colId xmlns:a16="http://schemas.microsoft.com/office/drawing/2014/main" val="3546814627"/>
                    </a:ext>
                  </a:extLst>
                </a:gridCol>
                <a:gridCol w="1516580">
                  <a:extLst>
                    <a:ext uri="{9D8B030D-6E8A-4147-A177-3AD203B41FA5}">
                      <a16:colId xmlns:a16="http://schemas.microsoft.com/office/drawing/2014/main" val="3616205823"/>
                    </a:ext>
                  </a:extLst>
                </a:gridCol>
                <a:gridCol w="1086505">
                  <a:extLst>
                    <a:ext uri="{9D8B030D-6E8A-4147-A177-3AD203B41FA5}">
                      <a16:colId xmlns:a16="http://schemas.microsoft.com/office/drawing/2014/main" val="334266048"/>
                    </a:ext>
                  </a:extLst>
                </a:gridCol>
                <a:gridCol w="1086505">
                  <a:extLst>
                    <a:ext uri="{9D8B030D-6E8A-4147-A177-3AD203B41FA5}">
                      <a16:colId xmlns:a16="http://schemas.microsoft.com/office/drawing/2014/main" val="3109897804"/>
                    </a:ext>
                  </a:extLst>
                </a:gridCol>
              </a:tblGrid>
              <a:tr h="234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PERMNO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date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TICKER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COMNAM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PERMCO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PRC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487970"/>
                  </a:ext>
                </a:extLst>
              </a:tr>
              <a:tr h="36004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16940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20190201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BSTI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BEST INC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56072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4.53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166664"/>
                  </a:ext>
                </a:extLst>
              </a:tr>
              <a:tr h="234529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16940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20190204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BSTI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BEST INC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56072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4.73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519936"/>
                  </a:ext>
                </a:extLst>
              </a:tr>
              <a:tr h="234529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16940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20190205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BSTI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BEST INC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56072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5.09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122589"/>
                  </a:ext>
                </a:extLst>
              </a:tr>
              <a:tr h="234529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16940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20190206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BSTI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BEST INC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56072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978525"/>
                  </a:ext>
                </a:extLst>
              </a:tr>
              <a:tr h="234529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16940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20190207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BSTI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BEST INC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56072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961048"/>
                  </a:ext>
                </a:extLst>
              </a:tr>
              <a:tr h="234529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16940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20190208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BSTI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BEST INC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56072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4.74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367811"/>
                  </a:ext>
                </a:extLst>
              </a:tr>
              <a:tr h="234529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16940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20190211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BSTI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BEST INC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56072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5.08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118918"/>
                  </a:ext>
                </a:extLst>
              </a:tr>
              <a:tr h="234529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16940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20190212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BSTI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BEST INC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56072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5.44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75042"/>
                  </a:ext>
                </a:extLst>
              </a:tr>
              <a:tr h="234529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16940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20190213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BSTI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BEST INC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56072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6.23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638664"/>
                  </a:ext>
                </a:extLst>
              </a:tr>
              <a:tr h="234529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16940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20190214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BSTI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BEST INC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56072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5.97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384649"/>
                  </a:ext>
                </a:extLst>
              </a:tr>
              <a:tr h="234529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16940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20190215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BSTI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BEST INC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56072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5.89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236482"/>
                  </a:ext>
                </a:extLst>
              </a:tr>
              <a:tr h="234529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16940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20190219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BEST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BEST INC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56072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664020"/>
                  </a:ext>
                </a:extLst>
              </a:tr>
              <a:tr h="234529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16940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20190220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BEST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BEST INC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56072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5.79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348216"/>
                  </a:ext>
                </a:extLst>
              </a:tr>
              <a:tr h="234529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16940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20190221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BEST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BEST INC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56072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5.81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668312"/>
                  </a:ext>
                </a:extLst>
              </a:tr>
              <a:tr h="234529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16940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20190222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BEST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BEST INC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56072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6.00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355707"/>
                  </a:ext>
                </a:extLst>
              </a:tr>
              <a:tr h="234529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16940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20190225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BEST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BEST INC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56072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6.19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243827"/>
                  </a:ext>
                </a:extLst>
              </a:tr>
              <a:tr h="234529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16940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20190226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BEST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BEST INC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56072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6.14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162240"/>
                  </a:ext>
                </a:extLst>
              </a:tr>
              <a:tr h="234529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16940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20190227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BEST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BEST INC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56072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6.14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931981"/>
                  </a:ext>
                </a:extLst>
              </a:tr>
              <a:tr h="234529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16940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20190228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BEST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BEST INC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56072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6.10</a:t>
                      </a:r>
                    </a:p>
                  </a:txBody>
                  <a:tcPr marL="5723" marR="5723" marT="5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55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587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586" y="365126"/>
            <a:ext cx="7886700" cy="923330"/>
          </a:xfrm>
        </p:spPr>
        <p:txBody>
          <a:bodyPr/>
          <a:lstStyle/>
          <a:p>
            <a:r>
              <a:rPr lang="en-US" dirty="0" smtClean="0"/>
              <a:t>Dealing with Stock Splits:</a:t>
            </a:r>
            <a:br>
              <a:rPr lang="en-US" dirty="0" smtClean="0"/>
            </a:br>
            <a:r>
              <a:rPr lang="en-US" dirty="0" smtClean="0"/>
              <a:t>Example Apple 7-for-1 split June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Wharton Research Data Services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7187619"/>
              </p:ext>
            </p:extLst>
          </p:nvPr>
        </p:nvGraphicFramePr>
        <p:xfrm>
          <a:off x="422587" y="1524000"/>
          <a:ext cx="7426012" cy="3749799"/>
        </p:xfrm>
        <a:graphic>
          <a:graphicData uri="http://schemas.openxmlformats.org/drawingml/2006/table">
            <a:tbl>
              <a:tblPr/>
              <a:tblGrid>
                <a:gridCol w="940497">
                  <a:extLst>
                    <a:ext uri="{9D8B030D-6E8A-4147-A177-3AD203B41FA5}">
                      <a16:colId xmlns:a16="http://schemas.microsoft.com/office/drawing/2014/main" val="780923069"/>
                    </a:ext>
                  </a:extLst>
                </a:gridCol>
                <a:gridCol w="1234404">
                  <a:extLst>
                    <a:ext uri="{9D8B030D-6E8A-4147-A177-3AD203B41FA5}">
                      <a16:colId xmlns:a16="http://schemas.microsoft.com/office/drawing/2014/main" val="4025881749"/>
                    </a:ext>
                  </a:extLst>
                </a:gridCol>
                <a:gridCol w="940497">
                  <a:extLst>
                    <a:ext uri="{9D8B030D-6E8A-4147-A177-3AD203B41FA5}">
                      <a16:colId xmlns:a16="http://schemas.microsoft.com/office/drawing/2014/main" val="668801576"/>
                    </a:ext>
                  </a:extLst>
                </a:gridCol>
                <a:gridCol w="940497">
                  <a:extLst>
                    <a:ext uri="{9D8B030D-6E8A-4147-A177-3AD203B41FA5}">
                      <a16:colId xmlns:a16="http://schemas.microsoft.com/office/drawing/2014/main" val="343587503"/>
                    </a:ext>
                  </a:extLst>
                </a:gridCol>
                <a:gridCol w="1058061">
                  <a:extLst>
                    <a:ext uri="{9D8B030D-6E8A-4147-A177-3AD203B41FA5}">
                      <a16:colId xmlns:a16="http://schemas.microsoft.com/office/drawing/2014/main" val="857351512"/>
                    </a:ext>
                  </a:extLst>
                </a:gridCol>
                <a:gridCol w="1371559">
                  <a:extLst>
                    <a:ext uri="{9D8B030D-6E8A-4147-A177-3AD203B41FA5}">
                      <a16:colId xmlns:a16="http://schemas.microsoft.com/office/drawing/2014/main" val="2447441909"/>
                    </a:ext>
                  </a:extLst>
                </a:gridCol>
                <a:gridCol w="940497">
                  <a:extLst>
                    <a:ext uri="{9D8B030D-6E8A-4147-A177-3AD203B41FA5}">
                      <a16:colId xmlns:a16="http://schemas.microsoft.com/office/drawing/2014/main" val="1843543984"/>
                    </a:ext>
                  </a:extLst>
                </a:gridCol>
              </a:tblGrid>
              <a:tr h="2371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PERMNO</a:t>
                      </a:r>
                    </a:p>
                  </a:txBody>
                  <a:tcPr marL="9351" marR="9351" marT="9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date</a:t>
                      </a:r>
                    </a:p>
                  </a:txBody>
                  <a:tcPr marL="9351" marR="9351" marT="9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TICKER</a:t>
                      </a:r>
                    </a:p>
                  </a:txBody>
                  <a:tcPr marL="9351" marR="9351" marT="9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PRC</a:t>
                      </a:r>
                    </a:p>
                  </a:txBody>
                  <a:tcPr marL="9351" marR="9351" marT="9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</a:t>
                      </a:r>
                    </a:p>
                  </a:txBody>
                  <a:tcPr marL="9351" marR="9351" marT="9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SHROUT</a:t>
                      </a:r>
                    </a:p>
                  </a:txBody>
                  <a:tcPr marL="9351" marR="9351" marT="9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CFACPR</a:t>
                      </a:r>
                    </a:p>
                  </a:txBody>
                  <a:tcPr marL="9351" marR="9351" marT="9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118569"/>
                  </a:ext>
                </a:extLst>
              </a:tr>
              <a:tr h="437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14593</a:t>
                      </a:r>
                    </a:p>
                  </a:txBody>
                  <a:tcPr marL="9351" marR="9351" marT="9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20140603</a:t>
                      </a:r>
                    </a:p>
                  </a:txBody>
                  <a:tcPr marL="9351" marR="9351" marT="9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AAPL</a:t>
                      </a:r>
                    </a:p>
                  </a:txBody>
                  <a:tcPr marL="9351" marR="9351" marT="9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637.54</a:t>
                      </a:r>
                    </a:p>
                  </a:txBody>
                  <a:tcPr marL="9351" marR="9351" marT="9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0.01414</a:t>
                      </a:r>
                    </a:p>
                  </a:txBody>
                  <a:tcPr marL="9351" marR="9351" marT="9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861,381 </a:t>
                      </a:r>
                    </a:p>
                  </a:txBody>
                  <a:tcPr marL="9351" marR="9351" marT="9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351" marR="9351" marT="9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7448855"/>
                  </a:ext>
                </a:extLst>
              </a:tr>
              <a:tr h="437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14593</a:t>
                      </a:r>
                    </a:p>
                  </a:txBody>
                  <a:tcPr marL="9351" marR="9351" marT="9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20140604</a:t>
                      </a:r>
                    </a:p>
                  </a:txBody>
                  <a:tcPr marL="9351" marR="9351" marT="9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AAPL</a:t>
                      </a:r>
                    </a:p>
                  </a:txBody>
                  <a:tcPr marL="9351" marR="9351" marT="9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644.82</a:t>
                      </a:r>
                    </a:p>
                  </a:txBody>
                  <a:tcPr marL="9351" marR="9351" marT="9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0.01142</a:t>
                      </a:r>
                    </a:p>
                  </a:txBody>
                  <a:tcPr marL="9351" marR="9351" marT="9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861,381 </a:t>
                      </a:r>
                    </a:p>
                  </a:txBody>
                  <a:tcPr marL="9351" marR="9351" marT="9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351" marR="9351" marT="9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4075186"/>
                  </a:ext>
                </a:extLst>
              </a:tr>
              <a:tr h="437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14593</a:t>
                      </a:r>
                    </a:p>
                  </a:txBody>
                  <a:tcPr marL="9351" marR="9351" marT="9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20140605</a:t>
                      </a:r>
                    </a:p>
                  </a:txBody>
                  <a:tcPr marL="9351" marR="9351" marT="9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AAPL</a:t>
                      </a:r>
                    </a:p>
                  </a:txBody>
                  <a:tcPr marL="9351" marR="9351" marT="9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647.35</a:t>
                      </a:r>
                    </a:p>
                  </a:txBody>
                  <a:tcPr marL="9351" marR="9351" marT="9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0.00392</a:t>
                      </a:r>
                    </a:p>
                  </a:txBody>
                  <a:tcPr marL="9351" marR="9351" marT="9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861,381 </a:t>
                      </a:r>
                    </a:p>
                  </a:txBody>
                  <a:tcPr marL="9351" marR="9351" marT="9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351" marR="9351" marT="9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4555342"/>
                  </a:ext>
                </a:extLst>
              </a:tr>
              <a:tr h="437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14593</a:t>
                      </a:r>
                    </a:p>
                  </a:txBody>
                  <a:tcPr marL="9351" marR="9351" marT="9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20140606</a:t>
                      </a:r>
                    </a:p>
                  </a:txBody>
                  <a:tcPr marL="9351" marR="9351" marT="9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AAPL</a:t>
                      </a:r>
                    </a:p>
                  </a:txBody>
                  <a:tcPr marL="9351" marR="9351" marT="9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645.57</a:t>
                      </a:r>
                    </a:p>
                  </a:txBody>
                  <a:tcPr marL="9351" marR="9351" marT="9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-0.00275</a:t>
                      </a:r>
                    </a:p>
                  </a:txBody>
                  <a:tcPr marL="9351" marR="9351" marT="9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861,381 </a:t>
                      </a:r>
                    </a:p>
                  </a:txBody>
                  <a:tcPr marL="9351" marR="9351" marT="9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351" marR="9351" marT="9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1526340"/>
                  </a:ext>
                </a:extLst>
              </a:tr>
              <a:tr h="437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14593</a:t>
                      </a:r>
                    </a:p>
                  </a:txBody>
                  <a:tcPr marL="9351" marR="9351" marT="9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20140609</a:t>
                      </a:r>
                    </a:p>
                  </a:txBody>
                  <a:tcPr marL="9351" marR="9351" marT="9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AAPL</a:t>
                      </a:r>
                    </a:p>
                  </a:txBody>
                  <a:tcPr marL="9351" marR="9351" marT="9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93.70</a:t>
                      </a:r>
                    </a:p>
                  </a:txBody>
                  <a:tcPr marL="9351" marR="9351" marT="9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0.01600</a:t>
                      </a:r>
                    </a:p>
                  </a:txBody>
                  <a:tcPr marL="9351" marR="9351" marT="9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6,029,667 </a:t>
                      </a:r>
                    </a:p>
                  </a:txBody>
                  <a:tcPr marL="9351" marR="9351" marT="9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51" marR="9351" marT="9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543981"/>
                  </a:ext>
                </a:extLst>
              </a:tr>
              <a:tr h="437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14593</a:t>
                      </a:r>
                    </a:p>
                  </a:txBody>
                  <a:tcPr marL="9351" marR="9351" marT="9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20140610</a:t>
                      </a:r>
                    </a:p>
                  </a:txBody>
                  <a:tcPr marL="9351" marR="9351" marT="9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AAPL</a:t>
                      </a:r>
                    </a:p>
                  </a:txBody>
                  <a:tcPr marL="9351" marR="9351" marT="9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94.25</a:t>
                      </a:r>
                    </a:p>
                  </a:txBody>
                  <a:tcPr marL="9351" marR="9351" marT="9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0.00587</a:t>
                      </a:r>
                    </a:p>
                  </a:txBody>
                  <a:tcPr marL="9351" marR="9351" marT="9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6,029,667 </a:t>
                      </a:r>
                    </a:p>
                  </a:txBody>
                  <a:tcPr marL="9351" marR="9351" marT="9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51" marR="9351" marT="9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65629"/>
                  </a:ext>
                </a:extLst>
              </a:tr>
              <a:tr h="437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14593</a:t>
                      </a:r>
                    </a:p>
                  </a:txBody>
                  <a:tcPr marL="9351" marR="9351" marT="9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20140611</a:t>
                      </a:r>
                    </a:p>
                  </a:txBody>
                  <a:tcPr marL="9351" marR="9351" marT="9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AAPL</a:t>
                      </a:r>
                    </a:p>
                  </a:txBody>
                  <a:tcPr marL="9351" marR="9351" marT="9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93.86</a:t>
                      </a:r>
                    </a:p>
                  </a:txBody>
                  <a:tcPr marL="9351" marR="9351" marT="9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-0.00414</a:t>
                      </a:r>
                    </a:p>
                  </a:txBody>
                  <a:tcPr marL="9351" marR="9351" marT="9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6,029,667 </a:t>
                      </a:r>
                    </a:p>
                  </a:txBody>
                  <a:tcPr marL="9351" marR="9351" marT="9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51" marR="9351" marT="9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688304"/>
                  </a:ext>
                </a:extLst>
              </a:tr>
              <a:tr h="437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14593</a:t>
                      </a:r>
                    </a:p>
                  </a:txBody>
                  <a:tcPr marL="9351" marR="9351" marT="9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20140612</a:t>
                      </a:r>
                    </a:p>
                  </a:txBody>
                  <a:tcPr marL="9351" marR="9351" marT="9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AAPL</a:t>
                      </a:r>
                    </a:p>
                  </a:txBody>
                  <a:tcPr marL="9351" marR="9351" marT="9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92.29</a:t>
                      </a:r>
                    </a:p>
                  </a:txBody>
                  <a:tcPr marL="9351" marR="9351" marT="9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-0.01673</a:t>
                      </a:r>
                    </a:p>
                  </a:txBody>
                  <a:tcPr marL="9351" marR="9351" marT="9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6,029,667 </a:t>
                      </a:r>
                    </a:p>
                  </a:txBody>
                  <a:tcPr marL="9351" marR="9351" marT="9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51" marR="9351" marT="9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032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32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586" y="365126"/>
            <a:ext cx="7886700" cy="1338828"/>
          </a:xfrm>
        </p:spPr>
        <p:txBody>
          <a:bodyPr/>
          <a:lstStyle/>
          <a:p>
            <a:r>
              <a:rPr lang="en-US" dirty="0" smtClean="0"/>
              <a:t>Dealing with M&amp;A:</a:t>
            </a:r>
            <a:br>
              <a:rPr lang="en-US" dirty="0" smtClean="0"/>
            </a:br>
            <a:r>
              <a:rPr lang="en-US" dirty="0" smtClean="0"/>
              <a:t>Example </a:t>
            </a:r>
            <a:r>
              <a:rPr lang="en-US" sz="2800" i="1" dirty="0" smtClean="0"/>
              <a:t>Energy Transfer Partners LP</a:t>
            </a:r>
            <a:r>
              <a:rPr lang="en-US" dirty="0" smtClean="0"/>
              <a:t> and </a:t>
            </a:r>
            <a:r>
              <a:rPr lang="en-US" sz="2800" i="1" dirty="0" smtClean="0"/>
              <a:t>Sunoco Logistic Partners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Wharton Research Data Services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2688289"/>
              </p:ext>
            </p:extLst>
          </p:nvPr>
        </p:nvGraphicFramePr>
        <p:xfrm>
          <a:off x="1066800" y="1905000"/>
          <a:ext cx="7022463" cy="4038591"/>
        </p:xfrm>
        <a:graphic>
          <a:graphicData uri="http://schemas.openxmlformats.org/drawingml/2006/table">
            <a:tbl>
              <a:tblPr/>
              <a:tblGrid>
                <a:gridCol w="746311">
                  <a:extLst>
                    <a:ext uri="{9D8B030D-6E8A-4147-A177-3AD203B41FA5}">
                      <a16:colId xmlns:a16="http://schemas.microsoft.com/office/drawing/2014/main" val="404787669"/>
                    </a:ext>
                  </a:extLst>
                </a:gridCol>
                <a:gridCol w="1143284">
                  <a:extLst>
                    <a:ext uri="{9D8B030D-6E8A-4147-A177-3AD203B41FA5}">
                      <a16:colId xmlns:a16="http://schemas.microsoft.com/office/drawing/2014/main" val="1145003273"/>
                    </a:ext>
                  </a:extLst>
                </a:gridCol>
                <a:gridCol w="793947">
                  <a:extLst>
                    <a:ext uri="{9D8B030D-6E8A-4147-A177-3AD203B41FA5}">
                      <a16:colId xmlns:a16="http://schemas.microsoft.com/office/drawing/2014/main" val="2740303744"/>
                    </a:ext>
                  </a:extLst>
                </a:gridCol>
                <a:gridCol w="587520">
                  <a:extLst>
                    <a:ext uri="{9D8B030D-6E8A-4147-A177-3AD203B41FA5}">
                      <a16:colId xmlns:a16="http://schemas.microsoft.com/office/drawing/2014/main" val="3630325894"/>
                    </a:ext>
                  </a:extLst>
                </a:gridCol>
                <a:gridCol w="2540631">
                  <a:extLst>
                    <a:ext uri="{9D8B030D-6E8A-4147-A177-3AD203B41FA5}">
                      <a16:colId xmlns:a16="http://schemas.microsoft.com/office/drawing/2014/main" val="4294292125"/>
                    </a:ext>
                  </a:extLst>
                </a:gridCol>
                <a:gridCol w="702643">
                  <a:extLst>
                    <a:ext uri="{9D8B030D-6E8A-4147-A177-3AD203B41FA5}">
                      <a16:colId xmlns:a16="http://schemas.microsoft.com/office/drawing/2014/main" val="614512498"/>
                    </a:ext>
                  </a:extLst>
                </a:gridCol>
                <a:gridCol w="508127">
                  <a:extLst>
                    <a:ext uri="{9D8B030D-6E8A-4147-A177-3AD203B41FA5}">
                      <a16:colId xmlns:a16="http://schemas.microsoft.com/office/drawing/2014/main" val="1324963341"/>
                    </a:ext>
                  </a:extLst>
                </a:gridCol>
              </a:tblGrid>
              <a:tr h="2934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PERMNO</a:t>
                      </a:r>
                    </a:p>
                  </a:txBody>
                  <a:tcPr marL="7921" marR="7921" marT="7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date</a:t>
                      </a:r>
                    </a:p>
                  </a:txBody>
                  <a:tcPr marL="7921" marR="7921" marT="7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NCUSIP</a:t>
                      </a:r>
                    </a:p>
                  </a:txBody>
                  <a:tcPr marL="7921" marR="7921" marT="7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TICKER</a:t>
                      </a:r>
                    </a:p>
                  </a:txBody>
                  <a:tcPr marL="7921" marR="7921" marT="7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COMNAM</a:t>
                      </a:r>
                    </a:p>
                  </a:txBody>
                  <a:tcPr marL="7921" marR="7921" marT="7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ACPERM</a:t>
                      </a:r>
                    </a:p>
                  </a:txBody>
                  <a:tcPr marL="7921" marR="7921" marT="7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PRC</a:t>
                      </a:r>
                    </a:p>
                  </a:txBody>
                  <a:tcPr marL="7921" marR="7921" marT="7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9012980"/>
                  </a:ext>
                </a:extLst>
              </a:tr>
              <a:tr h="2794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84400</a:t>
                      </a:r>
                    </a:p>
                  </a:txBody>
                  <a:tcPr marL="7921" marR="7921" marT="79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26/4/2017</a:t>
                      </a:r>
                    </a:p>
                  </a:txBody>
                  <a:tcPr marL="7921" marR="7921" marT="7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29273R10</a:t>
                      </a:r>
                    </a:p>
                  </a:txBody>
                  <a:tcPr marL="7921" marR="7921" marT="7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ETP</a:t>
                      </a:r>
                    </a:p>
                  </a:txBody>
                  <a:tcPr marL="7921" marR="7921" marT="7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ENERGY TRANSFER PARTNERS L P</a:t>
                      </a:r>
                    </a:p>
                  </a:txBody>
                  <a:tcPr marL="7921" marR="7921" marT="7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1" marR="7921" marT="7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36.39</a:t>
                      </a:r>
                    </a:p>
                  </a:txBody>
                  <a:tcPr marL="7921" marR="7921" marT="7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625298"/>
                  </a:ext>
                </a:extLst>
              </a:tr>
              <a:tr h="2794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84400</a:t>
                      </a:r>
                    </a:p>
                  </a:txBody>
                  <a:tcPr marL="7921" marR="7921" marT="79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27/4/2017</a:t>
                      </a:r>
                    </a:p>
                  </a:txBody>
                  <a:tcPr marL="7921" marR="7921" marT="7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29273R10</a:t>
                      </a:r>
                    </a:p>
                  </a:txBody>
                  <a:tcPr marL="7921" marR="7921" marT="7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ETP</a:t>
                      </a:r>
                    </a:p>
                  </a:txBody>
                  <a:tcPr marL="7921" marR="7921" marT="7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ENERGY TRANSFER PARTNERS L P</a:t>
                      </a:r>
                    </a:p>
                  </a:txBody>
                  <a:tcPr marL="7921" marR="7921" marT="7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1" marR="7921" marT="7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35.93</a:t>
                      </a:r>
                    </a:p>
                  </a:txBody>
                  <a:tcPr marL="7921" marR="7921" marT="7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5523382"/>
                  </a:ext>
                </a:extLst>
              </a:tr>
              <a:tr h="3074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84400</a:t>
                      </a:r>
                    </a:p>
                  </a:txBody>
                  <a:tcPr marL="7921" marR="7921" marT="79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28/4/2017</a:t>
                      </a:r>
                    </a:p>
                  </a:txBody>
                  <a:tcPr marL="7921" marR="7921" marT="7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29273R10</a:t>
                      </a:r>
                    </a:p>
                  </a:txBody>
                  <a:tcPr marL="7921" marR="7921" marT="7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ETP</a:t>
                      </a:r>
                    </a:p>
                  </a:txBody>
                  <a:tcPr marL="7921" marR="7921" marT="7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ENERGY TRANSFER PARTNERS L P</a:t>
                      </a:r>
                    </a:p>
                  </a:txBody>
                  <a:tcPr marL="7921" marR="7921" marT="7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89304</a:t>
                      </a:r>
                    </a:p>
                  </a:txBody>
                  <a:tcPr marL="7921" marR="7921" marT="7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1" marR="7921" marT="7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8991547"/>
                  </a:ext>
                </a:extLst>
              </a:tr>
              <a:tr h="2934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1" marR="7921" marT="792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1" marR="7921" marT="792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1" marR="7921" marT="792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1" marR="7921" marT="792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1" marR="7921" marT="792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1" marR="7921" marT="792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1" marR="7921" marT="792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224055"/>
                  </a:ext>
                </a:extLst>
              </a:tr>
              <a:tr h="2934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1" marR="7921" marT="79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1" marR="7921" marT="79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1" marR="7921" marT="79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1" marR="7921" marT="79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1" marR="7921" marT="79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1" marR="7921" marT="79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1" marR="7921" marT="79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795220"/>
                  </a:ext>
                </a:extLst>
              </a:tr>
              <a:tr h="2794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1" marR="7921" marT="79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1" marR="7921" marT="79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1" marR="7921" marT="79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1" marR="7921" marT="79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1" marR="7921" marT="79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1" marR="7921" marT="79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1" marR="7921" marT="79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919885"/>
                  </a:ext>
                </a:extLst>
              </a:tr>
              <a:tr h="2794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PERMNO</a:t>
                      </a:r>
                    </a:p>
                  </a:txBody>
                  <a:tcPr marL="7921" marR="7921" marT="7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date</a:t>
                      </a:r>
                    </a:p>
                  </a:txBody>
                  <a:tcPr marL="7921" marR="7921" marT="7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NCUSIP</a:t>
                      </a:r>
                    </a:p>
                  </a:txBody>
                  <a:tcPr marL="7921" marR="7921" marT="7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TICKER</a:t>
                      </a:r>
                    </a:p>
                  </a:txBody>
                  <a:tcPr marL="7921" marR="7921" marT="7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COMNAM</a:t>
                      </a:r>
                    </a:p>
                  </a:txBody>
                  <a:tcPr marL="7921" marR="7921" marT="7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ACPERM</a:t>
                      </a:r>
                    </a:p>
                  </a:txBody>
                  <a:tcPr marL="7921" marR="7921" marT="7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PRC</a:t>
                      </a:r>
                    </a:p>
                  </a:txBody>
                  <a:tcPr marL="7921" marR="7921" marT="7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930822"/>
                  </a:ext>
                </a:extLst>
              </a:tr>
              <a:tr h="2794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89304</a:t>
                      </a:r>
                    </a:p>
                  </a:txBody>
                  <a:tcPr marL="7921" marR="7921" marT="79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26/4/2017</a:t>
                      </a:r>
                    </a:p>
                  </a:txBody>
                  <a:tcPr marL="7921" marR="7921" marT="7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86764L10</a:t>
                      </a:r>
                    </a:p>
                  </a:txBody>
                  <a:tcPr marL="7921" marR="7921" marT="7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SXL</a:t>
                      </a:r>
                    </a:p>
                  </a:txBody>
                  <a:tcPr marL="7921" marR="7921" marT="7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SUNOCO LOGISTICS PARTNERS</a:t>
                      </a:r>
                    </a:p>
                  </a:txBody>
                  <a:tcPr marL="7921" marR="7921" marT="7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1" marR="7921" marT="7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24.27</a:t>
                      </a:r>
                    </a:p>
                  </a:txBody>
                  <a:tcPr marL="7921" marR="7921" marT="7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4310569"/>
                  </a:ext>
                </a:extLst>
              </a:tr>
              <a:tr h="2794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89304</a:t>
                      </a:r>
                    </a:p>
                  </a:txBody>
                  <a:tcPr marL="7921" marR="7921" marT="79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27/4/2017</a:t>
                      </a:r>
                    </a:p>
                  </a:txBody>
                  <a:tcPr marL="7921" marR="7921" marT="7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86764L10</a:t>
                      </a:r>
                    </a:p>
                  </a:txBody>
                  <a:tcPr marL="7921" marR="7921" marT="7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SXL</a:t>
                      </a:r>
                    </a:p>
                  </a:txBody>
                  <a:tcPr marL="7921" marR="7921" marT="7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SUNOCO LOGISTICS PARTNERS</a:t>
                      </a:r>
                    </a:p>
                  </a:txBody>
                  <a:tcPr marL="7921" marR="7921" marT="7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1" marR="7921" marT="7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24.03</a:t>
                      </a:r>
                    </a:p>
                  </a:txBody>
                  <a:tcPr marL="7921" marR="7921" marT="7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6164783"/>
                  </a:ext>
                </a:extLst>
              </a:tr>
              <a:tr h="3074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89304</a:t>
                      </a:r>
                    </a:p>
                  </a:txBody>
                  <a:tcPr marL="7921" marR="7921" marT="79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28/4/2017</a:t>
                      </a:r>
                    </a:p>
                  </a:txBody>
                  <a:tcPr marL="7921" marR="7921" marT="7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86764L10</a:t>
                      </a:r>
                    </a:p>
                  </a:txBody>
                  <a:tcPr marL="7921" marR="7921" marT="7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SXL</a:t>
                      </a:r>
                    </a:p>
                  </a:txBody>
                  <a:tcPr marL="7921" marR="7921" marT="7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SUNOCO LOGISTICS PARTNERS</a:t>
                      </a:r>
                    </a:p>
                  </a:txBody>
                  <a:tcPr marL="7921" marR="7921" marT="7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1" marR="7921" marT="7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23.94</a:t>
                      </a:r>
                    </a:p>
                  </a:txBody>
                  <a:tcPr marL="7921" marR="7921" marT="7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2375410"/>
                  </a:ext>
                </a:extLst>
              </a:tr>
              <a:tr h="2934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89304</a:t>
                      </a:r>
                    </a:p>
                  </a:txBody>
                  <a:tcPr marL="7921" marR="7921" marT="79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1/5/2017</a:t>
                      </a:r>
                    </a:p>
                  </a:txBody>
                  <a:tcPr marL="7921" marR="7921" marT="7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29278N10</a:t>
                      </a:r>
                    </a:p>
                  </a:txBody>
                  <a:tcPr marL="7921" marR="7921" marT="7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ETP</a:t>
                      </a:r>
                    </a:p>
                  </a:txBody>
                  <a:tcPr marL="7921" marR="7921" marT="7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ENERGY TRANSFER PARTNER LP</a:t>
                      </a:r>
                    </a:p>
                  </a:txBody>
                  <a:tcPr marL="7921" marR="7921" marT="7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1" marR="7921" marT="7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23.42</a:t>
                      </a:r>
                    </a:p>
                  </a:txBody>
                  <a:tcPr marL="7921" marR="7921" marT="7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5282847"/>
                  </a:ext>
                </a:extLst>
              </a:tr>
              <a:tr h="2794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89304</a:t>
                      </a:r>
                    </a:p>
                  </a:txBody>
                  <a:tcPr marL="7921" marR="7921" marT="79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2/5/2017</a:t>
                      </a:r>
                    </a:p>
                  </a:txBody>
                  <a:tcPr marL="7921" marR="7921" marT="7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29278N10</a:t>
                      </a:r>
                    </a:p>
                  </a:txBody>
                  <a:tcPr marL="7921" marR="7921" marT="7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ETP</a:t>
                      </a:r>
                    </a:p>
                  </a:txBody>
                  <a:tcPr marL="7921" marR="7921" marT="7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ENERGY TRANSFER PARTNER LP</a:t>
                      </a:r>
                    </a:p>
                  </a:txBody>
                  <a:tcPr marL="7921" marR="7921" marT="7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1" marR="7921" marT="7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23.69</a:t>
                      </a:r>
                    </a:p>
                  </a:txBody>
                  <a:tcPr marL="7921" marR="7921" marT="7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9297514"/>
                  </a:ext>
                </a:extLst>
              </a:tr>
              <a:tr h="2934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89304</a:t>
                      </a:r>
                    </a:p>
                  </a:txBody>
                  <a:tcPr marL="7921" marR="7921" marT="79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3/5/2017</a:t>
                      </a:r>
                    </a:p>
                  </a:txBody>
                  <a:tcPr marL="7921" marR="7921" marT="7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29278N10</a:t>
                      </a:r>
                    </a:p>
                  </a:txBody>
                  <a:tcPr marL="7921" marR="7921" marT="7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ETP</a:t>
                      </a:r>
                    </a:p>
                  </a:txBody>
                  <a:tcPr marL="7921" marR="7921" marT="7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ENERGY TRANSFER PARTNER LP</a:t>
                      </a:r>
                    </a:p>
                  </a:txBody>
                  <a:tcPr marL="7921" marR="7921" marT="7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1" marR="7921" marT="7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23.08</a:t>
                      </a:r>
                    </a:p>
                  </a:txBody>
                  <a:tcPr marL="7921" marR="7921" marT="7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5647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742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Wharton Research Data Services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14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705187"/>
            <a:ext cx="3886199" cy="34552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22586" y="365126"/>
            <a:ext cx="7886700" cy="507831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sz="3000" dirty="0"/>
          </a:p>
        </p:txBody>
      </p:sp>
      <p:sp>
        <p:nvSpPr>
          <p:cNvPr id="8" name="Content Placeholder 26"/>
          <p:cNvSpPr>
            <a:spLocks noGrp="1"/>
          </p:cNvSpPr>
          <p:nvPr>
            <p:ph idx="1"/>
          </p:nvPr>
        </p:nvSpPr>
        <p:spPr>
          <a:xfrm>
            <a:off x="422586" y="2119322"/>
            <a:ext cx="7886700" cy="174022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How popular is CRSP?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Highlights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Types of CRSP data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How the Data </a:t>
            </a:r>
            <a:r>
              <a:rPr lang="en-US" sz="1800" dirty="0" smtClean="0"/>
              <a:t>looks</a:t>
            </a:r>
            <a:endParaRPr lang="en-US" sz="1800" dirty="0"/>
          </a:p>
        </p:txBody>
      </p:sp>
      <p:pic>
        <p:nvPicPr>
          <p:cNvPr id="1028" name="Picture 4" descr="CRSP l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67" b="32458"/>
          <a:stretch/>
        </p:blipFill>
        <p:spPr bwMode="auto">
          <a:xfrm>
            <a:off x="3886200" y="1705187"/>
            <a:ext cx="4845672" cy="1114213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rsp.uchicago.edu/files/images/II_Big-Picture_20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199" y="2836002"/>
            <a:ext cx="4845673" cy="2324398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5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228601"/>
            <a:ext cx="2895600" cy="7117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133600"/>
            <a:ext cx="4892077" cy="242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8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Wharton Research Data Services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705187"/>
            <a:ext cx="3886199" cy="34552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22586" y="365126"/>
            <a:ext cx="7886700" cy="507831"/>
          </a:xfrm>
        </p:spPr>
        <p:txBody>
          <a:bodyPr/>
          <a:lstStyle/>
          <a:p>
            <a:r>
              <a:rPr lang="en-US" dirty="0" smtClean="0"/>
              <a:t>CRSP in WRDS: The Basics</a:t>
            </a:r>
            <a:endParaRPr lang="en-US" sz="3000" dirty="0"/>
          </a:p>
        </p:txBody>
      </p:sp>
      <p:sp>
        <p:nvSpPr>
          <p:cNvPr id="8" name="Content Placeholder 26"/>
          <p:cNvSpPr>
            <a:spLocks noGrp="1"/>
          </p:cNvSpPr>
          <p:nvPr>
            <p:ph idx="1"/>
          </p:nvPr>
        </p:nvSpPr>
        <p:spPr>
          <a:xfrm>
            <a:off x="422586" y="2119322"/>
            <a:ext cx="7886700" cy="174022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How popular is CRSP?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Highlights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Types of CRSP data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How the Data </a:t>
            </a:r>
            <a:r>
              <a:rPr lang="en-US" sz="1800" dirty="0" smtClean="0"/>
              <a:t>looks</a:t>
            </a:r>
            <a:endParaRPr lang="en-US" sz="1800" dirty="0"/>
          </a:p>
        </p:txBody>
      </p:sp>
      <p:pic>
        <p:nvPicPr>
          <p:cNvPr id="1028" name="Picture 4" descr="CRSP l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67" b="32458"/>
          <a:stretch/>
        </p:blipFill>
        <p:spPr bwMode="auto">
          <a:xfrm>
            <a:off x="3886200" y="1705187"/>
            <a:ext cx="4845672" cy="1114213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rsp.uchicago.edu/files/images/II_Big-Picture_20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199" y="2836002"/>
            <a:ext cx="4845673" cy="2324398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40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986245" y="1633539"/>
            <a:ext cx="4728755" cy="2938461"/>
          </a:xfrm>
        </p:spPr>
        <p:txBody>
          <a:bodyPr/>
          <a:lstStyle/>
          <a:p>
            <a:r>
              <a:rPr lang="en-US" dirty="0" smtClean="0"/>
              <a:t>1. How Popular is CRSP data?</a:t>
            </a:r>
            <a:endParaRPr lang="en-US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idx="1"/>
          </p:nvPr>
        </p:nvSpPr>
        <p:spPr>
          <a:xfrm>
            <a:off x="986245" y="4724401"/>
            <a:ext cx="5185955" cy="47814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13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Wharton Research Data Services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4</a:t>
            </a:fld>
            <a:endParaRPr lang="en-US"/>
          </a:p>
        </p:txBody>
      </p:sp>
      <p:pic>
        <p:nvPicPr>
          <p:cNvPr id="1026" name="Picture 2" descr="A picture containing device&#10;&#10;Description automatically genera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10884"/>
            <a:ext cx="7262813" cy="601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609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986245" y="1633539"/>
            <a:ext cx="4728755" cy="2938461"/>
          </a:xfrm>
        </p:spPr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Highlights</a:t>
            </a:r>
            <a:endParaRPr lang="en-US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idx="1"/>
          </p:nvPr>
        </p:nvSpPr>
        <p:spPr>
          <a:xfrm>
            <a:off x="986245" y="4724401"/>
            <a:ext cx="5185955" cy="47814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98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240" y="0"/>
            <a:ext cx="6524760" cy="6503504"/>
          </a:xfrm>
          <a:prstGeom prst="rect">
            <a:avLst/>
          </a:prstGeom>
        </p:spPr>
      </p:pic>
      <p:sp>
        <p:nvSpPr>
          <p:cNvPr id="7" name="Trapezoid 6"/>
          <p:cNvSpPr/>
          <p:nvPr/>
        </p:nvSpPr>
        <p:spPr>
          <a:xfrm>
            <a:off x="-5815571" y="-354496"/>
            <a:ext cx="13057288" cy="6858000"/>
          </a:xfrm>
          <a:prstGeom prst="trapezoid">
            <a:avLst>
              <a:gd name="adj" fmla="val 33163"/>
            </a:avLst>
          </a:prstGeom>
          <a:solidFill>
            <a:schemeClr val="bg1"/>
          </a:solidFill>
          <a:ln>
            <a:solidFill>
              <a:schemeClr val="bg2">
                <a:lumMod val="75000"/>
                <a:alpha val="2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6"/>
          <p:cNvSpPr>
            <a:spLocks noGrp="1"/>
          </p:cNvSpPr>
          <p:nvPr>
            <p:ph idx="1"/>
          </p:nvPr>
        </p:nvSpPr>
        <p:spPr>
          <a:xfrm>
            <a:off x="304800" y="762000"/>
            <a:ext cx="7886700" cy="52578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2"/>
                </a:solidFill>
              </a:rPr>
              <a:t>Stock Market data for US Equities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2"/>
                </a:solidFill>
              </a:rPr>
              <a:t>Daily and Monthly Frequency.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Since 1926.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Covers 16 business cycles.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2"/>
                </a:solidFill>
              </a:rPr>
              <a:t>Clean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Well defined Universe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2"/>
                </a:solidFill>
              </a:rPr>
              <a:t>No Survivor</a:t>
            </a:r>
            <a:r>
              <a:rPr lang="en-US" sz="1800" dirty="0" smtClean="0"/>
              <a:t>-biased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Keep Historical Identifiers.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Provide Permanent Identifiers.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Prices, Returns with Dividends, Shares Outstanding, Adjustment</a:t>
            </a:r>
            <a:br>
              <a:rPr lang="en-US" sz="1800" dirty="0" smtClean="0"/>
            </a:br>
            <a:r>
              <a:rPr lang="en-US" sz="1800" dirty="0" smtClean="0"/>
              <a:t>Factors, Industrial Codes, Delisting returns…</a:t>
            </a:r>
            <a:br>
              <a:rPr lang="en-US" sz="1800" dirty="0" smtClean="0"/>
            </a:b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Wharton Research Data Services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9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986245" y="1633539"/>
            <a:ext cx="4728755" cy="2938461"/>
          </a:xfrm>
        </p:spPr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 Types of CRSP Data</a:t>
            </a:r>
            <a:endParaRPr lang="en-US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idx="1"/>
          </p:nvPr>
        </p:nvSpPr>
        <p:spPr>
          <a:xfrm>
            <a:off x="986245" y="4724401"/>
            <a:ext cx="5185955" cy="47814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76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Types of CRSP data</a:t>
            </a:r>
            <a:endParaRPr lang="en-US" sz="3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Wharton Research Data Services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8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620491" y="1503680"/>
            <a:ext cx="5696886" cy="724190"/>
            <a:chOff x="1770714" y="3200400"/>
            <a:chExt cx="5696886" cy="724190"/>
          </a:xfrm>
        </p:grpSpPr>
        <p:sp>
          <p:nvSpPr>
            <p:cNvPr id="10" name="Rechteck 50" descr="PresentationLoad.com"/>
            <p:cNvSpPr/>
            <p:nvPr/>
          </p:nvSpPr>
          <p:spPr>
            <a:xfrm>
              <a:off x="1770714" y="3230772"/>
              <a:ext cx="5696886" cy="6938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778618" y="3228518"/>
              <a:ext cx="944055" cy="696072"/>
              <a:chOff x="1778618" y="3228518"/>
              <a:chExt cx="944055" cy="696072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1778618" y="3230772"/>
                <a:ext cx="662097" cy="6938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Isosceles Triangle 98"/>
              <p:cNvSpPr/>
              <p:nvPr/>
            </p:nvSpPr>
            <p:spPr>
              <a:xfrm>
                <a:off x="2441448" y="3228518"/>
                <a:ext cx="281225" cy="693818"/>
              </a:xfrm>
              <a:prstGeom prst="triangle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Textfeld 110"/>
            <p:cNvSpPr txBox="1"/>
            <p:nvPr/>
          </p:nvSpPr>
          <p:spPr>
            <a:xfrm>
              <a:off x="1975947" y="3200400"/>
              <a:ext cx="5386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de-DE" sz="4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hteck 1"/>
            <p:cNvSpPr/>
            <p:nvPr/>
          </p:nvSpPr>
          <p:spPr>
            <a:xfrm>
              <a:off x="2847054" y="3427199"/>
              <a:ext cx="355374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chemeClr val="tx2"/>
                  </a:solidFill>
                </a:rPr>
                <a:t>Stock Markets Data (daily and monthly)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618314" y="2480194"/>
            <a:ext cx="5696886" cy="724190"/>
            <a:chOff x="1770714" y="4112546"/>
            <a:chExt cx="5696886" cy="724190"/>
          </a:xfrm>
        </p:grpSpPr>
        <p:sp>
          <p:nvSpPr>
            <p:cNvPr id="30" name="Rechteck 50" descr="PresentationLoad.com"/>
            <p:cNvSpPr/>
            <p:nvPr/>
          </p:nvSpPr>
          <p:spPr>
            <a:xfrm>
              <a:off x="1770714" y="4114800"/>
              <a:ext cx="5696886" cy="6938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778618" y="4112546"/>
              <a:ext cx="944055" cy="696072"/>
              <a:chOff x="1778618" y="3228518"/>
              <a:chExt cx="944055" cy="696072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778618" y="3230772"/>
                <a:ext cx="662097" cy="6938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Isosceles Triangle 98"/>
              <p:cNvSpPr/>
              <p:nvPr/>
            </p:nvSpPr>
            <p:spPr>
              <a:xfrm>
                <a:off x="2441448" y="3228518"/>
                <a:ext cx="281225" cy="696072"/>
              </a:xfrm>
              <a:prstGeom prst="triangle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Rechteck 1"/>
            <p:cNvSpPr/>
            <p:nvPr/>
          </p:nvSpPr>
          <p:spPr>
            <a:xfrm>
              <a:off x="2847054" y="4311227"/>
              <a:ext cx="355374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chemeClr val="tx2"/>
                  </a:solidFill>
                </a:rPr>
                <a:t>CRSP/COMPUSTAT Merged database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  <p:sp>
          <p:nvSpPr>
            <p:cNvPr id="34" name="Textfeld 110"/>
            <p:cNvSpPr txBox="1"/>
            <p:nvPr/>
          </p:nvSpPr>
          <p:spPr>
            <a:xfrm>
              <a:off x="1963082" y="4128850"/>
              <a:ext cx="4855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de-DE" sz="4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647989" y="3474101"/>
            <a:ext cx="5696886" cy="721937"/>
            <a:chOff x="1770714" y="5026248"/>
            <a:chExt cx="5696886" cy="721937"/>
          </a:xfrm>
        </p:grpSpPr>
        <p:sp>
          <p:nvSpPr>
            <p:cNvPr id="35" name="Rechteck 50" descr="PresentationLoad.com"/>
            <p:cNvSpPr/>
            <p:nvPr/>
          </p:nvSpPr>
          <p:spPr>
            <a:xfrm>
              <a:off x="1770714" y="5026248"/>
              <a:ext cx="5696886" cy="6966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1773936" y="5029094"/>
              <a:ext cx="944055" cy="694944"/>
              <a:chOff x="1778618" y="3228518"/>
              <a:chExt cx="944055" cy="696072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778618" y="3230772"/>
                <a:ext cx="662097" cy="6938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Isosceles Triangle 98"/>
              <p:cNvSpPr/>
              <p:nvPr/>
            </p:nvSpPr>
            <p:spPr>
              <a:xfrm>
                <a:off x="2441448" y="3228518"/>
                <a:ext cx="281225" cy="693818"/>
              </a:xfrm>
              <a:prstGeom prst="triangle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Rechteck 1"/>
            <p:cNvSpPr/>
            <p:nvPr/>
          </p:nvSpPr>
          <p:spPr>
            <a:xfrm>
              <a:off x="2847054" y="5222676"/>
              <a:ext cx="446814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chemeClr val="tx2"/>
                  </a:solidFill>
                </a:rPr>
                <a:t>Mutual Funds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  <p:sp>
          <p:nvSpPr>
            <p:cNvPr id="39" name="Textfeld 110"/>
            <p:cNvSpPr txBox="1"/>
            <p:nvPr/>
          </p:nvSpPr>
          <p:spPr>
            <a:xfrm>
              <a:off x="1963082" y="5040299"/>
              <a:ext cx="4767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de-DE" sz="4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647989" y="4502935"/>
            <a:ext cx="5696886" cy="714005"/>
            <a:chOff x="1684928" y="4992690"/>
            <a:chExt cx="5696886" cy="714005"/>
          </a:xfrm>
        </p:grpSpPr>
        <p:sp>
          <p:nvSpPr>
            <p:cNvPr id="32" name="Rechteck 50" descr="PresentationLoad.com"/>
            <p:cNvSpPr/>
            <p:nvPr/>
          </p:nvSpPr>
          <p:spPr>
            <a:xfrm>
              <a:off x="1684928" y="4994937"/>
              <a:ext cx="5696886" cy="6966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696879" y="4992690"/>
              <a:ext cx="942288" cy="694728"/>
              <a:chOff x="1701561" y="3192052"/>
              <a:chExt cx="942288" cy="695855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1701561" y="3192052"/>
                <a:ext cx="662097" cy="6938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Isosceles Triangle 98"/>
              <p:cNvSpPr/>
              <p:nvPr/>
            </p:nvSpPr>
            <p:spPr>
              <a:xfrm>
                <a:off x="2362624" y="3194089"/>
                <a:ext cx="281225" cy="693818"/>
              </a:xfrm>
              <a:prstGeom prst="triangle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Rechteck 1"/>
            <p:cNvSpPr/>
            <p:nvPr/>
          </p:nvSpPr>
          <p:spPr>
            <a:xfrm>
              <a:off x="2847054" y="5222676"/>
              <a:ext cx="446814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chemeClr val="tx2"/>
                  </a:solidFill>
                </a:rPr>
                <a:t>Other Databases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  <p:sp>
          <p:nvSpPr>
            <p:cNvPr id="41" name="Textfeld 110"/>
            <p:cNvSpPr txBox="1"/>
            <p:nvPr/>
          </p:nvSpPr>
          <p:spPr>
            <a:xfrm>
              <a:off x="1857783" y="4998809"/>
              <a:ext cx="4767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de-DE" sz="4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286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986245" y="1633539"/>
            <a:ext cx="5033555" cy="2938461"/>
          </a:xfrm>
        </p:spPr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. How the Data looks…</a:t>
            </a:r>
            <a:endParaRPr lang="en-US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idx="1"/>
          </p:nvPr>
        </p:nvSpPr>
        <p:spPr>
          <a:xfrm>
            <a:off x="986245" y="4724401"/>
            <a:ext cx="5185955" cy="47814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5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arton 2016 4:3">
  <a:themeElements>
    <a:clrScheme name="Wharton 2016">
      <a:dk1>
        <a:srgbClr val="2D2C41"/>
      </a:dk1>
      <a:lt1>
        <a:srgbClr val="FFFFFF"/>
      </a:lt1>
      <a:dk2>
        <a:srgbClr val="004785"/>
      </a:dk2>
      <a:lt2>
        <a:srgbClr val="EEEDEA"/>
      </a:lt2>
      <a:accent1>
        <a:srgbClr val="004785"/>
      </a:accent1>
      <a:accent2>
        <a:srgbClr val="A90533"/>
      </a:accent2>
      <a:accent3>
        <a:srgbClr val="026CB5"/>
      </a:accent3>
      <a:accent4>
        <a:srgbClr val="06AAFC"/>
      </a:accent4>
      <a:accent5>
        <a:srgbClr val="96227D"/>
      </a:accent5>
      <a:accent6>
        <a:srgbClr val="D7BC6A"/>
      </a:accent6>
      <a:hlink>
        <a:srgbClr val="06AAFC"/>
      </a:hlink>
      <a:folHlink>
        <a:srgbClr val="06AAFC"/>
      </a:folHlink>
    </a:clrScheme>
    <a:fontScheme name="Wharton 201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knowledge_master1-3_theme</Template>
  <TotalTime>9827</TotalTime>
  <Words>686</Words>
  <Application>Microsoft Office PowerPoint</Application>
  <PresentationFormat>On-screen Show (4:3)</PresentationFormat>
  <Paragraphs>419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Garamond</vt:lpstr>
      <vt:lpstr>Wharton 2016 4:3</vt:lpstr>
      <vt:lpstr>CRSP in WRDS: The Basics</vt:lpstr>
      <vt:lpstr>CRSP in WRDS: The Basics</vt:lpstr>
      <vt:lpstr>1. How Popular is CRSP data?</vt:lpstr>
      <vt:lpstr>PowerPoint Presentation</vt:lpstr>
      <vt:lpstr>2. Highlights</vt:lpstr>
      <vt:lpstr>PowerPoint Presentation</vt:lpstr>
      <vt:lpstr>3. Types of CRSP Data</vt:lpstr>
      <vt:lpstr>Types of CRSP data</vt:lpstr>
      <vt:lpstr>4. How the Data looks…</vt:lpstr>
      <vt:lpstr>Monthly CRSP data for IBM</vt:lpstr>
      <vt:lpstr>Example when Ticker change on CRSP daily data</vt:lpstr>
      <vt:lpstr>Dealing with Stock Splits: Example Apple 7-for-1 split June 2014</vt:lpstr>
      <vt:lpstr>Dealing with M&amp;A: Example Energy Transfer Partners LP and Sunoco Logistic Partners. </vt:lpstr>
      <vt:lpstr>Summary</vt:lpstr>
      <vt:lpstr>PowerPoint Presentation</vt:lpstr>
    </vt:vector>
  </TitlesOfParts>
  <Company>The Wharton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tranac</dc:creator>
  <cp:lastModifiedBy>luisfe felipe</cp:lastModifiedBy>
  <cp:revision>516</cp:revision>
  <cp:lastPrinted>2012-04-12T19:17:32Z</cp:lastPrinted>
  <dcterms:created xsi:type="dcterms:W3CDTF">2012-04-03T15:29:58Z</dcterms:created>
  <dcterms:modified xsi:type="dcterms:W3CDTF">2020-05-02T20:12:06Z</dcterms:modified>
</cp:coreProperties>
</file>